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xml" ContentType="application/vnd.openxmlformats-officedocument.presentationml.notesSlide+xml"/>
  <Override PartName="/ppt/tags/tag49.xml" ContentType="application/vnd.openxmlformats-officedocument.presentationml.tags+xml"/>
  <Override PartName="/ppt/notesSlides/notesSlide5.xml" ContentType="application/vnd.openxmlformats-officedocument.presentationml.notesSlide+xml"/>
  <Override PartName="/ppt/tags/tag50.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0.xml" ContentType="application/vnd.openxmlformats-officedocument.presentationml.notesSlide+xml"/>
  <Override PartName="/ppt/charts/chart3.xml" ContentType="application/vnd.openxmlformats-officedocument.drawingml.chart+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1.xml" ContentType="application/vnd.openxmlformats-officedocument.presentationml.notesSlide+xml"/>
  <Override PartName="/ppt/charts/chart4.xml" ContentType="application/vnd.openxmlformats-officedocument.drawingml.chart+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2.xml" ContentType="application/vnd.openxmlformats-officedocument.presentationml.notesSlide+xml"/>
  <Override PartName="/ppt/charts/chart5.xml" ContentType="application/vnd.openxmlformats-officedocument.drawingml.chart+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3.xml" ContentType="application/vnd.openxmlformats-officedocument.presentationml.notesSlide+xml"/>
  <Override PartName="/ppt/charts/chart6.xml" ContentType="application/vnd.openxmlformats-officedocument.drawingml.chart+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4.xml" ContentType="application/vnd.openxmlformats-officedocument.presentationml.notesSlide+xml"/>
  <Override PartName="/ppt/charts/chart7.xml" ContentType="application/vnd.openxmlformats-officedocument.drawingml.chart+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5.xml" ContentType="application/vnd.openxmlformats-officedocument.presentationml.notesSlide+xml"/>
  <Override PartName="/ppt/charts/chart8.xml" ContentType="application/vnd.openxmlformats-officedocument.drawingml.chart+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charts/chart9.xml" ContentType="application/vnd.openxmlformats-officedocument.drawingml.chart+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7.xml" ContentType="application/vnd.openxmlformats-officedocument.presentationml.notesSlide+xml"/>
  <Override PartName="/ppt/charts/chart10.xml" ContentType="application/vnd.openxmlformats-officedocument.drawingml.chart+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8.xml" ContentType="application/vnd.openxmlformats-officedocument.presentationml.notesSlide+xml"/>
  <Override PartName="/ppt/charts/chart11.xml" ContentType="application/vnd.openxmlformats-officedocument.drawingml.chart+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9.xml" ContentType="application/vnd.openxmlformats-officedocument.presentationml.notesSlide+xml"/>
  <Override PartName="/ppt/charts/chart12.xml" ContentType="application/vnd.openxmlformats-officedocument.drawingml.chart+xml"/>
  <Override PartName="/ppt/tags/tag102.xml" ContentType="application/vnd.openxmlformats-officedocument.presentationml.tags+xml"/>
  <Override PartName="/ppt/charts/chart13.xml" ContentType="application/vnd.openxmlformats-officedocument.drawingml.chart+xml"/>
  <Override PartName="/ppt/charts/chart14.xml" ContentType="application/vnd.openxmlformats-officedocument.drawingml.chart+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0.xml" ContentType="application/vnd.openxmlformats-officedocument.presentationml.notesSlide+xml"/>
  <Override PartName="/ppt/charts/chart15.xml" ContentType="application/vnd.openxmlformats-officedocument.drawingml.chart+xml"/>
  <Override PartName="/ppt/tags/tag106.xml" ContentType="application/vnd.openxmlformats-officedocument.presentationml.tags+xml"/>
  <Override PartName="/ppt/notesSlides/notesSlide21.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2.xml" ContentType="application/vnd.openxmlformats-officedocument.presentationml.notesSlide+xml"/>
  <Override PartName="/ppt/charts/chart18.xml" ContentType="application/vnd.openxmlformats-officedocument.drawingml.chart+xml"/>
  <Override PartName="/ppt/tags/tag110.xml" ContentType="application/vnd.openxmlformats-officedocument.presentationml.tags+xml"/>
  <Override PartName="/ppt/charts/chart19.xml" ContentType="application/vnd.openxmlformats-officedocument.drawingml.chart+xml"/>
  <Override PartName="/ppt/charts/chart20.xml" ContentType="application/vnd.openxmlformats-officedocument.drawingml.chart+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3.xml" ContentType="application/vnd.openxmlformats-officedocument.presentationml.notesSlide+xml"/>
  <Override PartName="/ppt/charts/chart21.xml" ContentType="application/vnd.openxmlformats-officedocument.drawingml.chart+xml"/>
  <Override PartName="/ppt/tags/tag114.xml" ContentType="application/vnd.openxmlformats-officedocument.presentationml.tags+xml"/>
  <Override PartName="/ppt/charts/chart22.xml" ContentType="application/vnd.openxmlformats-officedocument.drawingml.chart+xml"/>
  <Override PartName="/ppt/charts/chart23.xml" ContentType="application/vnd.openxmlformats-officedocument.drawingml.chart+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4.xml" ContentType="application/vnd.openxmlformats-officedocument.presentationml.notesSlide+xml"/>
  <Override PartName="/ppt/charts/chart24.xml" ContentType="application/vnd.openxmlformats-officedocument.drawingml.chart+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5.xml" ContentType="application/vnd.openxmlformats-officedocument.presentationml.notesSlide+xml"/>
  <Override PartName="/ppt/charts/chart25.xml" ContentType="application/vnd.openxmlformats-officedocument.drawingml.chart+xml"/>
  <Override PartName="/ppt/tags/tag121.xml" ContentType="application/vnd.openxmlformats-officedocument.presentationml.tags+xml"/>
  <Override PartName="/ppt/charts/chart26.xml" ContentType="application/vnd.openxmlformats-officedocument.drawingml.chart+xml"/>
  <Override PartName="/ppt/charts/chart27.xml" ContentType="application/vnd.openxmlformats-officedocument.drawingml.chart+xml"/>
  <Override PartName="/ppt/tags/tag122.xml" ContentType="application/vnd.openxmlformats-officedocument.presentationml.tags+xml"/>
  <Override PartName="/ppt/charts/chart28.xml" ContentType="application/vnd.openxmlformats-officedocument.drawingml.chart+xml"/>
  <Override PartName="/ppt/charts/chart29.xml" ContentType="application/vnd.openxmlformats-officedocument.drawingml.chart+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6.xml" ContentType="application/vnd.openxmlformats-officedocument.presentationml.notesSlide+xml"/>
  <Override PartName="/ppt/charts/chart30.xml" ContentType="application/vnd.openxmlformats-officedocument.drawingml.chart+xml"/>
  <Override PartName="/ppt/tags/tag126.xml" ContentType="application/vnd.openxmlformats-officedocument.presentationml.tags+xml"/>
  <Override PartName="/ppt/charts/chart31.xml" ContentType="application/vnd.openxmlformats-officedocument.drawingml.chart+xml"/>
  <Override PartName="/ppt/charts/chart32.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29.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charts/chart45.xml" ContentType="application/vnd.openxmlformats-officedocument.drawingml.chart+xml"/>
  <Override PartName="/ppt/tags/tag174.xml" ContentType="application/vnd.openxmlformats-officedocument.presentationml.tags+xml"/>
  <Override PartName="/ppt/tags/tag175.xml" ContentType="application/vnd.openxmlformats-officedocument.presentationml.tags+xml"/>
  <Override PartName="/ppt/charts/chart46.xml" ContentType="application/vnd.openxmlformats-officedocument.drawingml.chart+xml"/>
  <Override PartName="/ppt/tags/tag176.xml" ContentType="application/vnd.openxmlformats-officedocument.presentationml.tags+xml"/>
  <Override PartName="/ppt/tags/tag177.xml" ContentType="application/vnd.openxmlformats-officedocument.presentationml.tags+xml"/>
  <Override PartName="/ppt/charts/chart47.xml" ContentType="application/vnd.openxmlformats-officedocument.drawingml.chart+xml"/>
  <Override PartName="/ppt/tags/tag178.xml" ContentType="application/vnd.openxmlformats-officedocument.presentationml.tags+xml"/>
  <Override PartName="/ppt/tags/tag179.xml" ContentType="application/vnd.openxmlformats-officedocument.presentationml.tags+xml"/>
  <Override PartName="/ppt/charts/chart48.xml" ContentType="application/vnd.openxmlformats-officedocument.drawingml.chart+xml"/>
  <Override PartName="/ppt/tags/tag180.xml" ContentType="application/vnd.openxmlformats-officedocument.presentationml.tags+xml"/>
  <Override PartName="/ppt/tags/tag181.xml" ContentType="application/vnd.openxmlformats-officedocument.presentationml.tags+xml"/>
  <Override PartName="/ppt/charts/chart49.xml" ContentType="application/vnd.openxmlformats-officedocument.drawingml.chart+xml"/>
  <Override PartName="/ppt/tags/tag182.xml" ContentType="application/vnd.openxmlformats-officedocument.presentationml.tags+xml"/>
  <Override PartName="/ppt/charts/chart50.xml" ContentType="application/vnd.openxmlformats-officedocument.drawingml.chart+xml"/>
  <Override PartName="/ppt/tags/tag183.xml" ContentType="application/vnd.openxmlformats-officedocument.presentationml.tags+xml"/>
  <Override PartName="/ppt/charts/chart51.xml" ContentType="application/vnd.openxmlformats-officedocument.drawingml.chart+xml"/>
  <Override PartName="/ppt/tags/tag184.xml" ContentType="application/vnd.openxmlformats-officedocument.presentationml.tags+xml"/>
  <Override PartName="/ppt/charts/chart52.xml" ContentType="application/vnd.openxmlformats-officedocument.drawingml.chart+xml"/>
  <Override PartName="/ppt/tags/tag185.xml" ContentType="application/vnd.openxmlformats-officedocument.presentationml.tags+xml"/>
  <Override PartName="/ppt/charts/chart53.xml" ContentType="application/vnd.openxmlformats-officedocument.drawingml.chart+xml"/>
  <Override PartName="/ppt/tags/tag186.xml" ContentType="application/vnd.openxmlformats-officedocument.presentationml.tags+xml"/>
  <Override PartName="/ppt/charts/chart54.xml" ContentType="application/vnd.openxmlformats-officedocument.drawingml.chart+xml"/>
  <Override PartName="/ppt/tags/tag187.xml" ContentType="application/vnd.openxmlformats-officedocument.presentationml.tags+xml"/>
  <Override PartName="/ppt/tags/tag188.xml" ContentType="application/vnd.openxmlformats-officedocument.presentationml.tags+xml"/>
  <Override PartName="/ppt/charts/chart55.xml" ContentType="application/vnd.openxmlformats-officedocument.drawingml.chart+xml"/>
  <Override PartName="/ppt/tags/tag189.xml" ContentType="application/vnd.openxmlformats-officedocument.presentationml.tags+xml"/>
  <Override PartName="/ppt/charts/chart56.xml" ContentType="application/vnd.openxmlformats-officedocument.drawingml.chart+xml"/>
  <Override PartName="/ppt/charts/chart57.xml" ContentType="application/vnd.openxmlformats-officedocument.drawingml.chart+xml"/>
  <Override PartName="/ppt/tags/tag190.xml" ContentType="application/vnd.openxmlformats-officedocument.presentationml.tags+xml"/>
  <Override PartName="/ppt/tags/tag191.xml" ContentType="application/vnd.openxmlformats-officedocument.presentationml.tags+xml"/>
  <Override PartName="/ppt/charts/chart58.xml" ContentType="application/vnd.openxmlformats-officedocument.drawingml.chart+xml"/>
  <Override PartName="/ppt/tags/tag192.xml" ContentType="application/vnd.openxmlformats-officedocument.presentationml.tags+xml"/>
  <Override PartName="/ppt/charts/chart59.xml" ContentType="application/vnd.openxmlformats-officedocument.drawingml.chart+xml"/>
  <Override PartName="/ppt/charts/chart60.xml" ContentType="application/vnd.openxmlformats-officedocument.drawingml.chart+xml"/>
  <Override PartName="/ppt/tags/tag193.xml" ContentType="application/vnd.openxmlformats-officedocument.presentationml.tags+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tags/tag194.xml" ContentType="application/vnd.openxmlformats-officedocument.presentationml.tags+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tags/tag195.xml" ContentType="application/vnd.openxmlformats-officedocument.presentationml.tags+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tags/tag196.xml" ContentType="application/vnd.openxmlformats-officedocument.presentationml.tags+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tags/tag197.xml" ContentType="application/vnd.openxmlformats-officedocument.presentationml.tags+xml"/>
  <Override PartName="/ppt/charts/chart73.xml" ContentType="application/vnd.openxmlformats-officedocument.drawingml.chart+xml"/>
  <Override PartName="/ppt/tags/tag198.xml" ContentType="application/vnd.openxmlformats-officedocument.presentationml.tags+xml"/>
  <Override PartName="/ppt/charts/chart74.xml" ContentType="application/vnd.openxmlformats-officedocument.drawingml.chart+xml"/>
  <Override PartName="/ppt/charts/chart75.xml" ContentType="application/vnd.openxmlformats-officedocument.drawingml.chart+xml"/>
  <Override PartName="/ppt/tags/tag199.xml" ContentType="application/vnd.openxmlformats-officedocument.presentationml.tags+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tags/tag200.xml" ContentType="application/vnd.openxmlformats-officedocument.presentationml.tags+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1"/>
  </p:notesMasterIdLst>
  <p:sldIdLst>
    <p:sldId id="256" r:id="rId2"/>
    <p:sldId id="313" r:id="rId3"/>
    <p:sldId id="286" r:id="rId4"/>
    <p:sldId id="317" r:id="rId5"/>
    <p:sldId id="314" r:id="rId6"/>
    <p:sldId id="364" r:id="rId7"/>
    <p:sldId id="366" r:id="rId8"/>
    <p:sldId id="315" r:id="rId9"/>
    <p:sldId id="365" r:id="rId10"/>
    <p:sldId id="287" r:id="rId11"/>
    <p:sldId id="367" r:id="rId12"/>
    <p:sldId id="309" r:id="rId13"/>
    <p:sldId id="310" r:id="rId14"/>
    <p:sldId id="261" r:id="rId15"/>
    <p:sldId id="316" r:id="rId16"/>
    <p:sldId id="292" r:id="rId17"/>
    <p:sldId id="293" r:id="rId18"/>
    <p:sldId id="274" r:id="rId19"/>
    <p:sldId id="278" r:id="rId20"/>
    <p:sldId id="275" r:id="rId21"/>
    <p:sldId id="306" r:id="rId22"/>
    <p:sldId id="277" r:id="rId23"/>
    <p:sldId id="276" r:id="rId24"/>
    <p:sldId id="279" r:id="rId25"/>
    <p:sldId id="294" r:id="rId26"/>
    <p:sldId id="272" r:id="rId27"/>
    <p:sldId id="318" r:id="rId28"/>
    <p:sldId id="268" r:id="rId29"/>
    <p:sldId id="321" r:id="rId30"/>
    <p:sldId id="265" r:id="rId31"/>
    <p:sldId id="319" r:id="rId32"/>
    <p:sldId id="269" r:id="rId33"/>
    <p:sldId id="320" r:id="rId34"/>
    <p:sldId id="266" r:id="rId35"/>
    <p:sldId id="270" r:id="rId36"/>
    <p:sldId id="322" r:id="rId37"/>
    <p:sldId id="323" r:id="rId38"/>
    <p:sldId id="271" r:id="rId39"/>
    <p:sldId id="324" r:id="rId40"/>
    <p:sldId id="280" r:id="rId41"/>
    <p:sldId id="288" r:id="rId42"/>
    <p:sldId id="326" r:id="rId43"/>
    <p:sldId id="327" r:id="rId44"/>
    <p:sldId id="328" r:id="rId45"/>
    <p:sldId id="283" r:id="rId46"/>
    <p:sldId id="330" r:id="rId47"/>
    <p:sldId id="332" r:id="rId48"/>
    <p:sldId id="333" r:id="rId49"/>
    <p:sldId id="334" r:id="rId50"/>
    <p:sldId id="335" r:id="rId51"/>
    <p:sldId id="336" r:id="rId52"/>
    <p:sldId id="337" r:id="rId53"/>
    <p:sldId id="338" r:id="rId54"/>
    <p:sldId id="339" r:id="rId55"/>
    <p:sldId id="340" r:id="rId56"/>
    <p:sldId id="341" r:id="rId57"/>
    <p:sldId id="346" r:id="rId58"/>
    <p:sldId id="343" r:id="rId59"/>
    <p:sldId id="344" r:id="rId60"/>
    <p:sldId id="345" r:id="rId61"/>
    <p:sldId id="342" r:id="rId62"/>
    <p:sldId id="349" r:id="rId63"/>
    <p:sldId id="350" r:id="rId64"/>
    <p:sldId id="351" r:id="rId65"/>
    <p:sldId id="352" r:id="rId66"/>
    <p:sldId id="353" r:id="rId67"/>
    <p:sldId id="347" r:id="rId68"/>
    <p:sldId id="354" r:id="rId69"/>
    <p:sldId id="355" r:id="rId70"/>
    <p:sldId id="356" r:id="rId71"/>
    <p:sldId id="357" r:id="rId72"/>
    <p:sldId id="348" r:id="rId73"/>
    <p:sldId id="358" r:id="rId74"/>
    <p:sldId id="359" r:id="rId75"/>
    <p:sldId id="331" r:id="rId76"/>
    <p:sldId id="360" r:id="rId77"/>
    <p:sldId id="361" r:id="rId78"/>
    <p:sldId id="362" r:id="rId79"/>
    <p:sldId id="363" r:id="rId80"/>
  </p:sldIdLst>
  <p:sldSz cx="9906000" cy="6858000" type="A4"/>
  <p:notesSz cx="6797675" cy="9926638"/>
  <p:custDataLst>
    <p:tags r:id="rId82"/>
  </p:custDataLst>
  <p:defaultTextStyle>
    <a:defPPr>
      <a:defRPr lang="de-DE"/>
    </a:defPPr>
    <a:lvl1pPr marL="0" algn="l" defTabSz="913740" rtl="0" eaLnBrk="1" latinLnBrk="0" hangingPunct="1">
      <a:defRPr sz="1800" kern="1200">
        <a:solidFill>
          <a:schemeClr val="tx1"/>
        </a:solidFill>
        <a:latin typeface="+mn-lt"/>
        <a:ea typeface="+mn-ea"/>
        <a:cs typeface="+mn-cs"/>
      </a:defRPr>
    </a:lvl1pPr>
    <a:lvl2pPr marL="456870" algn="l" defTabSz="913740" rtl="0" eaLnBrk="1" latinLnBrk="0" hangingPunct="1">
      <a:defRPr sz="1800" kern="1200">
        <a:solidFill>
          <a:schemeClr val="tx1"/>
        </a:solidFill>
        <a:latin typeface="+mn-lt"/>
        <a:ea typeface="+mn-ea"/>
        <a:cs typeface="+mn-cs"/>
      </a:defRPr>
    </a:lvl2pPr>
    <a:lvl3pPr marL="913740" algn="l" defTabSz="913740" rtl="0" eaLnBrk="1" latinLnBrk="0" hangingPunct="1">
      <a:defRPr sz="1800" kern="1200">
        <a:solidFill>
          <a:schemeClr val="tx1"/>
        </a:solidFill>
        <a:latin typeface="+mn-lt"/>
        <a:ea typeface="+mn-ea"/>
        <a:cs typeface="+mn-cs"/>
      </a:defRPr>
    </a:lvl3pPr>
    <a:lvl4pPr marL="1370612" algn="l" defTabSz="913740" rtl="0" eaLnBrk="1" latinLnBrk="0" hangingPunct="1">
      <a:defRPr sz="1800" kern="1200">
        <a:solidFill>
          <a:schemeClr val="tx1"/>
        </a:solidFill>
        <a:latin typeface="+mn-lt"/>
        <a:ea typeface="+mn-ea"/>
        <a:cs typeface="+mn-cs"/>
      </a:defRPr>
    </a:lvl4pPr>
    <a:lvl5pPr marL="1827481" algn="l" defTabSz="913740" rtl="0" eaLnBrk="1" latinLnBrk="0" hangingPunct="1">
      <a:defRPr sz="1800" kern="1200">
        <a:solidFill>
          <a:schemeClr val="tx1"/>
        </a:solidFill>
        <a:latin typeface="+mn-lt"/>
        <a:ea typeface="+mn-ea"/>
        <a:cs typeface="+mn-cs"/>
      </a:defRPr>
    </a:lvl5pPr>
    <a:lvl6pPr marL="2284352" algn="l" defTabSz="913740" rtl="0" eaLnBrk="1" latinLnBrk="0" hangingPunct="1">
      <a:defRPr sz="1800" kern="1200">
        <a:solidFill>
          <a:schemeClr val="tx1"/>
        </a:solidFill>
        <a:latin typeface="+mn-lt"/>
        <a:ea typeface="+mn-ea"/>
        <a:cs typeface="+mn-cs"/>
      </a:defRPr>
    </a:lvl6pPr>
    <a:lvl7pPr marL="2741222" algn="l" defTabSz="913740" rtl="0" eaLnBrk="1" latinLnBrk="0" hangingPunct="1">
      <a:defRPr sz="1800" kern="1200">
        <a:solidFill>
          <a:schemeClr val="tx1"/>
        </a:solidFill>
        <a:latin typeface="+mn-lt"/>
        <a:ea typeface="+mn-ea"/>
        <a:cs typeface="+mn-cs"/>
      </a:defRPr>
    </a:lvl7pPr>
    <a:lvl8pPr marL="3198092" algn="l" defTabSz="913740" rtl="0" eaLnBrk="1" latinLnBrk="0" hangingPunct="1">
      <a:defRPr sz="1800" kern="1200">
        <a:solidFill>
          <a:schemeClr val="tx1"/>
        </a:solidFill>
        <a:latin typeface="+mn-lt"/>
        <a:ea typeface="+mn-ea"/>
        <a:cs typeface="+mn-cs"/>
      </a:defRPr>
    </a:lvl8pPr>
    <a:lvl9pPr marL="3654961" algn="l" defTabSz="9137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549F"/>
    <a:srgbClr val="407FB7"/>
    <a:srgbClr val="F6A800"/>
    <a:srgbClr val="CC071E"/>
    <a:srgbClr val="CFD1D2"/>
    <a:srgbClr val="9C9E9F"/>
    <a:srgbClr val="646567"/>
    <a:srgbClr val="000000"/>
    <a:srgbClr val="C7D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8" autoAdjust="0"/>
    <p:restoredTop sz="84455" autoAdjust="0"/>
  </p:normalViewPr>
  <p:slideViewPr>
    <p:cSldViewPr>
      <p:cViewPr varScale="1">
        <p:scale>
          <a:sx n="90" d="100"/>
          <a:sy n="90" d="100"/>
        </p:scale>
        <p:origin x="1512" y="184"/>
      </p:cViewPr>
      <p:guideLst>
        <p:guide orient="horz" pos="2160"/>
        <p:guide pos="312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tags" Target="tags/tag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Planilha_do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Planilha_do_Microsoft_Excel10.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Planilha_do_Microsoft_Excel85.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Planilha_do_Microsoft_Excel86.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Planilha_do_Microsoft_Excel87.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Planilha_do_Microsoft_Excel88.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Planilha_do_Microsoft_Excel89.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Planilha_do_Microsoft_Excel9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Planilha_do_Microsoft_Excel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Planilha_do_Microsoft_Excel12.xlsx"/></Relationships>
</file>

<file path=ppt/charts/_rels/chart13.xml.rels><?xml version="1.0" encoding="UTF-8" standalone="yes"?>
<Relationships xmlns="http://schemas.openxmlformats.org/package/2006/relationships"><Relationship Id="rId1" Type="http://schemas.openxmlformats.org/officeDocument/2006/relationships/oleObject" Target="file:////wzl-file1\brc_an$\Current%20project\Final%20results\heat%20flow%20through%20isothermal%20lines.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15.xml.rels><?xml version="1.0" encoding="UTF-8" standalone="yes"?>
<Relationships xmlns="http://schemas.openxmlformats.org/package/2006/relationships"><Relationship Id="rId1" Type="http://schemas.openxmlformats.org/officeDocument/2006/relationships/package" Target="../embeddings/Planilha_do_Microsoft_Excel13.xlsx"/></Relationships>
</file>

<file path=ppt/charts/_rels/chart16.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18.xml.rels><?xml version="1.0" encoding="UTF-8" standalone="yes"?>
<Relationships xmlns="http://schemas.openxmlformats.org/package/2006/relationships"><Relationship Id="rId1" Type="http://schemas.openxmlformats.org/officeDocument/2006/relationships/package" Target="../embeddings/Planilha_do_Microsoft_Excel14.xlsx"/></Relationships>
</file>

<file path=ppt/charts/_rels/chart19.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Planilha_do_Microsoft_Excel2.xlsx"/></Relationships>
</file>

<file path=ppt/charts/_rels/chart20.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1.xml.rels><?xml version="1.0" encoding="UTF-8" standalone="yes"?>
<Relationships xmlns="http://schemas.openxmlformats.org/package/2006/relationships"><Relationship Id="rId1" Type="http://schemas.openxmlformats.org/officeDocument/2006/relationships/package" Target="../embeddings/Planilha_do_Microsoft_Excel15.xlsx"/></Relationships>
</file>

<file path=ppt/charts/_rels/chart22.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4.xml.rels><?xml version="1.0" encoding="UTF-8" standalone="yes"?>
<Relationships xmlns="http://schemas.openxmlformats.org/package/2006/relationships"><Relationship Id="rId1" Type="http://schemas.openxmlformats.org/officeDocument/2006/relationships/package" Target="../embeddings/Planilha_do_Microsoft_Excel16.xlsx"/></Relationships>
</file>

<file path=ppt/charts/_rels/chart25.xml.rels><?xml version="1.0" encoding="UTF-8" standalone="yes"?>
<Relationships xmlns="http://schemas.openxmlformats.org/package/2006/relationships"><Relationship Id="rId1" Type="http://schemas.openxmlformats.org/officeDocument/2006/relationships/package" Target="../embeddings/Planilha_do_Microsoft_Excel17.xlsx"/></Relationships>
</file>

<file path=ppt/charts/_rels/chart26.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Planilha_do_Microsoft_Excel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Planilha_do_Microsoft_Excel18.xlsx"/></Relationships>
</file>

<file path=ppt/charts/_rels/chart31.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33.xml.rels><?xml version="1.0" encoding="UTF-8" standalone="yes"?>
<Relationships xmlns="http://schemas.openxmlformats.org/package/2006/relationships"><Relationship Id="rId1" Type="http://schemas.openxmlformats.org/officeDocument/2006/relationships/package" Target="../embeddings/Planilha_do_Microsoft_Excel19.xlsx"/></Relationships>
</file>

<file path=ppt/charts/_rels/chart34.xml.rels><?xml version="1.0" encoding="UTF-8" standalone="yes"?>
<Relationships xmlns="http://schemas.openxmlformats.org/package/2006/relationships"><Relationship Id="rId1" Type="http://schemas.openxmlformats.org/officeDocument/2006/relationships/package" Target="../embeddings/Planilha_do_Microsoft_Excel20.xlsx"/></Relationships>
</file>

<file path=ppt/charts/_rels/chart35.xml.rels><?xml version="1.0" encoding="UTF-8" standalone="yes"?>
<Relationships xmlns="http://schemas.openxmlformats.org/package/2006/relationships"><Relationship Id="rId1" Type="http://schemas.openxmlformats.org/officeDocument/2006/relationships/package" Target="../embeddings/Planilha_do_Microsoft_Excel21.xlsx"/></Relationships>
</file>

<file path=ppt/charts/_rels/chart36.xml.rels><?xml version="1.0" encoding="UTF-8" standalone="yes"?>
<Relationships xmlns="http://schemas.openxmlformats.org/package/2006/relationships"><Relationship Id="rId1" Type="http://schemas.openxmlformats.org/officeDocument/2006/relationships/package" Target="../embeddings/Planilha_do_Microsoft_Excel22.xlsx"/></Relationships>
</file>

<file path=ppt/charts/_rels/chart37.xml.rels><?xml version="1.0" encoding="UTF-8" standalone="yes"?>
<Relationships xmlns="http://schemas.openxmlformats.org/package/2006/relationships"><Relationship Id="rId1" Type="http://schemas.openxmlformats.org/officeDocument/2006/relationships/package" Target="../embeddings/Planilha_do_Microsoft_Excel23.xlsx"/></Relationships>
</file>

<file path=ppt/charts/_rels/chart38.xml.rels><?xml version="1.0" encoding="UTF-8" standalone="yes"?>
<Relationships xmlns="http://schemas.openxmlformats.org/package/2006/relationships"><Relationship Id="rId1" Type="http://schemas.openxmlformats.org/officeDocument/2006/relationships/package" Target="../embeddings/Planilha_do_Microsoft_Excel24.xlsx"/></Relationships>
</file>

<file path=ppt/charts/_rels/chart39.xml.rels><?xml version="1.0" encoding="UTF-8" standalone="yes"?>
<Relationships xmlns="http://schemas.openxmlformats.org/package/2006/relationships"><Relationship Id="rId1" Type="http://schemas.openxmlformats.org/officeDocument/2006/relationships/package" Target="../embeddings/Planilha_do_Microsoft_Excel25.xlsx"/></Relationships>
</file>

<file path=ppt/charts/_rels/chart4.xml.rels><?xml version="1.0" encoding="UTF-8" standalone="yes"?>
<Relationships xmlns="http://schemas.openxmlformats.org/package/2006/relationships"><Relationship Id="rId1" Type="http://schemas.openxmlformats.org/officeDocument/2006/relationships/package" Target="../embeddings/Planilha_do_Microsoft_Excel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Planilha_do_Microsoft_Excel26.xlsx"/></Relationships>
</file>

<file path=ppt/charts/_rels/chart41.xml.rels><?xml version="1.0" encoding="UTF-8" standalone="yes"?>
<Relationships xmlns="http://schemas.openxmlformats.org/package/2006/relationships"><Relationship Id="rId1" Type="http://schemas.openxmlformats.org/officeDocument/2006/relationships/package" Target="../embeddings/Planilha_do_Microsoft_Excel27.xlsx"/></Relationships>
</file>

<file path=ppt/charts/_rels/chart42.xml.rels><?xml version="1.0" encoding="UTF-8" standalone="yes"?>
<Relationships xmlns="http://schemas.openxmlformats.org/package/2006/relationships"><Relationship Id="rId1" Type="http://schemas.openxmlformats.org/officeDocument/2006/relationships/package" Target="../embeddings/Planilha_do_Microsoft_Excel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Planilha_do_Microsoft_Excel29.xlsx"/></Relationships>
</file>

<file path=ppt/charts/_rels/chart44.xml.rels><?xml version="1.0" encoding="UTF-8" standalone="yes"?>
<Relationships xmlns="http://schemas.openxmlformats.org/package/2006/relationships"><Relationship Id="rId1" Type="http://schemas.openxmlformats.org/officeDocument/2006/relationships/package" Target="../embeddings/Planilha_do_Microsoft_Excel30.xlsx"/></Relationships>
</file>

<file path=ppt/charts/_rels/chart45.xml.rels><?xml version="1.0" encoding="UTF-8" standalone="yes"?>
<Relationships xmlns="http://schemas.openxmlformats.org/package/2006/relationships"><Relationship Id="rId1" Type="http://schemas.openxmlformats.org/officeDocument/2006/relationships/package" Target="../embeddings/Planilha_do_Microsoft_Excel31.xlsx"/></Relationships>
</file>

<file path=ppt/charts/_rels/chart46.xml.rels><?xml version="1.0" encoding="UTF-8" standalone="yes"?>
<Relationships xmlns="http://schemas.openxmlformats.org/package/2006/relationships"><Relationship Id="rId1" Type="http://schemas.openxmlformats.org/officeDocument/2006/relationships/package" Target="../embeddings/Planilha_do_Microsoft_Excel32.xlsx"/></Relationships>
</file>

<file path=ppt/charts/_rels/chart47.xml.rels><?xml version="1.0" encoding="UTF-8" standalone="yes"?>
<Relationships xmlns="http://schemas.openxmlformats.org/package/2006/relationships"><Relationship Id="rId1" Type="http://schemas.openxmlformats.org/officeDocument/2006/relationships/package" Target="../embeddings/Planilha_do_Microsoft_Excel33.xlsx"/></Relationships>
</file>

<file path=ppt/charts/_rels/chart48.xml.rels><?xml version="1.0" encoding="UTF-8" standalone="yes"?>
<Relationships xmlns="http://schemas.openxmlformats.org/package/2006/relationships"><Relationship Id="rId1" Type="http://schemas.openxmlformats.org/officeDocument/2006/relationships/package" Target="../embeddings/Planilha_do_Microsoft_Excel34.xlsx"/></Relationships>
</file>

<file path=ppt/charts/_rels/chart49.xml.rels><?xml version="1.0" encoding="UTF-8" standalone="yes"?>
<Relationships xmlns="http://schemas.openxmlformats.org/package/2006/relationships"><Relationship Id="rId1" Type="http://schemas.openxmlformats.org/officeDocument/2006/relationships/package" Target="../embeddings/Planilha_do_Microsoft_Excel35.xlsx"/></Relationships>
</file>

<file path=ppt/charts/_rels/chart5.xml.rels><?xml version="1.0" encoding="UTF-8" standalone="yes"?>
<Relationships xmlns="http://schemas.openxmlformats.org/package/2006/relationships"><Relationship Id="rId1" Type="http://schemas.openxmlformats.org/officeDocument/2006/relationships/package" Target="../embeddings/Planilha_do_Microsoft_Excel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Planilha_do_Microsoft_Excel36.xlsx"/></Relationships>
</file>

<file path=ppt/charts/_rels/chart51.xml.rels><?xml version="1.0" encoding="UTF-8" standalone="yes"?>
<Relationships xmlns="http://schemas.openxmlformats.org/package/2006/relationships"><Relationship Id="rId1" Type="http://schemas.openxmlformats.org/officeDocument/2006/relationships/package" Target="../embeddings/Planilha_do_Microsoft_Excel37.xlsx"/></Relationships>
</file>

<file path=ppt/charts/_rels/chart52.xml.rels><?xml version="1.0" encoding="UTF-8" standalone="yes"?>
<Relationships xmlns="http://schemas.openxmlformats.org/package/2006/relationships"><Relationship Id="rId1" Type="http://schemas.openxmlformats.org/officeDocument/2006/relationships/package" Target="../embeddings/Planilha_do_Microsoft_Excel3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Planilha_do_Microsoft_Excel39.xlsx"/></Relationships>
</file>

<file path=ppt/charts/_rels/chart54.xml.rels><?xml version="1.0" encoding="UTF-8" standalone="yes"?>
<Relationships xmlns="http://schemas.openxmlformats.org/package/2006/relationships"><Relationship Id="rId1" Type="http://schemas.openxmlformats.org/officeDocument/2006/relationships/package" Target="../embeddings/Planilha_do_Microsoft_Excel40.xlsx"/></Relationships>
</file>

<file path=ppt/charts/_rels/chart55.xml.rels><?xml version="1.0" encoding="UTF-8" standalone="yes"?>
<Relationships xmlns="http://schemas.openxmlformats.org/package/2006/relationships"><Relationship Id="rId1" Type="http://schemas.openxmlformats.org/officeDocument/2006/relationships/package" Target="../embeddings/Planilha_do_Microsoft_Excel41.xlsx"/></Relationships>
</file>

<file path=ppt/charts/_rels/chart56.xml.rels><?xml version="1.0" encoding="UTF-8" standalone="yes"?>
<Relationships xmlns="http://schemas.openxmlformats.org/package/2006/relationships"><Relationship Id="rId1" Type="http://schemas.openxmlformats.org/officeDocument/2006/relationships/package" Target="../embeddings/Planilha_do_Microsoft_Excel42.xlsx"/></Relationships>
</file>

<file path=ppt/charts/_rels/chart57.xml.rels><?xml version="1.0" encoding="UTF-8" standalone="yes"?>
<Relationships xmlns="http://schemas.openxmlformats.org/package/2006/relationships"><Relationship Id="rId1" Type="http://schemas.openxmlformats.org/officeDocument/2006/relationships/package" Target="../embeddings/Planilha_do_Microsoft_Excel43.xlsx"/></Relationships>
</file>

<file path=ppt/charts/_rels/chart58.xml.rels><?xml version="1.0" encoding="UTF-8" standalone="yes"?>
<Relationships xmlns="http://schemas.openxmlformats.org/package/2006/relationships"><Relationship Id="rId1" Type="http://schemas.openxmlformats.org/officeDocument/2006/relationships/package" Target="../embeddings/Planilha_do_Microsoft_Excel44.xlsx"/></Relationships>
</file>

<file path=ppt/charts/_rels/chart59.xml.rels><?xml version="1.0" encoding="UTF-8" standalone="yes"?>
<Relationships xmlns="http://schemas.openxmlformats.org/package/2006/relationships"><Relationship Id="rId1" Type="http://schemas.openxmlformats.org/officeDocument/2006/relationships/oleObject" Target="file:////wzl-file1\brc_an$\Current%20project\Final%20results\heat%20flow%20through%20isothermal%20lines.xlsx" TargetMode="External"/></Relationships>
</file>

<file path=ppt/charts/_rels/chart6.xml.rels><?xml version="1.0" encoding="UTF-8" standalone="yes"?>
<Relationships xmlns="http://schemas.openxmlformats.org/package/2006/relationships"><Relationship Id="rId1" Type="http://schemas.openxmlformats.org/officeDocument/2006/relationships/package" Target="../embeddings/Planilha_do_Microsoft_Excel6.xlsx"/></Relationships>
</file>

<file path=ppt/charts/_rels/chart60.xml.rels><?xml version="1.0" encoding="UTF-8" standalone="yes"?>
<Relationships xmlns="http://schemas.openxmlformats.org/package/2006/relationships"><Relationship Id="rId1" Type="http://schemas.openxmlformats.org/officeDocument/2006/relationships/package" Target="../embeddings/Planilha_do_Microsoft_Excel45.xlsx"/></Relationships>
</file>

<file path=ppt/charts/_rels/chart61.xml.rels><?xml version="1.0" encoding="UTF-8" standalone="yes"?>
<Relationships xmlns="http://schemas.openxmlformats.org/package/2006/relationships"><Relationship Id="rId1" Type="http://schemas.openxmlformats.org/officeDocument/2006/relationships/package" Target="../embeddings/Planilha_do_Microsoft_Excel46.xlsx"/></Relationships>
</file>

<file path=ppt/charts/_rels/chart62.xml.rels><?xml version="1.0" encoding="UTF-8" standalone="yes"?>
<Relationships xmlns="http://schemas.openxmlformats.org/package/2006/relationships"><Relationship Id="rId1" Type="http://schemas.openxmlformats.org/officeDocument/2006/relationships/package" Target="../embeddings/Planilha_do_Microsoft_Excel47.xlsx"/></Relationships>
</file>

<file path=ppt/charts/_rels/chart63.xml.rels><?xml version="1.0" encoding="UTF-8" standalone="yes"?>
<Relationships xmlns="http://schemas.openxmlformats.org/package/2006/relationships"><Relationship Id="rId1" Type="http://schemas.openxmlformats.org/officeDocument/2006/relationships/package" Target="../embeddings/Planilha_do_Microsoft_Excel4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Planilha_do_Microsoft_Excel49.xlsx"/></Relationships>
</file>

<file path=ppt/charts/_rels/chart65.xml.rels><?xml version="1.0" encoding="UTF-8" standalone="yes"?>
<Relationships xmlns="http://schemas.openxmlformats.org/package/2006/relationships"><Relationship Id="rId1" Type="http://schemas.openxmlformats.org/officeDocument/2006/relationships/package" Target="../embeddings/Planilha_do_Microsoft_Excel50.xlsx"/></Relationships>
</file>

<file path=ppt/charts/_rels/chart66.xml.rels><?xml version="1.0" encoding="UTF-8" standalone="yes"?>
<Relationships xmlns="http://schemas.openxmlformats.org/package/2006/relationships"><Relationship Id="rId1" Type="http://schemas.openxmlformats.org/officeDocument/2006/relationships/package" Target="../embeddings/Planilha_do_Microsoft_Excel51.xlsx"/></Relationships>
</file>

<file path=ppt/charts/_rels/chart67.xml.rels><?xml version="1.0" encoding="UTF-8" standalone="yes"?>
<Relationships xmlns="http://schemas.openxmlformats.org/package/2006/relationships"><Relationship Id="rId1" Type="http://schemas.openxmlformats.org/officeDocument/2006/relationships/package" Target="../embeddings/Planilha_do_Microsoft_Excel52.xlsx"/></Relationships>
</file>

<file path=ppt/charts/_rels/chart68.xml.rels><?xml version="1.0" encoding="UTF-8" standalone="yes"?>
<Relationships xmlns="http://schemas.openxmlformats.org/package/2006/relationships"><Relationship Id="rId1" Type="http://schemas.openxmlformats.org/officeDocument/2006/relationships/package" Target="../embeddings/Planilha_do_Microsoft_Excel53.xlsx"/></Relationships>
</file>

<file path=ppt/charts/_rels/chart69.xml.rels><?xml version="1.0" encoding="UTF-8" standalone="yes"?>
<Relationships xmlns="http://schemas.openxmlformats.org/package/2006/relationships"><Relationship Id="rId1" Type="http://schemas.openxmlformats.org/officeDocument/2006/relationships/package" Target="../embeddings/Planilha_do_Microsoft_Excel54.xlsx"/></Relationships>
</file>

<file path=ppt/charts/_rels/chart7.xml.rels><?xml version="1.0" encoding="UTF-8" standalone="yes"?>
<Relationships xmlns="http://schemas.openxmlformats.org/package/2006/relationships"><Relationship Id="rId1" Type="http://schemas.openxmlformats.org/officeDocument/2006/relationships/package" Target="../embeddings/Planilha_do_Microsoft_Excel7.xlsx"/></Relationships>
</file>

<file path=ppt/charts/_rels/chart70.xml.rels><?xml version="1.0" encoding="UTF-8" standalone="yes"?>
<Relationships xmlns="http://schemas.openxmlformats.org/package/2006/relationships"><Relationship Id="rId1" Type="http://schemas.openxmlformats.org/officeDocument/2006/relationships/package" Target="../embeddings/Planilha_do_Microsoft_Excel55.xlsx"/></Relationships>
</file>

<file path=ppt/charts/_rels/chart71.xml.rels><?xml version="1.0" encoding="UTF-8" standalone="yes"?>
<Relationships xmlns="http://schemas.openxmlformats.org/package/2006/relationships"><Relationship Id="rId1" Type="http://schemas.openxmlformats.org/officeDocument/2006/relationships/package" Target="../embeddings/Planilha_do_Microsoft_Excel56.xlsx"/></Relationships>
</file>

<file path=ppt/charts/_rels/chart72.xml.rels><?xml version="1.0" encoding="UTF-8" standalone="yes"?>
<Relationships xmlns="http://schemas.openxmlformats.org/package/2006/relationships"><Relationship Id="rId1" Type="http://schemas.openxmlformats.org/officeDocument/2006/relationships/package" Target="../embeddings/Planilha_do_Microsoft_Excel57.xlsx"/></Relationships>
</file>

<file path=ppt/charts/_rels/chart73.xml.rels><?xml version="1.0" encoding="UTF-8" standalone="yes"?>
<Relationships xmlns="http://schemas.openxmlformats.org/package/2006/relationships"><Relationship Id="rId1" Type="http://schemas.openxmlformats.org/officeDocument/2006/relationships/package" Target="../embeddings/Planilha_do_Microsoft_Excel58.xlsx"/></Relationships>
</file>

<file path=ppt/charts/_rels/chart74.xml.rels><?xml version="1.0" encoding="UTF-8" standalone="yes"?>
<Relationships xmlns="http://schemas.openxmlformats.org/package/2006/relationships"><Relationship Id="rId1" Type="http://schemas.openxmlformats.org/officeDocument/2006/relationships/package" Target="../embeddings/Planilha_do_Microsoft_Excel59.xlsx"/></Relationships>
</file>

<file path=ppt/charts/_rels/chart75.xml.rels><?xml version="1.0" encoding="UTF-8" standalone="yes"?>
<Relationships xmlns="http://schemas.openxmlformats.org/package/2006/relationships"><Relationship Id="rId1" Type="http://schemas.openxmlformats.org/officeDocument/2006/relationships/package" Target="../embeddings/Planilha_do_Microsoft_Excel60.xlsx"/></Relationships>
</file>

<file path=ppt/charts/_rels/chart76.xml.rels><?xml version="1.0" encoding="UTF-8" standalone="yes"?>
<Relationships xmlns="http://schemas.openxmlformats.org/package/2006/relationships"><Relationship Id="rId1" Type="http://schemas.openxmlformats.org/officeDocument/2006/relationships/package" Target="../embeddings/Planilha_do_Microsoft_Excel61.xlsx"/></Relationships>
</file>

<file path=ppt/charts/_rels/chart77.xml.rels><?xml version="1.0" encoding="UTF-8" standalone="yes"?>
<Relationships xmlns="http://schemas.openxmlformats.org/package/2006/relationships"><Relationship Id="rId1" Type="http://schemas.openxmlformats.org/officeDocument/2006/relationships/package" Target="../embeddings/Planilha_do_Microsoft_Excel62.xlsx"/></Relationships>
</file>

<file path=ppt/charts/_rels/chart78.xml.rels><?xml version="1.0" encoding="UTF-8" standalone="yes"?>
<Relationships xmlns="http://schemas.openxmlformats.org/package/2006/relationships"><Relationship Id="rId1" Type="http://schemas.openxmlformats.org/officeDocument/2006/relationships/package" Target="../embeddings/Planilha_do_Microsoft_Excel63.xlsx"/></Relationships>
</file>

<file path=ppt/charts/_rels/chart79.xml.rels><?xml version="1.0" encoding="UTF-8" standalone="yes"?>
<Relationships xmlns="http://schemas.openxmlformats.org/package/2006/relationships"><Relationship Id="rId1" Type="http://schemas.openxmlformats.org/officeDocument/2006/relationships/package" Target="../embeddings/Planilha_do_Microsoft_Excel64.xlsx"/></Relationships>
</file>

<file path=ppt/charts/_rels/chart8.xml.rels><?xml version="1.0" encoding="UTF-8" standalone="yes"?>
<Relationships xmlns="http://schemas.openxmlformats.org/package/2006/relationships"><Relationship Id="rId1" Type="http://schemas.openxmlformats.org/officeDocument/2006/relationships/package" Target="../embeddings/Planilha_do_Microsoft_Excel8.xlsx"/></Relationships>
</file>

<file path=ppt/charts/_rels/chart80.xml.rels><?xml version="1.0" encoding="UTF-8" standalone="yes"?>
<Relationships xmlns="http://schemas.openxmlformats.org/package/2006/relationships"><Relationship Id="rId1" Type="http://schemas.openxmlformats.org/officeDocument/2006/relationships/package" Target="../embeddings/Planilha_do_Microsoft_Excel65.xlsx"/></Relationships>
</file>

<file path=ppt/charts/_rels/chart81.xml.rels><?xml version="1.0" encoding="UTF-8" standalone="yes"?>
<Relationships xmlns="http://schemas.openxmlformats.org/package/2006/relationships"><Relationship Id="rId1" Type="http://schemas.openxmlformats.org/officeDocument/2006/relationships/package" Target="../embeddings/Planilha_do_Microsoft_Excel66.xlsx"/></Relationships>
</file>

<file path=ppt/charts/_rels/chart82.xml.rels><?xml version="1.0" encoding="UTF-8" standalone="yes"?>
<Relationships xmlns="http://schemas.openxmlformats.org/package/2006/relationships"><Relationship Id="rId1" Type="http://schemas.openxmlformats.org/officeDocument/2006/relationships/package" Target="../embeddings/Planilha_do_Microsoft_Excel67.xlsx"/></Relationships>
</file>

<file path=ppt/charts/_rels/chart83.xml.rels><?xml version="1.0" encoding="UTF-8" standalone="yes"?>
<Relationships xmlns="http://schemas.openxmlformats.org/package/2006/relationships"><Relationship Id="rId1" Type="http://schemas.openxmlformats.org/officeDocument/2006/relationships/package" Target="../embeddings/Planilha_do_Microsoft_Excel68.xlsx"/></Relationships>
</file>

<file path=ppt/charts/_rels/chart84.xml.rels><?xml version="1.0" encoding="UTF-8" standalone="yes"?>
<Relationships xmlns="http://schemas.openxmlformats.org/package/2006/relationships"><Relationship Id="rId1" Type="http://schemas.openxmlformats.org/officeDocument/2006/relationships/package" Target="../embeddings/Planilha_do_Microsoft_Excel69.xlsx"/></Relationships>
</file>

<file path=ppt/charts/_rels/chart85.xml.rels><?xml version="1.0" encoding="UTF-8" standalone="yes"?>
<Relationships xmlns="http://schemas.openxmlformats.org/package/2006/relationships"><Relationship Id="rId1" Type="http://schemas.openxmlformats.org/officeDocument/2006/relationships/package" Target="../embeddings/Planilha_do_Microsoft_Excel70.xlsx"/></Relationships>
</file>

<file path=ppt/charts/_rels/chart86.xml.rels><?xml version="1.0" encoding="UTF-8" standalone="yes"?>
<Relationships xmlns="http://schemas.openxmlformats.org/package/2006/relationships"><Relationship Id="rId1" Type="http://schemas.openxmlformats.org/officeDocument/2006/relationships/package" Target="../embeddings/Planilha_do_Microsoft_Excel71.xlsx"/></Relationships>
</file>

<file path=ppt/charts/_rels/chart87.xml.rels><?xml version="1.0" encoding="UTF-8" standalone="yes"?>
<Relationships xmlns="http://schemas.openxmlformats.org/package/2006/relationships"><Relationship Id="rId1" Type="http://schemas.openxmlformats.org/officeDocument/2006/relationships/package" Target="../embeddings/Planilha_do_Microsoft_Excel72.xlsx"/></Relationships>
</file>

<file path=ppt/charts/_rels/chart88.xml.rels><?xml version="1.0" encoding="UTF-8" standalone="yes"?>
<Relationships xmlns="http://schemas.openxmlformats.org/package/2006/relationships"><Relationship Id="rId1" Type="http://schemas.openxmlformats.org/officeDocument/2006/relationships/package" Target="../embeddings/Planilha_do_Microsoft_Excel73.xlsx"/></Relationships>
</file>

<file path=ppt/charts/_rels/chart89.xml.rels><?xml version="1.0" encoding="UTF-8" standalone="yes"?>
<Relationships xmlns="http://schemas.openxmlformats.org/package/2006/relationships"><Relationship Id="rId1" Type="http://schemas.openxmlformats.org/officeDocument/2006/relationships/package" Target="../embeddings/Planilha_do_Microsoft_Excel74.xlsx"/></Relationships>
</file>

<file path=ppt/charts/_rels/chart9.xml.rels><?xml version="1.0" encoding="UTF-8" standalone="yes"?>
<Relationships xmlns="http://schemas.openxmlformats.org/package/2006/relationships"><Relationship Id="rId1" Type="http://schemas.openxmlformats.org/officeDocument/2006/relationships/package" Target="../embeddings/Planilha_do_Microsoft_Excel9.xlsx"/></Relationships>
</file>

<file path=ppt/charts/_rels/chart90.xml.rels><?xml version="1.0" encoding="UTF-8" standalone="yes"?>
<Relationships xmlns="http://schemas.openxmlformats.org/package/2006/relationships"><Relationship Id="rId1" Type="http://schemas.openxmlformats.org/officeDocument/2006/relationships/package" Target="../embeddings/Planilha_do_Microsoft_Excel75.xlsx"/></Relationships>
</file>

<file path=ppt/charts/_rels/chart91.xml.rels><?xml version="1.0" encoding="UTF-8" standalone="yes"?>
<Relationships xmlns="http://schemas.openxmlformats.org/package/2006/relationships"><Relationship Id="rId1" Type="http://schemas.openxmlformats.org/officeDocument/2006/relationships/package" Target="../embeddings/Planilha_do_Microsoft_Excel76.xlsx"/></Relationships>
</file>

<file path=ppt/charts/_rels/chart92.xml.rels><?xml version="1.0" encoding="UTF-8" standalone="yes"?>
<Relationships xmlns="http://schemas.openxmlformats.org/package/2006/relationships"><Relationship Id="rId1" Type="http://schemas.openxmlformats.org/officeDocument/2006/relationships/package" Target="../embeddings/Planilha_do_Microsoft_Excel77.xlsx"/></Relationships>
</file>

<file path=ppt/charts/_rels/chart93.xml.rels><?xml version="1.0" encoding="UTF-8" standalone="yes"?>
<Relationships xmlns="http://schemas.openxmlformats.org/package/2006/relationships"><Relationship Id="rId1" Type="http://schemas.openxmlformats.org/officeDocument/2006/relationships/package" Target="../embeddings/Planilha_do_Microsoft_Excel78.xlsx"/></Relationships>
</file>

<file path=ppt/charts/_rels/chart94.xml.rels><?xml version="1.0" encoding="UTF-8" standalone="yes"?>
<Relationships xmlns="http://schemas.openxmlformats.org/package/2006/relationships"><Relationship Id="rId1" Type="http://schemas.openxmlformats.org/officeDocument/2006/relationships/package" Target="../embeddings/Planilha_do_Microsoft_Excel79.xlsx"/></Relationships>
</file>

<file path=ppt/charts/_rels/chart95.xml.rels><?xml version="1.0" encoding="UTF-8" standalone="yes"?>
<Relationships xmlns="http://schemas.openxmlformats.org/package/2006/relationships"><Relationship Id="rId1" Type="http://schemas.openxmlformats.org/officeDocument/2006/relationships/package" Target="../embeddings/Planilha_do_Microsoft_Excel80.xlsx"/></Relationships>
</file>

<file path=ppt/charts/_rels/chart96.xml.rels><?xml version="1.0" encoding="UTF-8" standalone="yes"?>
<Relationships xmlns="http://schemas.openxmlformats.org/package/2006/relationships"><Relationship Id="rId1" Type="http://schemas.openxmlformats.org/officeDocument/2006/relationships/package" Target="../embeddings/Planilha_do_Microsoft_Excel81.xlsx"/></Relationships>
</file>

<file path=ppt/charts/_rels/chart97.xml.rels><?xml version="1.0" encoding="UTF-8" standalone="yes"?>
<Relationships xmlns="http://schemas.openxmlformats.org/package/2006/relationships"><Relationship Id="rId1" Type="http://schemas.openxmlformats.org/officeDocument/2006/relationships/package" Target="../embeddings/Planilha_do_Microsoft_Excel82.xlsx"/></Relationships>
</file>

<file path=ppt/charts/_rels/chart98.xml.rels><?xml version="1.0" encoding="UTF-8" standalone="yes"?>
<Relationships xmlns="http://schemas.openxmlformats.org/package/2006/relationships"><Relationship Id="rId1" Type="http://schemas.openxmlformats.org/officeDocument/2006/relationships/package" Target="../embeddings/Planilha_do_Microsoft_Excel83.xlsx"/></Relationships>
</file>

<file path=ppt/charts/_rels/chart99.xml.rels><?xml version="1.0" encoding="UTF-8" standalone="yes"?>
<Relationships xmlns="http://schemas.openxmlformats.org/package/2006/relationships"><Relationship Id="rId1" Type="http://schemas.openxmlformats.org/officeDocument/2006/relationships/package" Target="../embeddings/Planilha_do_Microsoft_Excel8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323.520568847656</c:v>
                </c:pt>
                <c:pt idx="8">
                  <c:v>271.916233062744</c:v>
                </c:pt>
                <c:pt idx="9">
                  <c:v>380.5433578491209</c:v>
                </c:pt>
                <c:pt idx="10">
                  <c:v>341.2377319335939</c:v>
                </c:pt>
                <c:pt idx="12">
                  <c:v>357.2231979370119</c:v>
                </c:pt>
                <c:pt idx="13">
                  <c:v>368.27880859375</c:v>
                </c:pt>
                <c:pt idx="14">
                  <c:v>230.130863189697</c:v>
                </c:pt>
                <c:pt idx="16">
                  <c:v>364.68318939209</c:v>
                </c:pt>
                <c:pt idx="17">
                  <c:v>365.880462646484</c:v>
                </c:pt>
                <c:pt idx="18">
                  <c:v>343.245246887207</c:v>
                </c:pt>
                <c:pt idx="20">
                  <c:v>364.660652160645</c:v>
                </c:pt>
                <c:pt idx="21">
                  <c:v>379.602394104004</c:v>
                </c:pt>
                <c:pt idx="22">
                  <c:v>393.92414855957</c:v>
                </c:pt>
                <c:pt idx="24">
                  <c:v>390.04370880127</c:v>
                </c:pt>
                <c:pt idx="25">
                  <c:v>373.4229965209959</c:v>
                </c:pt>
                <c:pt idx="26">
                  <c:v>398.9010696411129</c:v>
                </c:pt>
                <c:pt idx="28">
                  <c:v>411.4205932617189</c:v>
                </c:pt>
                <c:pt idx="29">
                  <c:v>425.853050231934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442.9069900512699</c:v>
                </c:pt>
                <c:pt idx="8">
                  <c:v>491.0973739624019</c:v>
                </c:pt>
                <c:pt idx="9">
                  <c:v>498.627876281738</c:v>
                </c:pt>
                <c:pt idx="10">
                  <c:v>450.601760864258</c:v>
                </c:pt>
                <c:pt idx="12">
                  <c:v>444.4791030883789</c:v>
                </c:pt>
                <c:pt idx="13">
                  <c:v>340.640060424805</c:v>
                </c:pt>
                <c:pt idx="14">
                  <c:v>471.270332336426</c:v>
                </c:pt>
                <c:pt idx="16">
                  <c:v>433.759834289551</c:v>
                </c:pt>
                <c:pt idx="17">
                  <c:v>426.15064239502</c:v>
                </c:pt>
                <c:pt idx="18">
                  <c:v>282.321357727051</c:v>
                </c:pt>
                <c:pt idx="20">
                  <c:v>323.350894927979</c:v>
                </c:pt>
                <c:pt idx="21">
                  <c:v>255.7745742797849</c:v>
                </c:pt>
                <c:pt idx="22">
                  <c:v>504.046287536621</c:v>
                </c:pt>
                <c:pt idx="24">
                  <c:v>485.6611480712889</c:v>
                </c:pt>
                <c:pt idx="25">
                  <c:v>516.033172607422</c:v>
                </c:pt>
                <c:pt idx="26">
                  <c:v>517.7154388427731</c:v>
                </c:pt>
                <c:pt idx="28">
                  <c:v>520.873321533203</c:v>
                </c:pt>
                <c:pt idx="29">
                  <c:v>525.986358642578</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475.9791946411129</c:v>
                </c:pt>
                <c:pt idx="8">
                  <c:v>406.8633956909181</c:v>
                </c:pt>
                <c:pt idx="9">
                  <c:v>496.2302780151369</c:v>
                </c:pt>
                <c:pt idx="10">
                  <c:v>444.492027282715</c:v>
                </c:pt>
                <c:pt idx="12">
                  <c:v>421.769569396973</c:v>
                </c:pt>
                <c:pt idx="13">
                  <c:v>195.059532165527</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363.7171478271479</c:v>
                </c:pt>
                <c:pt idx="1">
                  <c:v>378.522689819336</c:v>
                </c:pt>
                <c:pt idx="2">
                  <c:v>387.007400512695</c:v>
                </c:pt>
                <c:pt idx="3">
                  <c:v>395.5219039916989</c:v>
                </c:pt>
                <c:pt idx="4">
                  <c:v>410.6585617065431</c:v>
                </c:pt>
                <c:pt idx="5">
                  <c:v>412.456123352051</c:v>
                </c:pt>
                <c:pt idx="7">
                  <c:v>402.554466247559</c:v>
                </c:pt>
                <c:pt idx="9">
                  <c:v>408.874084472656</c:v>
                </c:pt>
                <c:pt idx="11">
                  <c:v>411.629287719727</c:v>
                </c:pt>
                <c:pt idx="13">
                  <c:v>408.081527709961</c:v>
                </c:pt>
                <c:pt idx="15">
                  <c:v>415.889472961426</c:v>
                </c:pt>
                <c:pt idx="17">
                  <c:v>415.7032699584959</c:v>
                </c:pt>
                <c:pt idx="19">
                  <c:v>420.947959899902</c:v>
                </c:pt>
                <c:pt idx="21">
                  <c:v>444.601600646973</c:v>
                </c:pt>
                <c:pt idx="23">
                  <c:v>447.396858215332</c:v>
                </c:pt>
                <c:pt idx="25">
                  <c:v>461.016227722168</c:v>
                </c:pt>
                <c:pt idx="27">
                  <c:v>447.4671478271479</c:v>
                </c:pt>
                <c:pt idx="29">
                  <c:v>441.221908569336</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425.303131103516</c:v>
                </c:pt>
                <c:pt idx="1">
                  <c:v>385.696655273438</c:v>
                </c:pt>
                <c:pt idx="2">
                  <c:v>416.9807586669919</c:v>
                </c:pt>
                <c:pt idx="3">
                  <c:v>388.61937713623</c:v>
                </c:pt>
                <c:pt idx="4">
                  <c:v>419.681579589844</c:v>
                </c:pt>
                <c:pt idx="5">
                  <c:v>428.167915344238</c:v>
                </c:pt>
                <c:pt idx="7">
                  <c:v>436.2967224121089</c:v>
                </c:pt>
                <c:pt idx="9">
                  <c:v>452.237518310547</c:v>
                </c:pt>
                <c:pt idx="11">
                  <c:v>437.166694641113</c:v>
                </c:pt>
                <c:pt idx="13">
                  <c:v>384.240440368652</c:v>
                </c:pt>
                <c:pt idx="15">
                  <c:v>438.4320602416989</c:v>
                </c:pt>
                <c:pt idx="17">
                  <c:v>320.4098739624019</c:v>
                </c:pt>
                <c:pt idx="19">
                  <c:v>442.159370422363</c:v>
                </c:pt>
                <c:pt idx="21">
                  <c:v>492.663932800293</c:v>
                </c:pt>
                <c:pt idx="23">
                  <c:v>486.968421936035</c:v>
                </c:pt>
                <c:pt idx="25">
                  <c:v>492.385925292969</c:v>
                </c:pt>
                <c:pt idx="27">
                  <c:v>488.9217758178709</c:v>
                </c:pt>
                <c:pt idx="29">
                  <c:v>505.506813049316</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414.402557373047</c:v>
                </c:pt>
                <c:pt idx="1">
                  <c:v>414.7684402465819</c:v>
                </c:pt>
                <c:pt idx="2">
                  <c:v>441.6355514526369</c:v>
                </c:pt>
                <c:pt idx="3">
                  <c:v>253.98392868042</c:v>
                </c:pt>
                <c:pt idx="4">
                  <c:v>421.9091796874999</c:v>
                </c:pt>
                <c:pt idx="5">
                  <c:v>485.02912902832</c:v>
                </c:pt>
                <c:pt idx="7">
                  <c:v>476.329940795898</c:v>
                </c:pt>
                <c:pt idx="9">
                  <c:v>470.32186126709</c:v>
                </c:pt>
                <c:pt idx="11">
                  <c:v>416.562042236328</c:v>
                </c:pt>
                <c:pt idx="13">
                  <c:v>469.142311096191</c:v>
                </c:pt>
                <c:pt idx="15">
                  <c:v>474.605499267578</c:v>
                </c:pt>
                <c:pt idx="17">
                  <c:v>474.964904785156</c:v>
                </c:pt>
                <c:pt idx="19">
                  <c:v>493.817573547363</c:v>
                </c:pt>
                <c:pt idx="21">
                  <c:v>495.579040527344</c:v>
                </c:pt>
                <c:pt idx="23">
                  <c:v>514.8465423583981</c:v>
                </c:pt>
                <c:pt idx="25">
                  <c:v>506.651054382324</c:v>
                </c:pt>
                <c:pt idx="27">
                  <c:v>489.686454772949</c:v>
                </c:pt>
                <c:pt idx="29">
                  <c:v>469.347480773926</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412.4521484374999</c:v>
                </c:pt>
                <c:pt idx="1">
                  <c:v>377.9897079467769</c:v>
                </c:pt>
                <c:pt idx="2">
                  <c:v>447.9103393554689</c:v>
                </c:pt>
                <c:pt idx="3">
                  <c:v>416.519401550293</c:v>
                </c:pt>
                <c:pt idx="4">
                  <c:v>457.24658203125</c:v>
                </c:pt>
                <c:pt idx="5">
                  <c:v>439.400177001953</c:v>
                </c:pt>
                <c:pt idx="7">
                  <c:v>506.399909973145</c:v>
                </c:pt>
                <c:pt idx="9">
                  <c:v>468.21509552002</c:v>
                </c:pt>
                <c:pt idx="11">
                  <c:v>457.89476776123</c:v>
                </c:pt>
                <c:pt idx="13">
                  <c:v>424.700462341309</c:v>
                </c:pt>
                <c:pt idx="15">
                  <c:v>430.35319519043</c:v>
                </c:pt>
                <c:pt idx="17">
                  <c:v>477.812210083008</c:v>
                </c:pt>
                <c:pt idx="19">
                  <c:v>511.496604919434</c:v>
                </c:pt>
                <c:pt idx="21">
                  <c:v>514.470893859863</c:v>
                </c:pt>
                <c:pt idx="23">
                  <c:v>502.444190979004</c:v>
                </c:pt>
                <c:pt idx="25">
                  <c:v>486.022827148438</c:v>
                </c:pt>
                <c:pt idx="27">
                  <c:v>490.5698394775389</c:v>
                </c:pt>
                <c:pt idx="29">
                  <c:v>473.5951385498049</c:v>
                </c:pt>
              </c:numCache>
            </c:numRef>
          </c:val>
          <c:smooth val="0"/>
        </c:ser>
        <c:dLbls>
          <c:showLegendKey val="0"/>
          <c:showVal val="0"/>
          <c:showCatName val="0"/>
          <c:showSerName val="0"/>
          <c:showPercent val="0"/>
          <c:showBubbleSize val="0"/>
        </c:dLbls>
        <c:marker val="1"/>
        <c:smooth val="0"/>
        <c:axId val="187810656"/>
        <c:axId val="142554592"/>
      </c:lineChart>
      <c:catAx>
        <c:axId val="18781065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142554592"/>
        <c:crosses val="autoZero"/>
        <c:auto val="1"/>
        <c:lblAlgn val="ctr"/>
        <c:lblOffset val="100"/>
        <c:tickLblSkip val="5"/>
        <c:tickMarkSkip val="5"/>
        <c:noMultiLvlLbl val="0"/>
      </c:catAx>
      <c:valAx>
        <c:axId val="142554592"/>
        <c:scaling>
          <c:orientation val="minMax"/>
        </c:scaling>
        <c:delete val="0"/>
        <c:axPos val="l"/>
        <c:majorGridlines/>
        <c:title>
          <c:tx>
            <c:rich>
              <a:bodyPr/>
              <a:lstStyle/>
              <a:p>
                <a:pPr>
                  <a:defRPr sz="1800" b="0"/>
                </a:pPr>
                <a:r>
                  <a:rPr lang="de-DE" sz="1800" b="0" dirty="0" err="1" smtClean="0"/>
                  <a:t>Temperature</a:t>
                </a:r>
                <a:r>
                  <a:rPr lang="de-DE" sz="1800" b="0" dirty="0" smtClean="0"/>
                  <a:t> at </a:t>
                </a:r>
                <a:r>
                  <a:rPr lang="de-DE" sz="1800" b="0" dirty="0" err="1" smtClean="0"/>
                  <a:t>tool</a:t>
                </a:r>
                <a:r>
                  <a:rPr lang="de-DE" sz="1800" b="0" dirty="0" smtClean="0"/>
                  <a:t> </a:t>
                </a:r>
                <a:r>
                  <a:rPr lang="de-DE" sz="1800" b="0" dirty="0" err="1" smtClean="0"/>
                  <a:t>tip</a:t>
                </a:r>
                <a:r>
                  <a:rPr lang="de-DE" sz="1800" b="0" dirty="0" smtClean="0"/>
                  <a:t> [°C]</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187810656"/>
        <c:crosses val="autoZero"/>
        <c:crossBetween val="between"/>
      </c:valAx>
    </c:plotArea>
    <c:legend>
      <c:legendPos val="r"/>
      <c:layout>
        <c:manualLayout>
          <c:xMode val="edge"/>
          <c:yMode val="edge"/>
          <c:x val="0.656978861270448"/>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116"/>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0.140492448901202</c:v>
                </c:pt>
                <c:pt idx="8">
                  <c:v>0.112366545074442</c:v>
                </c:pt>
                <c:pt idx="9">
                  <c:v>0.155587579818491</c:v>
                </c:pt>
                <c:pt idx="10">
                  <c:v>0.15901659130141</c:v>
                </c:pt>
                <c:pt idx="12">
                  <c:v>0.13449935054445</c:v>
                </c:pt>
                <c:pt idx="13">
                  <c:v>0.144535848693947</c:v>
                </c:pt>
                <c:pt idx="14">
                  <c:v>0.203246962657808</c:v>
                </c:pt>
                <c:pt idx="16">
                  <c:v>0.17083401607947</c:v>
                </c:pt>
                <c:pt idx="17">
                  <c:v>0.130985356947794</c:v>
                </c:pt>
                <c:pt idx="18">
                  <c:v>0.199477098735029</c:v>
                </c:pt>
                <c:pt idx="20">
                  <c:v>0.143244332703969</c:v>
                </c:pt>
                <c:pt idx="21">
                  <c:v>0.122428021390981</c:v>
                </c:pt>
                <c:pt idx="22">
                  <c:v>0.112526885495105</c:v>
                </c:pt>
                <c:pt idx="24">
                  <c:v>0.112341546219513</c:v>
                </c:pt>
                <c:pt idx="25">
                  <c:v>0.134370221200624</c:v>
                </c:pt>
                <c:pt idx="26">
                  <c:v>0.0757870952603388</c:v>
                </c:pt>
                <c:pt idx="28">
                  <c:v>0.0319833153387962</c:v>
                </c:pt>
                <c:pt idx="29">
                  <c:v>0.077682008534108</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0.18626176811292</c:v>
                </c:pt>
                <c:pt idx="8">
                  <c:v>0.197360729267811</c:v>
                </c:pt>
                <c:pt idx="9">
                  <c:v>0.185461805067113</c:v>
                </c:pt>
                <c:pt idx="10">
                  <c:v>0.188366553677242</c:v>
                </c:pt>
                <c:pt idx="12">
                  <c:v>0.169666432974715</c:v>
                </c:pt>
                <c:pt idx="13">
                  <c:v>0.190295372011749</c:v>
                </c:pt>
                <c:pt idx="14">
                  <c:v>0.201477973531966</c:v>
                </c:pt>
                <c:pt idx="16">
                  <c:v>0.193459234385363</c:v>
                </c:pt>
                <c:pt idx="17">
                  <c:v>0.195477065342418</c:v>
                </c:pt>
                <c:pt idx="18">
                  <c:v>0.179278401378302</c:v>
                </c:pt>
                <c:pt idx="20">
                  <c:v>0.159847206611006</c:v>
                </c:pt>
                <c:pt idx="21">
                  <c:v>0.172058970670186</c:v>
                </c:pt>
                <c:pt idx="22">
                  <c:v>0.182512818727222</c:v>
                </c:pt>
                <c:pt idx="24">
                  <c:v>0.172664655748914</c:v>
                </c:pt>
                <c:pt idx="25">
                  <c:v>0.158207104234869</c:v>
                </c:pt>
                <c:pt idx="26">
                  <c:v>0.166903656480899</c:v>
                </c:pt>
                <c:pt idx="28">
                  <c:v>0.120074068323719</c:v>
                </c:pt>
                <c:pt idx="29">
                  <c:v>0.125056589761246</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0.219670962659329</c:v>
                </c:pt>
                <c:pt idx="8">
                  <c:v>0.261090568241049</c:v>
                </c:pt>
                <c:pt idx="9">
                  <c:v>0.182721098107412</c:v>
                </c:pt>
                <c:pt idx="10">
                  <c:v>0.204657490655724</c:v>
                </c:pt>
                <c:pt idx="12">
                  <c:v>0.20222090702738</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0.11273305581151</c:v>
                </c:pt>
                <c:pt idx="1">
                  <c:v>0.126869396225864</c:v>
                </c:pt>
                <c:pt idx="2">
                  <c:v>0.125289570261564</c:v>
                </c:pt>
                <c:pt idx="3">
                  <c:v>0.130541311540004</c:v>
                </c:pt>
                <c:pt idx="4">
                  <c:v>0.105875985385031</c:v>
                </c:pt>
                <c:pt idx="5">
                  <c:v>0.10342953902058</c:v>
                </c:pt>
                <c:pt idx="7">
                  <c:v>0.112793570598197</c:v>
                </c:pt>
                <c:pt idx="9">
                  <c:v>0.117576694799594</c:v>
                </c:pt>
                <c:pt idx="11">
                  <c:v>0.119634053681392</c:v>
                </c:pt>
                <c:pt idx="13">
                  <c:v>0.136422185719867</c:v>
                </c:pt>
                <c:pt idx="15">
                  <c:v>0.142506703374502</c:v>
                </c:pt>
                <c:pt idx="17">
                  <c:v>0.159478785714721</c:v>
                </c:pt>
                <c:pt idx="19">
                  <c:v>0.141798671462469</c:v>
                </c:pt>
                <c:pt idx="21">
                  <c:v>0.131610988294191</c:v>
                </c:pt>
                <c:pt idx="23">
                  <c:v>0.134528863625684</c:v>
                </c:pt>
                <c:pt idx="25">
                  <c:v>0.125015816041021</c:v>
                </c:pt>
                <c:pt idx="27">
                  <c:v>0.0896957568776634</c:v>
                </c:pt>
                <c:pt idx="29">
                  <c:v>0.130667353526159</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0.0875442049609976</c:v>
                </c:pt>
                <c:pt idx="1">
                  <c:v>0.0874833713158411</c:v>
                </c:pt>
                <c:pt idx="2">
                  <c:v>0.0856558243323062</c:v>
                </c:pt>
                <c:pt idx="3">
                  <c:v>0.0966940621664244</c:v>
                </c:pt>
                <c:pt idx="4">
                  <c:v>0.0925678479976518</c:v>
                </c:pt>
                <c:pt idx="5">
                  <c:v>0.109099382066547</c:v>
                </c:pt>
                <c:pt idx="7">
                  <c:v>0.128703241816306</c:v>
                </c:pt>
                <c:pt idx="9">
                  <c:v>0.125339263089188</c:v>
                </c:pt>
                <c:pt idx="11">
                  <c:v>0.133117942682699</c:v>
                </c:pt>
                <c:pt idx="13">
                  <c:v>0.131405234180359</c:v>
                </c:pt>
                <c:pt idx="15">
                  <c:v>0.142614090749902</c:v>
                </c:pt>
                <c:pt idx="17">
                  <c:v>0.141818911864396</c:v>
                </c:pt>
                <c:pt idx="19">
                  <c:v>0.132566689359281</c:v>
                </c:pt>
                <c:pt idx="21">
                  <c:v>0.138188787043083</c:v>
                </c:pt>
                <c:pt idx="23">
                  <c:v>0.146008538379729</c:v>
                </c:pt>
                <c:pt idx="25">
                  <c:v>0.122220958736729</c:v>
                </c:pt>
                <c:pt idx="27">
                  <c:v>0.0980955603852559</c:v>
                </c:pt>
                <c:pt idx="29">
                  <c:v>0.11237084789877</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0.213155358835086</c:v>
                </c:pt>
                <c:pt idx="1">
                  <c:v>0.232716954324698</c:v>
                </c:pt>
                <c:pt idx="2">
                  <c:v>0.214823874250443</c:v>
                </c:pt>
                <c:pt idx="3">
                  <c:v>0.217378696060679</c:v>
                </c:pt>
                <c:pt idx="4">
                  <c:v>0.204667285415082</c:v>
                </c:pt>
                <c:pt idx="5">
                  <c:v>0.184474836105934</c:v>
                </c:pt>
                <c:pt idx="7">
                  <c:v>0.197917995957377</c:v>
                </c:pt>
                <c:pt idx="9">
                  <c:v>0.197259215280764</c:v>
                </c:pt>
                <c:pt idx="11">
                  <c:v>0.224340821248107</c:v>
                </c:pt>
                <c:pt idx="13">
                  <c:v>0.220057814777861</c:v>
                </c:pt>
                <c:pt idx="15">
                  <c:v>0.212836958723612</c:v>
                </c:pt>
                <c:pt idx="17">
                  <c:v>0.221089905012696</c:v>
                </c:pt>
                <c:pt idx="19">
                  <c:v>0.204481167244833</c:v>
                </c:pt>
                <c:pt idx="21">
                  <c:v>0.218081726141926</c:v>
                </c:pt>
                <c:pt idx="23">
                  <c:v>0.216678305396384</c:v>
                </c:pt>
                <c:pt idx="25">
                  <c:v>0.21545584373881</c:v>
                </c:pt>
                <c:pt idx="27">
                  <c:v>0.205361341010313</c:v>
                </c:pt>
                <c:pt idx="29">
                  <c:v>0.234374102623489</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0.21495379387199</c:v>
                </c:pt>
                <c:pt idx="1">
                  <c:v>0.210005992976968</c:v>
                </c:pt>
                <c:pt idx="2">
                  <c:v>0.197090194578471</c:v>
                </c:pt>
                <c:pt idx="3">
                  <c:v>0.185427415007304</c:v>
                </c:pt>
                <c:pt idx="4">
                  <c:v>0.15647042651853</c:v>
                </c:pt>
                <c:pt idx="5">
                  <c:v>0.166912294565855</c:v>
                </c:pt>
                <c:pt idx="7">
                  <c:v>0.180457403667835</c:v>
                </c:pt>
                <c:pt idx="9">
                  <c:v>0.195163950277223</c:v>
                </c:pt>
                <c:pt idx="11">
                  <c:v>0.201423054474589</c:v>
                </c:pt>
                <c:pt idx="13">
                  <c:v>0.205548389874653</c:v>
                </c:pt>
                <c:pt idx="15">
                  <c:v>0.21954956475061</c:v>
                </c:pt>
                <c:pt idx="17">
                  <c:v>0.211933859098726</c:v>
                </c:pt>
                <c:pt idx="19">
                  <c:v>0.216411906815558</c:v>
                </c:pt>
                <c:pt idx="21">
                  <c:v>0.210676605014252</c:v>
                </c:pt>
                <c:pt idx="23">
                  <c:v>0.20042170793195</c:v>
                </c:pt>
                <c:pt idx="25">
                  <c:v>0.199997985902719</c:v>
                </c:pt>
                <c:pt idx="27">
                  <c:v>0.190506810946189</c:v>
                </c:pt>
                <c:pt idx="29">
                  <c:v>0.238069822419371</c:v>
                </c:pt>
              </c:numCache>
            </c:numRef>
          </c:val>
          <c:smooth val="0"/>
        </c:ser>
        <c:dLbls>
          <c:showLegendKey val="0"/>
          <c:showVal val="0"/>
          <c:showCatName val="0"/>
          <c:showSerName val="0"/>
          <c:showPercent val="0"/>
          <c:showBubbleSize val="0"/>
        </c:dLbls>
        <c:marker val="1"/>
        <c:smooth val="0"/>
        <c:axId val="139535808"/>
        <c:axId val="139526240"/>
      </c:lineChart>
      <c:catAx>
        <c:axId val="13953580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139526240"/>
        <c:crosses val="autoZero"/>
        <c:auto val="1"/>
        <c:lblAlgn val="ctr"/>
        <c:lblOffset val="100"/>
        <c:tickLblSkip val="5"/>
        <c:tickMarkSkip val="5"/>
        <c:noMultiLvlLbl val="0"/>
      </c:catAx>
      <c:valAx>
        <c:axId val="139526240"/>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139535808"/>
        <c:crosses val="autoZero"/>
        <c:crossBetween val="between"/>
      </c:valAx>
    </c:plotArea>
    <c:legend>
      <c:legendPos val="r"/>
      <c:layout>
        <c:manualLayout>
          <c:xMode val="edge"/>
          <c:yMode val="edge"/>
          <c:x val="0.561383896324623"/>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0.396809048194603</c:v>
                </c:pt>
                <c:pt idx="1">
                  <c:v>0.263942831472776</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0.400623955542624</c:v>
                </c:pt>
                <c:pt idx="1">
                  <c:v>0.304878272487767</c:v>
                </c:pt>
              </c:numCache>
            </c:numRef>
          </c:val>
          <c:smooth val="0"/>
        </c:ser>
        <c:dLbls>
          <c:showLegendKey val="0"/>
          <c:showVal val="0"/>
          <c:showCatName val="0"/>
          <c:showSerName val="0"/>
          <c:showPercent val="0"/>
          <c:showBubbleSize val="0"/>
        </c:dLbls>
        <c:marker val="1"/>
        <c:smooth val="0"/>
        <c:axId val="227935888"/>
        <c:axId val="227938224"/>
      </c:lineChart>
      <c:catAx>
        <c:axId val="227935888"/>
        <c:scaling>
          <c:orientation val="minMax"/>
        </c:scaling>
        <c:delete val="0"/>
        <c:axPos val="b"/>
        <c:numFmt formatCode="General" sourceLinked="0"/>
        <c:majorTickMark val="none"/>
        <c:minorTickMark val="none"/>
        <c:tickLblPos val="nextTo"/>
        <c:txPr>
          <a:bodyPr/>
          <a:lstStyle/>
          <a:p>
            <a:pPr>
              <a:defRPr sz="1200"/>
            </a:pPr>
            <a:endParaRPr lang="pt-BR"/>
          </a:p>
        </c:txPr>
        <c:crossAx val="227938224"/>
        <c:crosses val="autoZero"/>
        <c:auto val="1"/>
        <c:lblAlgn val="ctr"/>
        <c:lblOffset val="100"/>
        <c:noMultiLvlLbl val="0"/>
      </c:catAx>
      <c:valAx>
        <c:axId val="227938224"/>
        <c:scaling>
          <c:orientation val="minMax"/>
          <c:max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22793588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0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979.5611502729025</c:v>
                </c:pt>
                <c:pt idx="1">
                  <c:v>1664.40794147216</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1574.361138839273</c:v>
                </c:pt>
                <c:pt idx="1">
                  <c:v>2434.119398730061</c:v>
                </c:pt>
              </c:numCache>
            </c:numRef>
          </c:val>
          <c:smooth val="0"/>
        </c:ser>
        <c:dLbls>
          <c:showLegendKey val="0"/>
          <c:showVal val="0"/>
          <c:showCatName val="0"/>
          <c:showSerName val="0"/>
          <c:showPercent val="0"/>
          <c:showBubbleSize val="0"/>
        </c:dLbls>
        <c:marker val="1"/>
        <c:smooth val="0"/>
        <c:axId val="-213572112"/>
        <c:axId val="-213569360"/>
      </c:lineChart>
      <c:catAx>
        <c:axId val="-213572112"/>
        <c:scaling>
          <c:orientation val="minMax"/>
        </c:scaling>
        <c:delete val="0"/>
        <c:axPos val="b"/>
        <c:numFmt formatCode="General" sourceLinked="0"/>
        <c:majorTickMark val="none"/>
        <c:minorTickMark val="none"/>
        <c:tickLblPos val="nextTo"/>
        <c:txPr>
          <a:bodyPr/>
          <a:lstStyle/>
          <a:p>
            <a:pPr>
              <a:defRPr sz="1200"/>
            </a:pPr>
            <a:endParaRPr lang="pt-BR"/>
          </a:p>
        </c:txPr>
        <c:crossAx val="-213569360"/>
        <c:crosses val="autoZero"/>
        <c:auto val="1"/>
        <c:lblAlgn val="ctr"/>
        <c:lblOffset val="100"/>
        <c:noMultiLvlLbl val="0"/>
      </c:catAx>
      <c:valAx>
        <c:axId val="-213569360"/>
        <c:scaling>
          <c:orientation val="minMax"/>
          <c:max val="3000.0"/>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1357211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0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196.1033828288192</c:v>
                </c:pt>
                <c:pt idx="1">
                  <c:v>359.8966386437601</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135.9759474161355</c:v>
                </c:pt>
                <c:pt idx="1">
                  <c:v>624.6815368804329</c:v>
                </c:pt>
              </c:numCache>
            </c:numRef>
          </c:val>
          <c:smooth val="0"/>
        </c:ser>
        <c:dLbls>
          <c:showLegendKey val="0"/>
          <c:showVal val="0"/>
          <c:showCatName val="0"/>
          <c:showSerName val="0"/>
          <c:showPercent val="0"/>
          <c:showBubbleSize val="0"/>
        </c:dLbls>
        <c:marker val="1"/>
        <c:smooth val="0"/>
        <c:axId val="-212821584"/>
        <c:axId val="-212818832"/>
      </c:lineChart>
      <c:catAx>
        <c:axId val="-212821584"/>
        <c:scaling>
          <c:orientation val="minMax"/>
        </c:scaling>
        <c:delete val="0"/>
        <c:axPos val="b"/>
        <c:numFmt formatCode="General" sourceLinked="1"/>
        <c:majorTickMark val="none"/>
        <c:minorTickMark val="none"/>
        <c:tickLblPos val="nextTo"/>
        <c:txPr>
          <a:bodyPr/>
          <a:lstStyle/>
          <a:p>
            <a:pPr>
              <a:defRPr sz="1200"/>
            </a:pPr>
            <a:endParaRPr lang="pt-BR"/>
          </a:p>
        </c:txPr>
        <c:crossAx val="-212818832"/>
        <c:crosses val="autoZero"/>
        <c:auto val="1"/>
        <c:lblAlgn val="ctr"/>
        <c:lblOffset val="100"/>
        <c:noMultiLvlLbl val="0"/>
      </c:catAx>
      <c:valAx>
        <c:axId val="-212818832"/>
        <c:scaling>
          <c:orientation val="minMax"/>
          <c:max val="1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12821584"/>
        <c:crosses val="autoZero"/>
        <c:crossBetween val="between"/>
      </c:valAx>
    </c:plotArea>
    <c:legend>
      <c:legendPos val="t"/>
      <c:layout>
        <c:manualLayout>
          <c:xMode val="edge"/>
          <c:yMode val="edge"/>
          <c:x val="0.25774554461269"/>
          <c:y val="0.0540636510473195"/>
          <c:w val="0.561752072187365"/>
          <c:h val="0.067631269651906"/>
        </c:manualLayout>
      </c:layout>
      <c:overlay val="0"/>
    </c:legend>
    <c:plotVisOnly val="1"/>
    <c:dispBlanksAs val="gap"/>
    <c:showDLblsOverMax val="0"/>
  </c:chart>
  <c:externalData r:id="rId1">
    <c:autoUpdate val="0"/>
  </c:externalData>
  <c:extLst/>
</c:chartSpace>
</file>

<file path=ppt/charts/chart10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773.4106802828072</c:v>
                </c:pt>
                <c:pt idx="1">
                  <c:v>725.8956307812147</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1143.192183176444</c:v>
                </c:pt>
                <c:pt idx="1">
                  <c:v>1341.580773874571</c:v>
                </c:pt>
              </c:numCache>
            </c:numRef>
          </c:val>
          <c:smooth val="0"/>
        </c:ser>
        <c:dLbls>
          <c:showLegendKey val="0"/>
          <c:showVal val="0"/>
          <c:showCatName val="0"/>
          <c:showSerName val="0"/>
          <c:showPercent val="0"/>
          <c:showBubbleSize val="0"/>
        </c:dLbls>
        <c:marker val="1"/>
        <c:smooth val="0"/>
        <c:axId val="-213510272"/>
        <c:axId val="-213507520"/>
      </c:lineChart>
      <c:catAx>
        <c:axId val="-213510272"/>
        <c:scaling>
          <c:orientation val="minMax"/>
        </c:scaling>
        <c:delete val="0"/>
        <c:axPos val="b"/>
        <c:numFmt formatCode="General" sourceLinked="1"/>
        <c:majorTickMark val="none"/>
        <c:minorTickMark val="none"/>
        <c:tickLblPos val="nextTo"/>
        <c:txPr>
          <a:bodyPr/>
          <a:lstStyle/>
          <a:p>
            <a:pPr>
              <a:defRPr sz="1200"/>
            </a:pPr>
            <a:endParaRPr lang="pt-BR"/>
          </a:p>
        </c:txPr>
        <c:crossAx val="-213507520"/>
        <c:crosses val="autoZero"/>
        <c:auto val="1"/>
        <c:lblAlgn val="ctr"/>
        <c:lblOffset val="100"/>
        <c:noMultiLvlLbl val="0"/>
      </c:catAx>
      <c:valAx>
        <c:axId val="-213507520"/>
        <c:scaling>
          <c:orientation val="minMax"/>
          <c:max val="2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213510272"/>
        <c:crosses val="autoZero"/>
        <c:crossBetween val="between"/>
      </c:valAx>
    </c:plotArea>
    <c:plotVisOnly val="1"/>
    <c:dispBlanksAs val="gap"/>
    <c:showDLblsOverMax val="0"/>
  </c:chart>
  <c:externalData r:id="rId1">
    <c:autoUpdate val="0"/>
  </c:externalData>
  <c:extLst/>
</c:chartSpace>
</file>

<file path=ppt/charts/chart10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0.100613553280117</c:v>
                </c:pt>
                <c:pt idx="1">
                  <c:v>0.130861977690838</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0.0476518495439189</c:v>
                </c:pt>
                <c:pt idx="1">
                  <c:v>0.14196076116168</c:v>
                </c:pt>
              </c:numCache>
            </c:numRef>
          </c:val>
          <c:smooth val="0"/>
        </c:ser>
        <c:dLbls>
          <c:showLegendKey val="0"/>
          <c:showVal val="0"/>
          <c:showCatName val="0"/>
          <c:showSerName val="0"/>
          <c:showPercent val="0"/>
          <c:showBubbleSize val="0"/>
        </c:dLbls>
        <c:marker val="1"/>
        <c:smooth val="0"/>
        <c:axId val="232275856"/>
        <c:axId val="232278336"/>
      </c:lineChart>
      <c:catAx>
        <c:axId val="232275856"/>
        <c:scaling>
          <c:orientation val="minMax"/>
        </c:scaling>
        <c:delete val="0"/>
        <c:axPos val="b"/>
        <c:numFmt formatCode="General" sourceLinked="0"/>
        <c:majorTickMark val="none"/>
        <c:minorTickMark val="none"/>
        <c:tickLblPos val="nextTo"/>
        <c:txPr>
          <a:bodyPr/>
          <a:lstStyle/>
          <a:p>
            <a:pPr>
              <a:defRPr sz="1200"/>
            </a:pPr>
            <a:endParaRPr lang="pt-BR"/>
          </a:p>
        </c:txPr>
        <c:crossAx val="232278336"/>
        <c:crosses val="autoZero"/>
        <c:auto val="1"/>
        <c:lblAlgn val="ctr"/>
        <c:lblOffset val="100"/>
        <c:noMultiLvlLbl val="0"/>
      </c:catAx>
      <c:valAx>
        <c:axId val="232278336"/>
        <c:scaling>
          <c:orientation val="minMax"/>
          <c:max val="0.3"/>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3227585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0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0.50257739852528</c:v>
                </c:pt>
                <c:pt idx="1">
                  <c:v>0.605195190836386</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0.551724194913457</c:v>
                </c:pt>
                <c:pt idx="1">
                  <c:v>0.553160966350554</c:v>
                </c:pt>
              </c:numCache>
            </c:numRef>
          </c:val>
          <c:smooth val="0"/>
        </c:ser>
        <c:dLbls>
          <c:showLegendKey val="0"/>
          <c:showVal val="0"/>
          <c:showCatName val="0"/>
          <c:showSerName val="0"/>
          <c:showPercent val="0"/>
          <c:showBubbleSize val="0"/>
        </c:dLbls>
        <c:marker val="1"/>
        <c:smooth val="0"/>
        <c:axId val="232458064"/>
        <c:axId val="232460400"/>
      </c:lineChart>
      <c:catAx>
        <c:axId val="232458064"/>
        <c:scaling>
          <c:orientation val="minMax"/>
        </c:scaling>
        <c:delete val="0"/>
        <c:axPos val="b"/>
        <c:numFmt formatCode="General" sourceLinked="0"/>
        <c:majorTickMark val="none"/>
        <c:minorTickMark val="none"/>
        <c:tickLblPos val="nextTo"/>
        <c:txPr>
          <a:bodyPr/>
          <a:lstStyle/>
          <a:p>
            <a:pPr>
              <a:defRPr sz="1200"/>
            </a:pPr>
            <a:endParaRPr lang="pt-BR"/>
          </a:p>
        </c:txPr>
        <c:crossAx val="232460400"/>
        <c:crosses val="autoZero"/>
        <c:auto val="1"/>
        <c:lblAlgn val="ctr"/>
        <c:lblOffset val="100"/>
        <c:noMultiLvlLbl val="0"/>
      </c:catAx>
      <c:valAx>
        <c:axId val="232460400"/>
        <c:scaling>
          <c:orientation val="minMax"/>
          <c:max val="0.8"/>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3245806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19"/>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0.801364926654617</c:v>
                </c:pt>
                <c:pt idx="8">
                  <c:v>0.801364926654617</c:v>
                </c:pt>
                <c:pt idx="9">
                  <c:v>0.801364926654617</c:v>
                </c:pt>
                <c:pt idx="10">
                  <c:v>0.801364926654617</c:v>
                </c:pt>
                <c:pt idx="12">
                  <c:v>0.801364926654617</c:v>
                </c:pt>
                <c:pt idx="13">
                  <c:v>0.801364926654617</c:v>
                </c:pt>
                <c:pt idx="14">
                  <c:v>0.801364926654617</c:v>
                </c:pt>
                <c:pt idx="16">
                  <c:v>0.801364926654617</c:v>
                </c:pt>
                <c:pt idx="17">
                  <c:v>0.801364926654617</c:v>
                </c:pt>
                <c:pt idx="18">
                  <c:v>0.801364926654617</c:v>
                </c:pt>
                <c:pt idx="20">
                  <c:v>0.801364926654617</c:v>
                </c:pt>
                <c:pt idx="21">
                  <c:v>0.801364926654617</c:v>
                </c:pt>
                <c:pt idx="22">
                  <c:v>0.801364926654617</c:v>
                </c:pt>
                <c:pt idx="24">
                  <c:v>0.801364926654617</c:v>
                </c:pt>
                <c:pt idx="25">
                  <c:v>0.801364926654617</c:v>
                </c:pt>
                <c:pt idx="26">
                  <c:v>0.801364926654617</c:v>
                </c:pt>
                <c:pt idx="28">
                  <c:v>0.801364926654617</c:v>
                </c:pt>
                <c:pt idx="29">
                  <c:v>0.801364926654617</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0.655716048937279</c:v>
                </c:pt>
                <c:pt idx="8">
                  <c:v>0.655716048937279</c:v>
                </c:pt>
                <c:pt idx="9">
                  <c:v>0.655716048937279</c:v>
                </c:pt>
                <c:pt idx="10">
                  <c:v>0.655716048937279</c:v>
                </c:pt>
                <c:pt idx="12">
                  <c:v>0.655716048937279</c:v>
                </c:pt>
                <c:pt idx="13">
                  <c:v>0.655716048937279</c:v>
                </c:pt>
                <c:pt idx="14">
                  <c:v>0.655716048937279</c:v>
                </c:pt>
                <c:pt idx="16">
                  <c:v>0.655716048937279</c:v>
                </c:pt>
                <c:pt idx="17">
                  <c:v>0.655716048937279</c:v>
                </c:pt>
                <c:pt idx="18">
                  <c:v>0.655716048937279</c:v>
                </c:pt>
                <c:pt idx="20">
                  <c:v>0.655716048937279</c:v>
                </c:pt>
                <c:pt idx="21">
                  <c:v>0.655716048937279</c:v>
                </c:pt>
                <c:pt idx="22">
                  <c:v>0.655716048937279</c:v>
                </c:pt>
                <c:pt idx="24">
                  <c:v>0.655716048937279</c:v>
                </c:pt>
                <c:pt idx="25">
                  <c:v>0.655716048937279</c:v>
                </c:pt>
                <c:pt idx="26">
                  <c:v>0.655716048937279</c:v>
                </c:pt>
                <c:pt idx="28">
                  <c:v>0.655716048937279</c:v>
                </c:pt>
                <c:pt idx="29">
                  <c:v>0.655716048937279</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0.540106458569129</c:v>
                </c:pt>
                <c:pt idx="8">
                  <c:v>0.540106458569129</c:v>
                </c:pt>
                <c:pt idx="9">
                  <c:v>0.540106458569129</c:v>
                </c:pt>
                <c:pt idx="10">
                  <c:v>0.540106458569129</c:v>
                </c:pt>
                <c:pt idx="12">
                  <c:v>0.540106458569129</c:v>
                </c:pt>
                <c:pt idx="13">
                  <c:v>0.540106458569129</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0.610742230730092</c:v>
                </c:pt>
                <c:pt idx="1">
                  <c:v>0.610742230730092</c:v>
                </c:pt>
                <c:pt idx="2">
                  <c:v>0.610742230730092</c:v>
                </c:pt>
                <c:pt idx="3">
                  <c:v>0.610742230730092</c:v>
                </c:pt>
                <c:pt idx="4">
                  <c:v>0.610742230730092</c:v>
                </c:pt>
                <c:pt idx="5">
                  <c:v>0.610742230730092</c:v>
                </c:pt>
                <c:pt idx="7">
                  <c:v>0.610742230730092</c:v>
                </c:pt>
                <c:pt idx="9">
                  <c:v>0.610742230730092</c:v>
                </c:pt>
                <c:pt idx="11">
                  <c:v>0.610742230730092</c:v>
                </c:pt>
                <c:pt idx="13">
                  <c:v>0.610742230730092</c:v>
                </c:pt>
                <c:pt idx="15">
                  <c:v>0.610742230730092</c:v>
                </c:pt>
                <c:pt idx="17">
                  <c:v>0.610742230730092</c:v>
                </c:pt>
                <c:pt idx="19">
                  <c:v>0.610742230730092</c:v>
                </c:pt>
                <c:pt idx="21">
                  <c:v>0.610742230730092</c:v>
                </c:pt>
                <c:pt idx="23">
                  <c:v>0.610742230730092</c:v>
                </c:pt>
                <c:pt idx="25">
                  <c:v>0.610742230730092</c:v>
                </c:pt>
                <c:pt idx="27">
                  <c:v>0.610742230730092</c:v>
                </c:pt>
                <c:pt idx="29">
                  <c:v>0.610742230730092</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0.526502777180122</c:v>
                </c:pt>
                <c:pt idx="1">
                  <c:v>0.526502777180122</c:v>
                </c:pt>
                <c:pt idx="2">
                  <c:v>0.526502777180122</c:v>
                </c:pt>
                <c:pt idx="3">
                  <c:v>0.526502777180122</c:v>
                </c:pt>
                <c:pt idx="4">
                  <c:v>0.526502777180122</c:v>
                </c:pt>
                <c:pt idx="5">
                  <c:v>0.526502777180122</c:v>
                </c:pt>
                <c:pt idx="7">
                  <c:v>0.526502777180122</c:v>
                </c:pt>
                <c:pt idx="9">
                  <c:v>0.526502777180122</c:v>
                </c:pt>
                <c:pt idx="11">
                  <c:v>0.526502777180122</c:v>
                </c:pt>
                <c:pt idx="13">
                  <c:v>0.526502777180122</c:v>
                </c:pt>
                <c:pt idx="15">
                  <c:v>0.526502777180122</c:v>
                </c:pt>
                <c:pt idx="17">
                  <c:v>0.526502777180122</c:v>
                </c:pt>
                <c:pt idx="19">
                  <c:v>0.526502777180122</c:v>
                </c:pt>
                <c:pt idx="21">
                  <c:v>0.526502777180122</c:v>
                </c:pt>
                <c:pt idx="23">
                  <c:v>0.526502777180122</c:v>
                </c:pt>
                <c:pt idx="25">
                  <c:v>0.526502777180122</c:v>
                </c:pt>
                <c:pt idx="27">
                  <c:v>0.526502777180122</c:v>
                </c:pt>
                <c:pt idx="29">
                  <c:v>0.526502777180122</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0.517396601836393</c:v>
                </c:pt>
                <c:pt idx="1">
                  <c:v>0.517396601836393</c:v>
                </c:pt>
                <c:pt idx="2">
                  <c:v>0.517396601836393</c:v>
                </c:pt>
                <c:pt idx="3">
                  <c:v>0.517396601836393</c:v>
                </c:pt>
                <c:pt idx="4">
                  <c:v>0.517396601836393</c:v>
                </c:pt>
                <c:pt idx="5">
                  <c:v>0.517396601836393</c:v>
                </c:pt>
                <c:pt idx="7">
                  <c:v>0.517396601836393</c:v>
                </c:pt>
                <c:pt idx="9">
                  <c:v>0.517396601836393</c:v>
                </c:pt>
                <c:pt idx="11">
                  <c:v>0.517396601836393</c:v>
                </c:pt>
                <c:pt idx="13">
                  <c:v>0.517396601836393</c:v>
                </c:pt>
                <c:pt idx="15">
                  <c:v>0.517396601836393</c:v>
                </c:pt>
                <c:pt idx="17">
                  <c:v>0.517396601836393</c:v>
                </c:pt>
                <c:pt idx="19">
                  <c:v>0.517396601836393</c:v>
                </c:pt>
                <c:pt idx="21">
                  <c:v>0.517396601836393</c:v>
                </c:pt>
                <c:pt idx="23">
                  <c:v>0.517396601836393</c:v>
                </c:pt>
                <c:pt idx="25">
                  <c:v>0.517396601836393</c:v>
                </c:pt>
                <c:pt idx="27">
                  <c:v>0.517396601836393</c:v>
                </c:pt>
                <c:pt idx="29">
                  <c:v>0.517396601836393</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0.470116851676445</c:v>
                </c:pt>
                <c:pt idx="1">
                  <c:v>0.470116851676445</c:v>
                </c:pt>
                <c:pt idx="2">
                  <c:v>0.470116851676445</c:v>
                </c:pt>
                <c:pt idx="3">
                  <c:v>0.470116851676445</c:v>
                </c:pt>
                <c:pt idx="4">
                  <c:v>0.470116851676445</c:v>
                </c:pt>
                <c:pt idx="5">
                  <c:v>0.470116851676445</c:v>
                </c:pt>
                <c:pt idx="7">
                  <c:v>0.470116851676445</c:v>
                </c:pt>
                <c:pt idx="9">
                  <c:v>0.470116851676445</c:v>
                </c:pt>
                <c:pt idx="11">
                  <c:v>0.470116851676445</c:v>
                </c:pt>
                <c:pt idx="13">
                  <c:v>0.470116851676445</c:v>
                </c:pt>
                <c:pt idx="15">
                  <c:v>0.470116851676445</c:v>
                </c:pt>
                <c:pt idx="17">
                  <c:v>0.470116851676445</c:v>
                </c:pt>
                <c:pt idx="19">
                  <c:v>0.470116851676445</c:v>
                </c:pt>
                <c:pt idx="21">
                  <c:v>0.470116851676445</c:v>
                </c:pt>
                <c:pt idx="23">
                  <c:v>0.470116851676445</c:v>
                </c:pt>
                <c:pt idx="25">
                  <c:v>0.470116851676445</c:v>
                </c:pt>
                <c:pt idx="27">
                  <c:v>0.470116851676445</c:v>
                </c:pt>
                <c:pt idx="29">
                  <c:v>0.470116851676445</c:v>
                </c:pt>
              </c:numCache>
            </c:numRef>
          </c:val>
          <c:smooth val="0"/>
        </c:ser>
        <c:dLbls>
          <c:showLegendKey val="0"/>
          <c:showVal val="0"/>
          <c:showCatName val="0"/>
          <c:showSerName val="0"/>
          <c:showPercent val="0"/>
          <c:showBubbleSize val="0"/>
        </c:dLbls>
        <c:marker val="1"/>
        <c:smooth val="0"/>
        <c:axId val="136590608"/>
        <c:axId val="140844400"/>
      </c:lineChart>
      <c:catAx>
        <c:axId val="13659060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140844400"/>
        <c:crosses val="autoZero"/>
        <c:auto val="1"/>
        <c:lblAlgn val="ctr"/>
        <c:lblOffset val="100"/>
        <c:tickLblSkip val="5"/>
        <c:tickMarkSkip val="5"/>
        <c:noMultiLvlLbl val="0"/>
      </c:catAx>
      <c:valAx>
        <c:axId val="140844400"/>
        <c:scaling>
          <c:orientation val="minMax"/>
        </c:scaling>
        <c:delete val="0"/>
        <c:axPos val="l"/>
        <c:majorGridlines/>
        <c:title>
          <c:tx>
            <c:rich>
              <a:bodyPr/>
              <a:lstStyle/>
              <a:p>
                <a:pPr>
                  <a:defRPr sz="1800" b="0"/>
                </a:pPr>
                <a:r>
                  <a:rPr lang="de-DE" sz="1800" b="0" dirty="0" err="1" smtClean="0"/>
                  <a:t>Friction</a:t>
                </a:r>
                <a:r>
                  <a:rPr lang="de-DE" sz="1800" b="0" dirty="0" smtClean="0"/>
                  <a:t> </a:t>
                </a:r>
                <a:r>
                  <a:rPr lang="de-DE" sz="1800" b="0" dirty="0" err="1" smtClean="0"/>
                  <a:t>coefficient</a:t>
                </a:r>
                <a:r>
                  <a:rPr lang="de-DE" sz="1800" b="0" dirty="0" smtClean="0"/>
                  <a:t> </a:t>
                </a:r>
                <a:r>
                  <a:rPr lang="en-US" sz="1800" b="0" i="0" u="none" strike="noStrike" baseline="0" dirty="0" smtClean="0">
                    <a:effectLst/>
                  </a:rPr>
                  <a:t>µ</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136590608"/>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PowerPoint]Tabelle1!PivotTable1</c:name>
    <c:fmtId val="123"/>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VP41_2_H200_V100_C45_MF_425 - Summe von Percent - Heat inside tool/Total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Tabelle1!$B$6:$B$24</c:f>
              <c:numCache>
                <c:formatCode>General</c:formatCode>
                <c:ptCount val="18"/>
                <c:pt idx="0">
                  <c:v>0.219125815696733</c:v>
                </c:pt>
                <c:pt idx="1">
                  <c:v>0.224679646876099</c:v>
                </c:pt>
                <c:pt idx="2">
                  <c:v>0.20432882535338</c:v>
                </c:pt>
                <c:pt idx="3">
                  <c:v>0.199001884458201</c:v>
                </c:pt>
                <c:pt idx="4">
                  <c:v>0.193072027623499</c:v>
                </c:pt>
                <c:pt idx="5">
                  <c:v>0.186132125698278</c:v>
                </c:pt>
                <c:pt idx="6">
                  <c:v>0.186657786114034</c:v>
                </c:pt>
                <c:pt idx="7">
                  <c:v>0.175088172513691</c:v>
                </c:pt>
                <c:pt idx="8">
                  <c:v>0.170490036081154</c:v>
                </c:pt>
                <c:pt idx="9">
                  <c:v>0.174695596512453</c:v>
                </c:pt>
                <c:pt idx="10">
                  <c:v>0.174617802419353</c:v>
                </c:pt>
                <c:pt idx="11">
                  <c:v>0.174298692361875</c:v>
                </c:pt>
                <c:pt idx="12">
                  <c:v>0.172788228197726</c:v>
                </c:pt>
                <c:pt idx="13">
                  <c:v>0.168346032555799</c:v>
                </c:pt>
                <c:pt idx="14">
                  <c:v>0.165545420971713</c:v>
                </c:pt>
                <c:pt idx="15">
                  <c:v>0.166258386224346</c:v>
                </c:pt>
                <c:pt idx="16">
                  <c:v>0.167312255426062</c:v>
                </c:pt>
                <c:pt idx="17">
                  <c:v>0.17244840430117</c:v>
                </c:pt>
              </c:numCache>
            </c:numRef>
          </c:val>
          <c:smooth val="0"/>
        </c:ser>
        <c:ser>
          <c:idx val="1"/>
          <c:order val="1"/>
          <c:tx>
            <c:strRef>
              <c:f>Tabelle1!$C$3:$C$5</c:f>
              <c:strCache>
                <c:ptCount val="1"/>
                <c:pt idx="0">
                  <c:v>VP41_2_H200_V100_C45_MF_425 - Summe von Percent - Heat through chip/Total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Tabelle1!$C$6:$C$24</c:f>
              <c:numCache>
                <c:formatCode>General</c:formatCode>
                <c:ptCount val="18"/>
                <c:pt idx="0">
                  <c:v>0.606940566944793</c:v>
                </c:pt>
                <c:pt idx="1">
                  <c:v>0.629512639592187</c:v>
                </c:pt>
                <c:pt idx="2">
                  <c:v>0.606755412653708</c:v>
                </c:pt>
                <c:pt idx="3">
                  <c:v>0.608540355783117</c:v>
                </c:pt>
                <c:pt idx="4">
                  <c:v>0.638987453374779</c:v>
                </c:pt>
                <c:pt idx="5">
                  <c:v>0.636120120620427</c:v>
                </c:pt>
                <c:pt idx="6">
                  <c:v>0.577064913403228</c:v>
                </c:pt>
                <c:pt idx="7">
                  <c:v>0.620925415633711</c:v>
                </c:pt>
                <c:pt idx="8">
                  <c:v>0.665254125393241</c:v>
                </c:pt>
                <c:pt idx="9">
                  <c:v>0.592735410420767</c:v>
                </c:pt>
                <c:pt idx="10">
                  <c:v>0.648867383298867</c:v>
                </c:pt>
                <c:pt idx="11">
                  <c:v>0.669945104072724</c:v>
                </c:pt>
                <c:pt idx="12">
                  <c:v>0.681243717849897</c:v>
                </c:pt>
                <c:pt idx="13">
                  <c:v>0.685871252767417</c:v>
                </c:pt>
                <c:pt idx="14">
                  <c:v>0.666643189370391</c:v>
                </c:pt>
                <c:pt idx="15">
                  <c:v>0.724457963916778</c:v>
                </c:pt>
                <c:pt idx="16">
                  <c:v>0.767207874636605</c:v>
                </c:pt>
                <c:pt idx="17">
                  <c:v>0.716373032566185</c:v>
                </c:pt>
              </c:numCache>
            </c:numRef>
          </c:val>
          <c:smooth val="0"/>
        </c:ser>
        <c:ser>
          <c:idx val="2"/>
          <c:order val="2"/>
          <c:tx>
            <c:strRef>
              <c:f>Tabelle1!$D$3:$D$5</c:f>
              <c:strCache>
                <c:ptCount val="1"/>
                <c:pt idx="0">
                  <c:v>VP41_2_H200_V100_C45_MF_425 - Summe von Percent - Heat through workpiece/Total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Tabelle1!$D$6:$D$24</c:f>
              <c:numCache>
                <c:formatCode>General</c:formatCode>
                <c:ptCount val="18"/>
                <c:pt idx="0">
                  <c:v>0.140492448901202</c:v>
                </c:pt>
                <c:pt idx="1">
                  <c:v>0.112366545074442</c:v>
                </c:pt>
                <c:pt idx="2">
                  <c:v>0.155587579818491</c:v>
                </c:pt>
                <c:pt idx="3">
                  <c:v>0.15901659130141</c:v>
                </c:pt>
                <c:pt idx="4">
                  <c:v>0.13449935054445</c:v>
                </c:pt>
                <c:pt idx="5">
                  <c:v>0.144535848693947</c:v>
                </c:pt>
                <c:pt idx="6">
                  <c:v>0.203246962657808</c:v>
                </c:pt>
                <c:pt idx="7">
                  <c:v>0.17083401607947</c:v>
                </c:pt>
                <c:pt idx="8">
                  <c:v>0.130985356947794</c:v>
                </c:pt>
                <c:pt idx="9">
                  <c:v>0.199477098735029</c:v>
                </c:pt>
                <c:pt idx="10">
                  <c:v>0.143244332703969</c:v>
                </c:pt>
                <c:pt idx="11">
                  <c:v>0.122428021390981</c:v>
                </c:pt>
                <c:pt idx="12">
                  <c:v>0.112526885495105</c:v>
                </c:pt>
                <c:pt idx="13">
                  <c:v>0.112341546219513</c:v>
                </c:pt>
                <c:pt idx="14">
                  <c:v>0.134370221200624</c:v>
                </c:pt>
                <c:pt idx="15">
                  <c:v>0.0757870952603388</c:v>
                </c:pt>
                <c:pt idx="16">
                  <c:v>0.0319833153387962</c:v>
                </c:pt>
                <c:pt idx="17">
                  <c:v>0.077682008534108</c:v>
                </c:pt>
              </c:numCache>
            </c:numRef>
          </c:val>
          <c:smooth val="0"/>
        </c:ser>
        <c:dLbls>
          <c:showLegendKey val="0"/>
          <c:showVal val="0"/>
          <c:showCatName val="0"/>
          <c:showSerName val="0"/>
          <c:showPercent val="0"/>
          <c:showBubbleSize val="0"/>
        </c:dLbls>
        <c:marker val="1"/>
        <c:smooth val="0"/>
        <c:axId val="141265216"/>
        <c:axId val="140033968"/>
      </c:lineChart>
      <c:catAx>
        <c:axId val="141265216"/>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140033968"/>
        <c:crosses val="autoZero"/>
        <c:auto val="1"/>
        <c:lblAlgn val="ctr"/>
        <c:lblOffset val="100"/>
        <c:tickLblSkip val="5"/>
        <c:tickMarkSkip val="5"/>
        <c:noMultiLvlLbl val="0"/>
      </c:catAx>
      <c:valAx>
        <c:axId val="140033968"/>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41265216"/>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VP41_1!$C$21:$C$29</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VP41_1!$D$21:$D$29</c:f>
              <c:numCache>
                <c:formatCode>General</c:formatCode>
                <c:ptCount val="9"/>
                <c:pt idx="0">
                  <c:v>20.1655328244986</c:v>
                </c:pt>
                <c:pt idx="1">
                  <c:v>233.905842799634</c:v>
                </c:pt>
                <c:pt idx="2">
                  <c:v>323.693892133132</c:v>
                </c:pt>
                <c:pt idx="3">
                  <c:v>226.885543341214</c:v>
                </c:pt>
                <c:pt idx="4">
                  <c:v>302.641927329368</c:v>
                </c:pt>
                <c:pt idx="5">
                  <c:v>295.323590820474</c:v>
                </c:pt>
                <c:pt idx="6">
                  <c:v>312.5294943508</c:v>
                </c:pt>
                <c:pt idx="7">
                  <c:v>395.556326102101</c:v>
                </c:pt>
                <c:pt idx="8">
                  <c:v>472.600386740855</c:v>
                </c:pt>
              </c:numCache>
            </c:numRef>
          </c:val>
        </c:ser>
        <c:dLbls>
          <c:showLegendKey val="0"/>
          <c:showVal val="0"/>
          <c:showCatName val="0"/>
          <c:showSerName val="0"/>
          <c:showPercent val="0"/>
          <c:showBubbleSize val="0"/>
        </c:dLbls>
        <c:gapWidth val="150"/>
        <c:axId val="139962016"/>
        <c:axId val="139960096"/>
      </c:barChart>
      <c:catAx>
        <c:axId val="139962016"/>
        <c:scaling>
          <c:orientation val="minMax"/>
        </c:scaling>
        <c:delete val="0"/>
        <c:axPos val="b"/>
        <c:numFmt formatCode="General" sourceLinked="1"/>
        <c:majorTickMark val="out"/>
        <c:minorTickMark val="none"/>
        <c:tickLblPos val="nextTo"/>
        <c:txPr>
          <a:bodyPr/>
          <a:lstStyle/>
          <a:p>
            <a:pPr>
              <a:defRPr sz="1400"/>
            </a:pPr>
            <a:endParaRPr lang="pt-BR"/>
          </a:p>
        </c:txPr>
        <c:crossAx val="139960096"/>
        <c:crosses val="autoZero"/>
        <c:auto val="1"/>
        <c:lblAlgn val="ctr"/>
        <c:lblOffset val="100"/>
        <c:noMultiLvlLbl val="0"/>
      </c:catAx>
      <c:valAx>
        <c:axId val="139960096"/>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39962016"/>
        <c:crosses val="autoZero"/>
        <c:crossBetween val="between"/>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VP41_1!$C$8:$C$15</c:f>
              <c:numCache>
                <c:formatCode>General</c:formatCode>
                <c:ptCount val="8"/>
                <c:pt idx="0">
                  <c:v>480.0</c:v>
                </c:pt>
                <c:pt idx="1">
                  <c:v>440.0</c:v>
                </c:pt>
                <c:pt idx="2">
                  <c:v>400.0</c:v>
                </c:pt>
                <c:pt idx="3">
                  <c:v>360.0</c:v>
                </c:pt>
                <c:pt idx="4">
                  <c:v>320.0</c:v>
                </c:pt>
                <c:pt idx="5">
                  <c:v>280.0</c:v>
                </c:pt>
                <c:pt idx="6">
                  <c:v>240.0</c:v>
                </c:pt>
                <c:pt idx="7">
                  <c:v>200.0</c:v>
                </c:pt>
              </c:numCache>
            </c:numRef>
          </c:cat>
          <c:val>
            <c:numRef>
              <c:f>VP41_1!$D$8:$D$15</c:f>
              <c:numCache>
                <c:formatCode>General</c:formatCode>
                <c:ptCount val="8"/>
                <c:pt idx="0">
                  <c:v>9.10029066028526</c:v>
                </c:pt>
                <c:pt idx="1">
                  <c:v>139.5096455261429</c:v>
                </c:pt>
                <c:pt idx="2">
                  <c:v>217.226452190892</c:v>
                </c:pt>
                <c:pt idx="3">
                  <c:v>342.474726853128</c:v>
                </c:pt>
                <c:pt idx="4">
                  <c:v>220.736100460794</c:v>
                </c:pt>
                <c:pt idx="5">
                  <c:v>385.737980285609</c:v>
                </c:pt>
                <c:pt idx="6">
                  <c:v>453.904540135556</c:v>
                </c:pt>
                <c:pt idx="7">
                  <c:v>581.581940461624</c:v>
                </c:pt>
              </c:numCache>
            </c:numRef>
          </c:val>
        </c:ser>
        <c:dLbls>
          <c:showLegendKey val="0"/>
          <c:showVal val="0"/>
          <c:showCatName val="0"/>
          <c:showSerName val="0"/>
          <c:showPercent val="0"/>
          <c:showBubbleSize val="0"/>
        </c:dLbls>
        <c:gapWidth val="150"/>
        <c:axId val="140030080"/>
        <c:axId val="139892880"/>
      </c:barChart>
      <c:catAx>
        <c:axId val="140030080"/>
        <c:scaling>
          <c:orientation val="minMax"/>
        </c:scaling>
        <c:delete val="0"/>
        <c:axPos val="b"/>
        <c:numFmt formatCode="General" sourceLinked="1"/>
        <c:majorTickMark val="out"/>
        <c:minorTickMark val="none"/>
        <c:tickLblPos val="nextTo"/>
        <c:txPr>
          <a:bodyPr/>
          <a:lstStyle/>
          <a:p>
            <a:pPr>
              <a:defRPr sz="1400"/>
            </a:pPr>
            <a:endParaRPr lang="pt-BR"/>
          </a:p>
        </c:txPr>
        <c:crossAx val="139892880"/>
        <c:crosses val="autoZero"/>
        <c:auto val="1"/>
        <c:lblAlgn val="ctr"/>
        <c:lblOffset val="100"/>
        <c:noMultiLvlLbl val="0"/>
      </c:catAx>
      <c:valAx>
        <c:axId val="139892880"/>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40030080"/>
        <c:crosses val="autoZero"/>
        <c:crossBetween val="between"/>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PowerPoint]Tabelle1!PivotTable1</c:name>
    <c:fmtId val="127"/>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pivotFmt>
      <c:pivotFmt>
        <c:idx val="25"/>
      </c:pivotFmt>
      <c:pivotFmt>
        <c:idx val="26"/>
      </c:pivotFmt>
      <c:pivotFmt>
        <c:idx val="27"/>
      </c:pivotFmt>
      <c:pivotFmt>
        <c:idx val="28"/>
      </c:pivotFmt>
      <c:pivotFmt>
        <c:idx val="29"/>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VP45_2_H200_V150_C45_MF_425 -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0.213976566291884</c:v>
                </c:pt>
                <c:pt idx="1">
                  <c:v>0.22149746639964</c:v>
                </c:pt>
                <c:pt idx="2">
                  <c:v>0.222014757962102</c:v>
                </c:pt>
                <c:pt idx="3">
                  <c:v>0.21472246613418</c:v>
                </c:pt>
                <c:pt idx="4">
                  <c:v>0.222491561845487</c:v>
                </c:pt>
                <c:pt idx="5">
                  <c:v>0.219160332383364</c:v>
                </c:pt>
                <c:pt idx="6">
                  <c:v>0.218708210764103</c:v>
                </c:pt>
                <c:pt idx="7">
                  <c:v>0.213367916352686</c:v>
                </c:pt>
                <c:pt idx="8">
                  <c:v>0.210694281083268</c:v>
                </c:pt>
                <c:pt idx="9">
                  <c:v>0.205352021820514</c:v>
                </c:pt>
                <c:pt idx="10">
                  <c:v>0.198714236039378</c:v>
                </c:pt>
                <c:pt idx="11">
                  <c:v>0.195788483084408</c:v>
                </c:pt>
                <c:pt idx="12">
                  <c:v>0.189970748597067</c:v>
                </c:pt>
                <c:pt idx="13">
                  <c:v>0.182758835190672</c:v>
                </c:pt>
                <c:pt idx="14">
                  <c:v>0.178906642274369</c:v>
                </c:pt>
                <c:pt idx="15">
                  <c:v>0.174380764755525</c:v>
                </c:pt>
                <c:pt idx="16">
                  <c:v>0.173102719973276</c:v>
                </c:pt>
                <c:pt idx="17">
                  <c:v>0.127776395389925</c:v>
                </c:pt>
              </c:numCache>
            </c:numRef>
          </c:val>
          <c:smooth val="0"/>
        </c:ser>
        <c:ser>
          <c:idx val="1"/>
          <c:order val="1"/>
          <c:tx>
            <c:strRef>
              <c:f>Tabelle1!$C$3:$C$5</c:f>
              <c:strCache>
                <c:ptCount val="1"/>
                <c:pt idx="0">
                  <c:v>VP45_2_H200_V150_C45_MF_425 -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0.673290377896606</c:v>
                </c:pt>
                <c:pt idx="1">
                  <c:v>0.651633137374496</c:v>
                </c:pt>
                <c:pt idx="2">
                  <c:v>0.652695671776334</c:v>
                </c:pt>
                <c:pt idx="3">
                  <c:v>0.654736222325816</c:v>
                </c:pt>
                <c:pt idx="4">
                  <c:v>0.671632452769482</c:v>
                </c:pt>
                <c:pt idx="5">
                  <c:v>0.677410128596056</c:v>
                </c:pt>
                <c:pt idx="6">
                  <c:v>0.668498218637701</c:v>
                </c:pt>
                <c:pt idx="7">
                  <c:v>0.66905538884772</c:v>
                </c:pt>
                <c:pt idx="8">
                  <c:v>0.66967166523534</c:v>
                </c:pt>
                <c:pt idx="9">
                  <c:v>0.658225792459619</c:v>
                </c:pt>
                <c:pt idx="10">
                  <c:v>0.65877906058612</c:v>
                </c:pt>
                <c:pt idx="11">
                  <c:v>0.644732731200871</c:v>
                </c:pt>
                <c:pt idx="12">
                  <c:v>0.668230579940464</c:v>
                </c:pt>
                <c:pt idx="13">
                  <c:v>0.685630176515137</c:v>
                </c:pt>
                <c:pt idx="14">
                  <c:v>0.686564494099947</c:v>
                </c:pt>
                <c:pt idx="15">
                  <c:v>0.700603419203454</c:v>
                </c:pt>
                <c:pt idx="16">
                  <c:v>0.73720152314906</c:v>
                </c:pt>
                <c:pt idx="17">
                  <c:v>0.741556251083916</c:v>
                </c:pt>
              </c:numCache>
            </c:numRef>
          </c:val>
          <c:smooth val="0"/>
        </c:ser>
        <c:ser>
          <c:idx val="2"/>
          <c:order val="2"/>
          <c:tx>
            <c:strRef>
              <c:f>Tabelle1!$D$3:$D$5</c:f>
              <c:strCache>
                <c:ptCount val="1"/>
                <c:pt idx="0">
                  <c:v>VP45_2_H200_V150_C45_MF_425 -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0.11273305581151</c:v>
                </c:pt>
                <c:pt idx="1">
                  <c:v>0.126869396225864</c:v>
                </c:pt>
                <c:pt idx="2">
                  <c:v>0.125289570261564</c:v>
                </c:pt>
                <c:pt idx="3">
                  <c:v>0.130541311540004</c:v>
                </c:pt>
                <c:pt idx="4">
                  <c:v>0.105875985385031</c:v>
                </c:pt>
                <c:pt idx="5">
                  <c:v>0.10342953902058</c:v>
                </c:pt>
                <c:pt idx="6">
                  <c:v>0.112793570598197</c:v>
                </c:pt>
                <c:pt idx="7">
                  <c:v>0.117576694799594</c:v>
                </c:pt>
                <c:pt idx="8">
                  <c:v>0.119634053681392</c:v>
                </c:pt>
                <c:pt idx="9">
                  <c:v>0.136422185719867</c:v>
                </c:pt>
                <c:pt idx="10">
                  <c:v>0.142506703374502</c:v>
                </c:pt>
                <c:pt idx="11">
                  <c:v>0.159478785714721</c:v>
                </c:pt>
                <c:pt idx="12">
                  <c:v>0.141798671462469</c:v>
                </c:pt>
                <c:pt idx="13">
                  <c:v>0.131610988294191</c:v>
                </c:pt>
                <c:pt idx="14">
                  <c:v>0.134528863625684</c:v>
                </c:pt>
                <c:pt idx="15">
                  <c:v>0.125015816041021</c:v>
                </c:pt>
                <c:pt idx="16">
                  <c:v>0.0896957568776634</c:v>
                </c:pt>
                <c:pt idx="17">
                  <c:v>0.130667353526159</c:v>
                </c:pt>
              </c:numCache>
            </c:numRef>
          </c:val>
          <c:smooth val="0"/>
        </c:ser>
        <c:dLbls>
          <c:showLegendKey val="0"/>
          <c:showVal val="0"/>
          <c:showCatName val="0"/>
          <c:showSerName val="0"/>
          <c:showPercent val="0"/>
          <c:showBubbleSize val="0"/>
        </c:dLbls>
        <c:marker val="1"/>
        <c:smooth val="0"/>
        <c:axId val="139637520"/>
        <c:axId val="140515424"/>
      </c:lineChart>
      <c:catAx>
        <c:axId val="13963752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140515424"/>
        <c:crosses val="autoZero"/>
        <c:auto val="1"/>
        <c:lblAlgn val="ctr"/>
        <c:lblOffset val="100"/>
        <c:tickLblSkip val="5"/>
        <c:tickMarkSkip val="5"/>
        <c:noMultiLvlLbl val="0"/>
      </c:catAx>
      <c:valAx>
        <c:axId val="140515424"/>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39637520"/>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VP45_2!$C$4:$C$9</c:f>
              <c:numCache>
                <c:formatCode>General</c:formatCode>
                <c:ptCount val="6"/>
                <c:pt idx="0">
                  <c:v>400.0</c:v>
                </c:pt>
                <c:pt idx="1">
                  <c:v>360.0</c:v>
                </c:pt>
                <c:pt idx="2">
                  <c:v>320.0</c:v>
                </c:pt>
                <c:pt idx="3">
                  <c:v>280.0</c:v>
                </c:pt>
                <c:pt idx="4">
                  <c:v>240.0</c:v>
                </c:pt>
                <c:pt idx="5">
                  <c:v>200.0</c:v>
                </c:pt>
              </c:numCache>
            </c:numRef>
          </c:cat>
          <c:val>
            <c:numRef>
              <c:f>VP45_2!$D$4:$D$9</c:f>
              <c:numCache>
                <c:formatCode>General</c:formatCode>
                <c:ptCount val="6"/>
                <c:pt idx="0">
                  <c:v>203.303792597028</c:v>
                </c:pt>
                <c:pt idx="1">
                  <c:v>323.3569532284999</c:v>
                </c:pt>
                <c:pt idx="2">
                  <c:v>360.837523390486</c:v>
                </c:pt>
                <c:pt idx="3">
                  <c:v>407.5380435027139</c:v>
                </c:pt>
                <c:pt idx="4">
                  <c:v>511.462257013674</c:v>
                </c:pt>
                <c:pt idx="5">
                  <c:v>703.726380288137</c:v>
                </c:pt>
              </c:numCache>
            </c:numRef>
          </c:val>
        </c:ser>
        <c:dLbls>
          <c:showLegendKey val="0"/>
          <c:showVal val="0"/>
          <c:showCatName val="0"/>
          <c:showSerName val="0"/>
          <c:showPercent val="0"/>
          <c:showBubbleSize val="0"/>
        </c:dLbls>
        <c:gapWidth val="150"/>
        <c:axId val="192517584"/>
        <c:axId val="192519904"/>
      </c:barChart>
      <c:catAx>
        <c:axId val="192517584"/>
        <c:scaling>
          <c:orientation val="minMax"/>
        </c:scaling>
        <c:delete val="0"/>
        <c:axPos val="b"/>
        <c:numFmt formatCode="General" sourceLinked="1"/>
        <c:majorTickMark val="out"/>
        <c:minorTickMark val="none"/>
        <c:tickLblPos val="nextTo"/>
        <c:txPr>
          <a:bodyPr/>
          <a:lstStyle/>
          <a:p>
            <a:pPr>
              <a:defRPr sz="1400"/>
            </a:pPr>
            <a:endParaRPr lang="pt-BR"/>
          </a:p>
        </c:txPr>
        <c:crossAx val="192519904"/>
        <c:crosses val="autoZero"/>
        <c:auto val="1"/>
        <c:lblAlgn val="ctr"/>
        <c:lblOffset val="100"/>
        <c:noMultiLvlLbl val="0"/>
      </c:catAx>
      <c:valAx>
        <c:axId val="192519904"/>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92517584"/>
        <c:crosses val="autoZero"/>
        <c:crossBetween val="between"/>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VP45_2!$C$17:$C$23</c:f>
              <c:numCache>
                <c:formatCode>General</c:formatCode>
                <c:ptCount val="7"/>
                <c:pt idx="0">
                  <c:v>440.0</c:v>
                </c:pt>
                <c:pt idx="1">
                  <c:v>400.0</c:v>
                </c:pt>
                <c:pt idx="2">
                  <c:v>360.0</c:v>
                </c:pt>
                <c:pt idx="3">
                  <c:v>320.0</c:v>
                </c:pt>
                <c:pt idx="4">
                  <c:v>280.0</c:v>
                </c:pt>
                <c:pt idx="5">
                  <c:v>240.0</c:v>
                </c:pt>
                <c:pt idx="6">
                  <c:v>200.0</c:v>
                </c:pt>
              </c:numCache>
            </c:numRef>
          </c:cat>
          <c:val>
            <c:numRef>
              <c:f>VP45_2!$D$17:$D$23</c:f>
              <c:numCache>
                <c:formatCode>General</c:formatCode>
                <c:ptCount val="7"/>
                <c:pt idx="0">
                  <c:v>208.010849288753</c:v>
                </c:pt>
                <c:pt idx="1">
                  <c:v>282.919499037417</c:v>
                </c:pt>
                <c:pt idx="2">
                  <c:v>182.104544031647</c:v>
                </c:pt>
                <c:pt idx="3">
                  <c:v>160.270429958454</c:v>
                </c:pt>
                <c:pt idx="4">
                  <c:v>184.048968166388</c:v>
                </c:pt>
                <c:pt idx="5">
                  <c:v>263.4118235564499</c:v>
                </c:pt>
                <c:pt idx="6">
                  <c:v>378.425451287955</c:v>
                </c:pt>
              </c:numCache>
            </c:numRef>
          </c:val>
        </c:ser>
        <c:dLbls>
          <c:showLegendKey val="0"/>
          <c:showVal val="0"/>
          <c:showCatName val="0"/>
          <c:showSerName val="0"/>
          <c:showPercent val="0"/>
          <c:showBubbleSize val="0"/>
        </c:dLbls>
        <c:gapWidth val="150"/>
        <c:axId val="192536288"/>
        <c:axId val="192538608"/>
      </c:barChart>
      <c:catAx>
        <c:axId val="192536288"/>
        <c:scaling>
          <c:orientation val="minMax"/>
        </c:scaling>
        <c:delete val="0"/>
        <c:axPos val="b"/>
        <c:numFmt formatCode="General" sourceLinked="1"/>
        <c:majorTickMark val="out"/>
        <c:minorTickMark val="none"/>
        <c:tickLblPos val="nextTo"/>
        <c:txPr>
          <a:bodyPr/>
          <a:lstStyle/>
          <a:p>
            <a:pPr>
              <a:defRPr sz="1400"/>
            </a:pPr>
            <a:endParaRPr lang="pt-BR"/>
          </a:p>
        </c:txPr>
        <c:crossAx val="192538608"/>
        <c:crosses val="autoZero"/>
        <c:auto val="1"/>
        <c:lblAlgn val="ctr"/>
        <c:lblOffset val="100"/>
        <c:noMultiLvlLbl val="0"/>
      </c:catAx>
      <c:valAx>
        <c:axId val="192538608"/>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92536288"/>
        <c:crosses val="autoZero"/>
        <c:crossBetween val="between"/>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PowerPoint]Tabelle1!PivotTable1</c:name>
    <c:fmtId val="13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pivotFmt>
      <c:pivotFmt>
        <c:idx val="31"/>
      </c:pivotFmt>
      <c:pivotFmt>
        <c:idx val="32"/>
      </c:pivotFmt>
      <c:pivotFmt>
        <c:idx val="33"/>
      </c:pivotFmt>
      <c:pivotFmt>
        <c:idx val="34"/>
      </c:pivotFmt>
      <c:pivotFmt>
        <c:idx val="3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VP42_1_H300_V100_C45_MF_425 - Summe von Percent - Heat inside tool/Total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Tabelle1!$B$6:$B$24</c:f>
              <c:numCache>
                <c:formatCode>General</c:formatCode>
                <c:ptCount val="18"/>
                <c:pt idx="0">
                  <c:v>0.164588872402596</c:v>
                </c:pt>
                <c:pt idx="1">
                  <c:v>0.166883152303021</c:v>
                </c:pt>
                <c:pt idx="2">
                  <c:v>0.164460727660759</c:v>
                </c:pt>
                <c:pt idx="3">
                  <c:v>0.163951316581573</c:v>
                </c:pt>
                <c:pt idx="4">
                  <c:v>0.164545012821802</c:v>
                </c:pt>
                <c:pt idx="5">
                  <c:v>0.160872838061683</c:v>
                </c:pt>
                <c:pt idx="6">
                  <c:v>0.1577689070403</c:v>
                </c:pt>
                <c:pt idx="7">
                  <c:v>0.154981962435781</c:v>
                </c:pt>
                <c:pt idx="8">
                  <c:v>0.153526393837003</c:v>
                </c:pt>
                <c:pt idx="9">
                  <c:v>0.165569449409341</c:v>
                </c:pt>
                <c:pt idx="10">
                  <c:v>0.179749968003242</c:v>
                </c:pt>
                <c:pt idx="11">
                  <c:v>0.160484972452192</c:v>
                </c:pt>
                <c:pt idx="12">
                  <c:v>0.158183780768218</c:v>
                </c:pt>
                <c:pt idx="13">
                  <c:v>0.143350836497374</c:v>
                </c:pt>
                <c:pt idx="14">
                  <c:v>0.147229570083122</c:v>
                </c:pt>
                <c:pt idx="15">
                  <c:v>0.139248881310401</c:v>
                </c:pt>
                <c:pt idx="16">
                  <c:v>0.138643966120387</c:v>
                </c:pt>
                <c:pt idx="17">
                  <c:v>0.131176436433806</c:v>
                </c:pt>
              </c:numCache>
            </c:numRef>
          </c:val>
          <c:smooth val="0"/>
        </c:ser>
        <c:ser>
          <c:idx val="1"/>
          <c:order val="1"/>
          <c:tx>
            <c:strRef>
              <c:f>Tabelle1!$C$3:$C$5</c:f>
              <c:strCache>
                <c:ptCount val="1"/>
                <c:pt idx="0">
                  <c:v>VP42_1_H300_V100_C45_MF_425 - Summe von Percent - Heat through chip/Total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Tabelle1!$C$6:$C$24</c:f>
              <c:numCache>
                <c:formatCode>General</c:formatCode>
                <c:ptCount val="18"/>
                <c:pt idx="0">
                  <c:v>0.649149359484484</c:v>
                </c:pt>
                <c:pt idx="1">
                  <c:v>0.635756118429168</c:v>
                </c:pt>
                <c:pt idx="2">
                  <c:v>0.650077467272128</c:v>
                </c:pt>
                <c:pt idx="3">
                  <c:v>0.647682129741184</c:v>
                </c:pt>
                <c:pt idx="4">
                  <c:v>0.665788554203484</c:v>
                </c:pt>
                <c:pt idx="5">
                  <c:v>0.648831789926567</c:v>
                </c:pt>
                <c:pt idx="6">
                  <c:v>0.640753119427734</c:v>
                </c:pt>
                <c:pt idx="7">
                  <c:v>0.651558803178856</c:v>
                </c:pt>
                <c:pt idx="8">
                  <c:v>0.650996540820579</c:v>
                </c:pt>
                <c:pt idx="9">
                  <c:v>0.655152149212357</c:v>
                </c:pt>
                <c:pt idx="10">
                  <c:v>0.660402825385751</c:v>
                </c:pt>
                <c:pt idx="11">
                  <c:v>0.667456056877622</c:v>
                </c:pt>
                <c:pt idx="12">
                  <c:v>0.659303400504561</c:v>
                </c:pt>
                <c:pt idx="13">
                  <c:v>0.683984507753712</c:v>
                </c:pt>
                <c:pt idx="14">
                  <c:v>0.694563325682009</c:v>
                </c:pt>
                <c:pt idx="15">
                  <c:v>0.6938474622087</c:v>
                </c:pt>
                <c:pt idx="16">
                  <c:v>0.741281965555895</c:v>
                </c:pt>
                <c:pt idx="17">
                  <c:v>0.743766973804948</c:v>
                </c:pt>
              </c:numCache>
            </c:numRef>
          </c:val>
          <c:smooth val="0"/>
        </c:ser>
        <c:ser>
          <c:idx val="2"/>
          <c:order val="2"/>
          <c:tx>
            <c:strRef>
              <c:f>Tabelle1!$D$3:$D$5</c:f>
              <c:strCache>
                <c:ptCount val="1"/>
                <c:pt idx="0">
                  <c:v>VP42_1_H300_V100_C45_MF_425 - Summe von Percent - Heat through workpiece/Total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Tabelle1!$D$6:$D$24</c:f>
              <c:numCache>
                <c:formatCode>General</c:formatCode>
                <c:ptCount val="18"/>
                <c:pt idx="0">
                  <c:v>0.18626176811292</c:v>
                </c:pt>
                <c:pt idx="1">
                  <c:v>0.197360729267811</c:v>
                </c:pt>
                <c:pt idx="2">
                  <c:v>0.185461805067113</c:v>
                </c:pt>
                <c:pt idx="3">
                  <c:v>0.188366553677242</c:v>
                </c:pt>
                <c:pt idx="4">
                  <c:v>0.169666432974715</c:v>
                </c:pt>
                <c:pt idx="5">
                  <c:v>0.190295372011749</c:v>
                </c:pt>
                <c:pt idx="6">
                  <c:v>0.201477973531966</c:v>
                </c:pt>
                <c:pt idx="7">
                  <c:v>0.193459234385363</c:v>
                </c:pt>
                <c:pt idx="8">
                  <c:v>0.195477065342418</c:v>
                </c:pt>
                <c:pt idx="9">
                  <c:v>0.179278401378302</c:v>
                </c:pt>
                <c:pt idx="10">
                  <c:v>0.159847206611006</c:v>
                </c:pt>
                <c:pt idx="11">
                  <c:v>0.172058970670186</c:v>
                </c:pt>
                <c:pt idx="12">
                  <c:v>0.182512818727222</c:v>
                </c:pt>
                <c:pt idx="13">
                  <c:v>0.172664655748914</c:v>
                </c:pt>
                <c:pt idx="14">
                  <c:v>0.158207104234869</c:v>
                </c:pt>
                <c:pt idx="15">
                  <c:v>0.166903656480899</c:v>
                </c:pt>
                <c:pt idx="16">
                  <c:v>0.120074068323719</c:v>
                </c:pt>
                <c:pt idx="17">
                  <c:v>0.125056589761246</c:v>
                </c:pt>
              </c:numCache>
            </c:numRef>
          </c:val>
          <c:smooth val="0"/>
        </c:ser>
        <c:dLbls>
          <c:showLegendKey val="0"/>
          <c:showVal val="0"/>
          <c:showCatName val="0"/>
          <c:showSerName val="0"/>
          <c:showPercent val="0"/>
          <c:showBubbleSize val="0"/>
        </c:dLbls>
        <c:marker val="1"/>
        <c:smooth val="0"/>
        <c:axId val="227254144"/>
        <c:axId val="227256576"/>
      </c:lineChart>
      <c:catAx>
        <c:axId val="227254144"/>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227256576"/>
        <c:crosses val="autoZero"/>
        <c:auto val="1"/>
        <c:lblAlgn val="ctr"/>
        <c:lblOffset val="100"/>
        <c:tickLblSkip val="5"/>
        <c:tickMarkSkip val="5"/>
        <c:noMultiLvlLbl val="0"/>
      </c:catAx>
      <c:valAx>
        <c:axId val="227256576"/>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27254144"/>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VP42_1!$C$5:$C$13</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VP42_1!$D$5:$D$13</c:f>
              <c:numCache>
                <c:formatCode>General</c:formatCode>
                <c:ptCount val="9"/>
                <c:pt idx="0">
                  <c:v>76.8222344909874</c:v>
                </c:pt>
                <c:pt idx="1">
                  <c:v>100.598539408953</c:v>
                </c:pt>
                <c:pt idx="2">
                  <c:v>97.96597715859927</c:v>
                </c:pt>
                <c:pt idx="3">
                  <c:v>177.9766642763179</c:v>
                </c:pt>
                <c:pt idx="4">
                  <c:v>275.9327190187449</c:v>
                </c:pt>
                <c:pt idx="5">
                  <c:v>295.0559719073759</c:v>
                </c:pt>
                <c:pt idx="6">
                  <c:v>338.889984551696</c:v>
                </c:pt>
                <c:pt idx="7">
                  <c:v>408.553673923336</c:v>
                </c:pt>
                <c:pt idx="8">
                  <c:v>536.928019219857</c:v>
                </c:pt>
              </c:numCache>
            </c:numRef>
          </c:val>
        </c:ser>
        <c:dLbls>
          <c:showLegendKey val="0"/>
          <c:showVal val="0"/>
          <c:showCatName val="0"/>
          <c:showSerName val="0"/>
          <c:showPercent val="0"/>
          <c:showBubbleSize val="0"/>
        </c:dLbls>
        <c:gapWidth val="150"/>
        <c:axId val="138938192"/>
        <c:axId val="138940512"/>
      </c:barChart>
      <c:catAx>
        <c:axId val="138938192"/>
        <c:scaling>
          <c:orientation val="minMax"/>
        </c:scaling>
        <c:delete val="0"/>
        <c:axPos val="b"/>
        <c:numFmt formatCode="General" sourceLinked="1"/>
        <c:majorTickMark val="out"/>
        <c:minorTickMark val="none"/>
        <c:tickLblPos val="nextTo"/>
        <c:txPr>
          <a:bodyPr/>
          <a:lstStyle/>
          <a:p>
            <a:pPr>
              <a:defRPr sz="1400"/>
            </a:pPr>
            <a:endParaRPr lang="pt-BR"/>
          </a:p>
        </c:txPr>
        <c:crossAx val="138940512"/>
        <c:crosses val="autoZero"/>
        <c:auto val="1"/>
        <c:lblAlgn val="ctr"/>
        <c:lblOffset val="100"/>
        <c:noMultiLvlLbl val="0"/>
      </c:catAx>
      <c:valAx>
        <c:axId val="138940512"/>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3893819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6.522359871175629</c:v>
                </c:pt>
                <c:pt idx="8">
                  <c:v>6.79654336686553</c:v>
                </c:pt>
                <c:pt idx="9">
                  <c:v>7.07191798243633</c:v>
                </c:pt>
                <c:pt idx="10">
                  <c:v>7.353913867070558</c:v>
                </c:pt>
                <c:pt idx="12">
                  <c:v>7.88677948263302</c:v>
                </c:pt>
                <c:pt idx="13">
                  <c:v>8.15735586158466</c:v>
                </c:pt>
                <c:pt idx="14">
                  <c:v>7.964016773857349</c:v>
                </c:pt>
                <c:pt idx="16">
                  <c:v>8.4781560700404</c:v>
                </c:pt>
                <c:pt idx="17">
                  <c:v>8.799154754970727</c:v>
                </c:pt>
                <c:pt idx="18">
                  <c:v>9.15142910253099</c:v>
                </c:pt>
                <c:pt idx="20">
                  <c:v>9.41474651607712</c:v>
                </c:pt>
                <c:pt idx="21">
                  <c:v>9.546163794570676</c:v>
                </c:pt>
                <c:pt idx="22">
                  <c:v>9.71561419602083</c:v>
                </c:pt>
                <c:pt idx="24">
                  <c:v>9.95256059416772</c:v>
                </c:pt>
                <c:pt idx="25">
                  <c:v>9.85715289390889</c:v>
                </c:pt>
                <c:pt idx="26">
                  <c:v>10.3038338410747</c:v>
                </c:pt>
                <c:pt idx="28">
                  <c:v>10.4344282394471</c:v>
                </c:pt>
                <c:pt idx="29">
                  <c:v>10.4692095674105</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8.679471704012497</c:v>
                </c:pt>
                <c:pt idx="8">
                  <c:v>8.92843950972958</c:v>
                </c:pt>
                <c:pt idx="9">
                  <c:v>9.23253790518938</c:v>
                </c:pt>
                <c:pt idx="10">
                  <c:v>9.60025591260316</c:v>
                </c:pt>
                <c:pt idx="12">
                  <c:v>10.0522337971689</c:v>
                </c:pt>
                <c:pt idx="13">
                  <c:v>10.2112600585101</c:v>
                </c:pt>
                <c:pt idx="14">
                  <c:v>10.5445639980088</c:v>
                </c:pt>
                <c:pt idx="16">
                  <c:v>10.7161697897664</c:v>
                </c:pt>
                <c:pt idx="17">
                  <c:v>10.8376083132374</c:v>
                </c:pt>
                <c:pt idx="18">
                  <c:v>10.3466233091718</c:v>
                </c:pt>
                <c:pt idx="20">
                  <c:v>10.6855993506659</c:v>
                </c:pt>
                <c:pt idx="21">
                  <c:v>11.1312377252765</c:v>
                </c:pt>
                <c:pt idx="22">
                  <c:v>11.4614214621644</c:v>
                </c:pt>
                <c:pt idx="24">
                  <c:v>11.5731873390179</c:v>
                </c:pt>
                <c:pt idx="25">
                  <c:v>12.7034418685649</c:v>
                </c:pt>
                <c:pt idx="26">
                  <c:v>12.9454093663251</c:v>
                </c:pt>
                <c:pt idx="28">
                  <c:v>13.1585565466175</c:v>
                </c:pt>
                <c:pt idx="29">
                  <c:v>13.3151690150392</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9.75840947179293</c:v>
                </c:pt>
                <c:pt idx="8">
                  <c:v>9.870882466650171</c:v>
                </c:pt>
                <c:pt idx="9">
                  <c:v>10.4491266063941</c:v>
                </c:pt>
                <c:pt idx="10">
                  <c:v>10.8883595316608</c:v>
                </c:pt>
                <c:pt idx="12">
                  <c:v>11.2607608158746</c:v>
                </c:pt>
                <c:pt idx="13">
                  <c:v>10.631182773314</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1.53758144797254</c:v>
                </c:pt>
                <c:pt idx="1">
                  <c:v>1.74191014007069</c:v>
                </c:pt>
                <c:pt idx="2">
                  <c:v>1.94440478682745</c:v>
                </c:pt>
                <c:pt idx="3">
                  <c:v>2.18190134436508</c:v>
                </c:pt>
                <c:pt idx="4">
                  <c:v>2.46706779826479</c:v>
                </c:pt>
                <c:pt idx="5">
                  <c:v>2.78556614960743</c:v>
                </c:pt>
                <c:pt idx="7">
                  <c:v>3.13587795295015</c:v>
                </c:pt>
                <c:pt idx="9">
                  <c:v>3.50355033825255</c:v>
                </c:pt>
                <c:pt idx="11">
                  <c:v>3.87283641899555</c:v>
                </c:pt>
                <c:pt idx="13">
                  <c:v>4.187790272134719</c:v>
                </c:pt>
                <c:pt idx="15">
                  <c:v>4.4346987040059</c:v>
                </c:pt>
                <c:pt idx="17">
                  <c:v>4.612667178217459</c:v>
                </c:pt>
                <c:pt idx="19">
                  <c:v>4.824711766860159</c:v>
                </c:pt>
                <c:pt idx="21">
                  <c:v>5.066488238044379</c:v>
                </c:pt>
                <c:pt idx="23">
                  <c:v>5.33368811423744</c:v>
                </c:pt>
                <c:pt idx="25">
                  <c:v>5.750439518138589</c:v>
                </c:pt>
                <c:pt idx="27">
                  <c:v>6.182428545147899</c:v>
                </c:pt>
                <c:pt idx="29">
                  <c:v>6.43633924484229</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2.56312478854276</c:v>
                </c:pt>
                <c:pt idx="1">
                  <c:v>2.826565633744439</c:v>
                </c:pt>
                <c:pt idx="2">
                  <c:v>3.15446227062561</c:v>
                </c:pt>
                <c:pt idx="3">
                  <c:v>3.426359073044519</c:v>
                </c:pt>
                <c:pt idx="4">
                  <c:v>3.83780035726593</c:v>
                </c:pt>
                <c:pt idx="5">
                  <c:v>4.367551718110129</c:v>
                </c:pt>
                <c:pt idx="7">
                  <c:v>4.8700002823221</c:v>
                </c:pt>
                <c:pt idx="9">
                  <c:v>5.45227059737872</c:v>
                </c:pt>
                <c:pt idx="11">
                  <c:v>5.946975620748999</c:v>
                </c:pt>
                <c:pt idx="13">
                  <c:v>6.301454050516659</c:v>
                </c:pt>
                <c:pt idx="15">
                  <c:v>6.41018569558588</c:v>
                </c:pt>
                <c:pt idx="17">
                  <c:v>6.6173083824535</c:v>
                </c:pt>
                <c:pt idx="19">
                  <c:v>6.18169874671378</c:v>
                </c:pt>
                <c:pt idx="21">
                  <c:v>7.24996038195548</c:v>
                </c:pt>
                <c:pt idx="23">
                  <c:v>7.653050367434659</c:v>
                </c:pt>
                <c:pt idx="25">
                  <c:v>8.14543633454177</c:v>
                </c:pt>
                <c:pt idx="27">
                  <c:v>8.61876432048395</c:v>
                </c:pt>
                <c:pt idx="29">
                  <c:v>8.840009315447</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5.07984320391753</c:v>
                </c:pt>
                <c:pt idx="1">
                  <c:v>5.58964501046331</c:v>
                </c:pt>
                <c:pt idx="2">
                  <c:v>6.122211387621749</c:v>
                </c:pt>
                <c:pt idx="3">
                  <c:v>6.28292345255441</c:v>
                </c:pt>
                <c:pt idx="4">
                  <c:v>6.93846806995581</c:v>
                </c:pt>
                <c:pt idx="5">
                  <c:v>7.53864967155673</c:v>
                </c:pt>
                <c:pt idx="7">
                  <c:v>8.127941013310318</c:v>
                </c:pt>
                <c:pt idx="9">
                  <c:v>8.7741648916243</c:v>
                </c:pt>
                <c:pt idx="11">
                  <c:v>9.37102529868633</c:v>
                </c:pt>
                <c:pt idx="13">
                  <c:v>9.89992579706904</c:v>
                </c:pt>
                <c:pt idx="15">
                  <c:v>10.1845910842184</c:v>
                </c:pt>
                <c:pt idx="17">
                  <c:v>10.3374352229867</c:v>
                </c:pt>
                <c:pt idx="19">
                  <c:v>10.5043026683763</c:v>
                </c:pt>
                <c:pt idx="21">
                  <c:v>10.7092247578021</c:v>
                </c:pt>
                <c:pt idx="23">
                  <c:v>11.0906198982348</c:v>
                </c:pt>
                <c:pt idx="25">
                  <c:v>11.6349330135407</c:v>
                </c:pt>
                <c:pt idx="27">
                  <c:v>12.2059449466156</c:v>
                </c:pt>
                <c:pt idx="29">
                  <c:v>12.4869354458273</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6.23003711107503</c:v>
                </c:pt>
                <c:pt idx="1">
                  <c:v>6.85377280290905</c:v>
                </c:pt>
                <c:pt idx="2">
                  <c:v>7.397904676397717</c:v>
                </c:pt>
                <c:pt idx="3">
                  <c:v>7.800220968214</c:v>
                </c:pt>
                <c:pt idx="4">
                  <c:v>8.20482023057691</c:v>
                </c:pt>
                <c:pt idx="5">
                  <c:v>8.788196635651579</c:v>
                </c:pt>
                <c:pt idx="7">
                  <c:v>9.52697485654853</c:v>
                </c:pt>
                <c:pt idx="9">
                  <c:v>10.2282702933046</c:v>
                </c:pt>
                <c:pt idx="11">
                  <c:v>11.0142043564904</c:v>
                </c:pt>
                <c:pt idx="13">
                  <c:v>11.6462135251148</c:v>
                </c:pt>
                <c:pt idx="15">
                  <c:v>12.0315698120773</c:v>
                </c:pt>
                <c:pt idx="17">
                  <c:v>12.2152252878773</c:v>
                </c:pt>
                <c:pt idx="19">
                  <c:v>12.3570534872454</c:v>
                </c:pt>
                <c:pt idx="21">
                  <c:v>12.5159370104442</c:v>
                </c:pt>
                <c:pt idx="23">
                  <c:v>12.8926977332918</c:v>
                </c:pt>
                <c:pt idx="25">
                  <c:v>13.4691695062308</c:v>
                </c:pt>
                <c:pt idx="27">
                  <c:v>14.216622432711</c:v>
                </c:pt>
                <c:pt idx="29">
                  <c:v>14.6323093067922</c:v>
                </c:pt>
              </c:numCache>
            </c:numRef>
          </c:val>
          <c:smooth val="0"/>
        </c:ser>
        <c:dLbls>
          <c:showLegendKey val="0"/>
          <c:showVal val="0"/>
          <c:showCatName val="0"/>
          <c:showSerName val="0"/>
          <c:showPercent val="0"/>
          <c:showBubbleSize val="0"/>
        </c:dLbls>
        <c:marker val="1"/>
        <c:smooth val="0"/>
        <c:axId val="134904512"/>
        <c:axId val="186232080"/>
      </c:lineChart>
      <c:catAx>
        <c:axId val="13490451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186232080"/>
        <c:crosses val="autoZero"/>
        <c:auto val="1"/>
        <c:lblAlgn val="ctr"/>
        <c:lblOffset val="100"/>
        <c:tickLblSkip val="5"/>
        <c:tickMarkSkip val="5"/>
        <c:noMultiLvlLbl val="0"/>
      </c:catAx>
      <c:valAx>
        <c:axId val="186232080"/>
        <c:scaling>
          <c:orientation val="minMax"/>
        </c:scaling>
        <c:delete val="0"/>
        <c:axPos val="l"/>
        <c:majorGridlines/>
        <c:title>
          <c:tx>
            <c:rich>
              <a:bodyPr/>
              <a:lstStyle/>
              <a:p>
                <a:pPr>
                  <a:defRPr sz="1800" b="0"/>
                </a:pPr>
                <a:r>
                  <a:rPr lang="de-DE" sz="1800" b="0"/>
                  <a:t>Internal energy in tool [Joule]</a:t>
                </a:r>
              </a:p>
            </c:rich>
          </c:tx>
          <c:layout>
            <c:manualLayout>
              <c:xMode val="edge"/>
              <c:yMode val="edge"/>
              <c:x val="0.0246202464414702"/>
              <c:y val="0.136776874115983"/>
            </c:manualLayout>
          </c:layout>
          <c:overlay val="0"/>
        </c:title>
        <c:numFmt formatCode="General" sourceLinked="1"/>
        <c:majorTickMark val="none"/>
        <c:minorTickMark val="none"/>
        <c:tickLblPos val="nextTo"/>
        <c:txPr>
          <a:bodyPr/>
          <a:lstStyle/>
          <a:p>
            <a:pPr>
              <a:defRPr sz="1600"/>
            </a:pPr>
            <a:endParaRPr lang="pt-BR"/>
          </a:p>
        </c:txPr>
        <c:crossAx val="134904512"/>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VP42_1!$C$18:$C$26</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VP42_1!$D$18:$D$26</c:f>
              <c:numCache>
                <c:formatCode>General</c:formatCode>
                <c:ptCount val="9"/>
                <c:pt idx="0">
                  <c:v>61.0974287574253</c:v>
                </c:pt>
                <c:pt idx="1">
                  <c:v>88.2376649804746</c:v>
                </c:pt>
                <c:pt idx="2">
                  <c:v>126.55578082173</c:v>
                </c:pt>
                <c:pt idx="3">
                  <c:v>197.906453082989</c:v>
                </c:pt>
                <c:pt idx="4">
                  <c:v>238.420557853632</c:v>
                </c:pt>
                <c:pt idx="5">
                  <c:v>238.803685092984</c:v>
                </c:pt>
                <c:pt idx="6">
                  <c:v>309.450663911227</c:v>
                </c:pt>
                <c:pt idx="7">
                  <c:v>352.88020293487</c:v>
                </c:pt>
                <c:pt idx="8">
                  <c:v>366.4979463644929</c:v>
                </c:pt>
              </c:numCache>
            </c:numRef>
          </c:val>
        </c:ser>
        <c:dLbls>
          <c:showLegendKey val="0"/>
          <c:showVal val="0"/>
          <c:showCatName val="0"/>
          <c:showSerName val="0"/>
          <c:showPercent val="0"/>
          <c:showBubbleSize val="0"/>
        </c:dLbls>
        <c:gapWidth val="150"/>
        <c:axId val="57301120"/>
        <c:axId val="57303440"/>
      </c:barChart>
      <c:catAx>
        <c:axId val="57301120"/>
        <c:scaling>
          <c:orientation val="minMax"/>
        </c:scaling>
        <c:delete val="0"/>
        <c:axPos val="b"/>
        <c:numFmt formatCode="General" sourceLinked="1"/>
        <c:majorTickMark val="out"/>
        <c:minorTickMark val="none"/>
        <c:tickLblPos val="nextTo"/>
        <c:txPr>
          <a:bodyPr/>
          <a:lstStyle/>
          <a:p>
            <a:pPr>
              <a:defRPr sz="1400"/>
            </a:pPr>
            <a:endParaRPr lang="pt-BR"/>
          </a:p>
        </c:txPr>
        <c:crossAx val="57303440"/>
        <c:crosses val="autoZero"/>
        <c:auto val="1"/>
        <c:lblAlgn val="ctr"/>
        <c:lblOffset val="100"/>
        <c:noMultiLvlLbl val="0"/>
      </c:catAx>
      <c:valAx>
        <c:axId val="57303440"/>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57301120"/>
        <c:crosses val="autoZero"/>
        <c:crossBetween val="between"/>
      </c:valAx>
    </c:plotArea>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PowerPoint]Tabelle1!PivotTable1</c:name>
    <c:fmtId val="134"/>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VP46_1_H300_V150_C45_MF_285 -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0.228322531807598</c:v>
                </c:pt>
                <c:pt idx="1">
                  <c:v>0.230765493705276</c:v>
                </c:pt>
                <c:pt idx="2">
                  <c:v>0.225326730469456</c:v>
                </c:pt>
                <c:pt idx="3">
                  <c:v>0.225162523916064</c:v>
                </c:pt>
                <c:pt idx="4">
                  <c:v>0.213660737093089</c:v>
                </c:pt>
                <c:pt idx="5">
                  <c:v>0.203160936522371</c:v>
                </c:pt>
                <c:pt idx="6">
                  <c:v>0.196474461793845</c:v>
                </c:pt>
                <c:pt idx="7">
                  <c:v>0.197434769866541</c:v>
                </c:pt>
                <c:pt idx="8">
                  <c:v>0.190359923853992</c:v>
                </c:pt>
                <c:pt idx="9">
                  <c:v>0.185382998330894</c:v>
                </c:pt>
                <c:pt idx="10">
                  <c:v>0.173052945407783</c:v>
                </c:pt>
                <c:pt idx="11">
                  <c:v>0.165738084543467</c:v>
                </c:pt>
                <c:pt idx="12">
                  <c:v>0.172380761110373</c:v>
                </c:pt>
                <c:pt idx="13">
                  <c:v>0.16629750588305</c:v>
                </c:pt>
                <c:pt idx="14">
                  <c:v>0.153931302577862</c:v>
                </c:pt>
                <c:pt idx="15">
                  <c:v>0.162554224639219</c:v>
                </c:pt>
                <c:pt idx="16">
                  <c:v>0.154002515579063</c:v>
                </c:pt>
                <c:pt idx="17">
                  <c:v>0.13938754655086</c:v>
                </c:pt>
              </c:numCache>
            </c:numRef>
          </c:val>
          <c:smooth val="0"/>
        </c:ser>
        <c:ser>
          <c:idx val="1"/>
          <c:order val="1"/>
          <c:tx>
            <c:strRef>
              <c:f>Tabelle1!$C$3:$C$5</c:f>
              <c:strCache>
                <c:ptCount val="1"/>
                <c:pt idx="0">
                  <c:v>VP46_1_H300_V150_C45_MF_285 -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0.684133263231404</c:v>
                </c:pt>
                <c:pt idx="1">
                  <c:v>0.681751134978883</c:v>
                </c:pt>
                <c:pt idx="2">
                  <c:v>0.689017445198238</c:v>
                </c:pt>
                <c:pt idx="3">
                  <c:v>0.678143413917512</c:v>
                </c:pt>
                <c:pt idx="4">
                  <c:v>0.693771414909259</c:v>
                </c:pt>
                <c:pt idx="5">
                  <c:v>0.687739681411082</c:v>
                </c:pt>
                <c:pt idx="6">
                  <c:v>0.674822296389849</c:v>
                </c:pt>
                <c:pt idx="7">
                  <c:v>0.677225967044271</c:v>
                </c:pt>
                <c:pt idx="8">
                  <c:v>0.676522133463309</c:v>
                </c:pt>
                <c:pt idx="9">
                  <c:v>0.683211767488747</c:v>
                </c:pt>
                <c:pt idx="10">
                  <c:v>0.684332963842315</c:v>
                </c:pt>
                <c:pt idx="11">
                  <c:v>0.692443003592137</c:v>
                </c:pt>
                <c:pt idx="12">
                  <c:v>0.695052549530346</c:v>
                </c:pt>
                <c:pt idx="13">
                  <c:v>0.695513707073867</c:v>
                </c:pt>
                <c:pt idx="14">
                  <c:v>0.700060159042408</c:v>
                </c:pt>
                <c:pt idx="15">
                  <c:v>0.715224816624052</c:v>
                </c:pt>
                <c:pt idx="16">
                  <c:v>0.747901924035681</c:v>
                </c:pt>
                <c:pt idx="17">
                  <c:v>0.74824160555037</c:v>
                </c:pt>
              </c:numCache>
            </c:numRef>
          </c:val>
          <c:smooth val="0"/>
        </c:ser>
        <c:ser>
          <c:idx val="2"/>
          <c:order val="2"/>
          <c:tx>
            <c:strRef>
              <c:f>Tabelle1!$D$3:$D$5</c:f>
              <c:strCache>
                <c:ptCount val="1"/>
                <c:pt idx="0">
                  <c:v>VP46_1_H300_V150_C45_MF_285 -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0.0875442049609976</c:v>
                </c:pt>
                <c:pt idx="1">
                  <c:v>0.0874833713158411</c:v>
                </c:pt>
                <c:pt idx="2">
                  <c:v>0.0856558243323062</c:v>
                </c:pt>
                <c:pt idx="3">
                  <c:v>0.0966940621664244</c:v>
                </c:pt>
                <c:pt idx="4">
                  <c:v>0.0925678479976518</c:v>
                </c:pt>
                <c:pt idx="5">
                  <c:v>0.109099382066547</c:v>
                </c:pt>
                <c:pt idx="6">
                  <c:v>0.128703241816306</c:v>
                </c:pt>
                <c:pt idx="7">
                  <c:v>0.125339263089188</c:v>
                </c:pt>
                <c:pt idx="8">
                  <c:v>0.133117942682699</c:v>
                </c:pt>
                <c:pt idx="9">
                  <c:v>0.131405234180359</c:v>
                </c:pt>
                <c:pt idx="10">
                  <c:v>0.142614090749902</c:v>
                </c:pt>
                <c:pt idx="11">
                  <c:v>0.141818911864396</c:v>
                </c:pt>
                <c:pt idx="12">
                  <c:v>0.132566689359281</c:v>
                </c:pt>
                <c:pt idx="13">
                  <c:v>0.138188787043083</c:v>
                </c:pt>
                <c:pt idx="14">
                  <c:v>0.146008538379729</c:v>
                </c:pt>
                <c:pt idx="15">
                  <c:v>0.122220958736729</c:v>
                </c:pt>
                <c:pt idx="16">
                  <c:v>0.0980955603852559</c:v>
                </c:pt>
                <c:pt idx="17">
                  <c:v>0.11237084789877</c:v>
                </c:pt>
              </c:numCache>
            </c:numRef>
          </c:val>
          <c:smooth val="0"/>
        </c:ser>
        <c:ser>
          <c:idx val="3"/>
          <c:order val="3"/>
          <c:tx>
            <c:strRef>
              <c:f>Tabelle1!$E$3:$E$5</c:f>
              <c:strCache>
                <c:ptCount val="1"/>
                <c:pt idx="0">
                  <c:v>VP46_2_H300_V150_C45_MF_285 -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0.232796682882278</c:v>
                </c:pt>
                <c:pt idx="1">
                  <c:v>0.231079568284885</c:v>
                </c:pt>
                <c:pt idx="2">
                  <c:v>0.23690153146426</c:v>
                </c:pt>
                <c:pt idx="3">
                  <c:v>0.232600094128548</c:v>
                </c:pt>
                <c:pt idx="4">
                  <c:v>0.216799829117165</c:v>
                </c:pt>
                <c:pt idx="5">
                  <c:v>0.210008532378737</c:v>
                </c:pt>
                <c:pt idx="6">
                  <c:v>0.198043166054088</c:v>
                </c:pt>
                <c:pt idx="7">
                  <c:v>0.193665372097709</c:v>
                </c:pt>
                <c:pt idx="8">
                  <c:v>0.192983071793157</c:v>
                </c:pt>
                <c:pt idx="9">
                  <c:v>0.189380095839977</c:v>
                </c:pt>
                <c:pt idx="10">
                  <c:v>0.181951084754397</c:v>
                </c:pt>
                <c:pt idx="11">
                  <c:v>0.175224151987169</c:v>
                </c:pt>
                <c:pt idx="12">
                  <c:v>0.170530512179804</c:v>
                </c:pt>
                <c:pt idx="13">
                  <c:v>0.166528520932061</c:v>
                </c:pt>
                <c:pt idx="14">
                  <c:v>0.162618014540159</c:v>
                </c:pt>
                <c:pt idx="15">
                  <c:v>0.159072518777767</c:v>
                </c:pt>
                <c:pt idx="16">
                  <c:v>0.160698152038244</c:v>
                </c:pt>
                <c:pt idx="17">
                  <c:v>0.132308517474284</c:v>
                </c:pt>
              </c:numCache>
            </c:numRef>
          </c:val>
          <c:smooth val="0"/>
        </c:ser>
        <c:ser>
          <c:idx val="4"/>
          <c:order val="4"/>
          <c:tx>
            <c:strRef>
              <c:f>Tabelle1!$F$3:$F$5</c:f>
              <c:strCache>
                <c:ptCount val="1"/>
                <c:pt idx="0">
                  <c:v>VP46_2_H300_V150_C45_MF_285 -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0.694075822254769</c:v>
                </c:pt>
                <c:pt idx="1">
                  <c:v>0.685299959594704</c:v>
                </c:pt>
                <c:pt idx="2">
                  <c:v>0.677237264693649</c:v>
                </c:pt>
                <c:pt idx="3">
                  <c:v>0.687561922683174</c:v>
                </c:pt>
                <c:pt idx="4">
                  <c:v>0.697305090276282</c:v>
                </c:pt>
                <c:pt idx="5">
                  <c:v>0.688021879452726</c:v>
                </c:pt>
                <c:pt idx="6">
                  <c:v>0.697095868120523</c:v>
                </c:pt>
                <c:pt idx="7">
                  <c:v>0.683699738741474</c:v>
                </c:pt>
                <c:pt idx="8">
                  <c:v>0.684554295072438</c:v>
                </c:pt>
                <c:pt idx="9">
                  <c:v>0.698548119751917</c:v>
                </c:pt>
                <c:pt idx="10">
                  <c:v>0.683720882950875</c:v>
                </c:pt>
                <c:pt idx="11">
                  <c:v>0.692426347987573</c:v>
                </c:pt>
                <c:pt idx="12">
                  <c:v>0.690865896247876</c:v>
                </c:pt>
                <c:pt idx="13">
                  <c:v>0.690321928716913</c:v>
                </c:pt>
                <c:pt idx="14">
                  <c:v>0.708168231608644</c:v>
                </c:pt>
                <c:pt idx="15">
                  <c:v>0.708884518816086</c:v>
                </c:pt>
                <c:pt idx="16">
                  <c:v>0.744030860170909</c:v>
                </c:pt>
                <c:pt idx="17">
                  <c:v>0.76150508485567</c:v>
                </c:pt>
              </c:numCache>
            </c:numRef>
          </c:val>
          <c:smooth val="0"/>
        </c:ser>
        <c:ser>
          <c:idx val="5"/>
          <c:order val="5"/>
          <c:tx>
            <c:strRef>
              <c:f>Tabelle1!$G$3:$G$5</c:f>
              <c:strCache>
                <c:ptCount val="1"/>
                <c:pt idx="0">
                  <c:v>VP46_2_H300_V150_C45_MF_285 -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0.073127494862953</c:v>
                </c:pt>
                <c:pt idx="1">
                  <c:v>0.0836204721204114</c:v>
                </c:pt>
                <c:pt idx="2">
                  <c:v>0.0858612038420911</c:v>
                </c:pt>
                <c:pt idx="3">
                  <c:v>0.0798379831882784</c:v>
                </c:pt>
                <c:pt idx="4">
                  <c:v>0.0858950806065536</c:v>
                </c:pt>
                <c:pt idx="5">
                  <c:v>0.101969588168537</c:v>
                </c:pt>
                <c:pt idx="6">
                  <c:v>0.104860965825389</c:v>
                </c:pt>
                <c:pt idx="7">
                  <c:v>0.122634889160818</c:v>
                </c:pt>
                <c:pt idx="8">
                  <c:v>0.122462633134405</c:v>
                </c:pt>
                <c:pt idx="9">
                  <c:v>0.112071784408106</c:v>
                </c:pt>
                <c:pt idx="10">
                  <c:v>0.134328032294728</c:v>
                </c:pt>
                <c:pt idx="11">
                  <c:v>0.132349500025258</c:v>
                </c:pt>
                <c:pt idx="12">
                  <c:v>0.138603591572321</c:v>
                </c:pt>
                <c:pt idx="13">
                  <c:v>0.143149550351027</c:v>
                </c:pt>
                <c:pt idx="14">
                  <c:v>0.129213753851197</c:v>
                </c:pt>
                <c:pt idx="15">
                  <c:v>0.132042962406147</c:v>
                </c:pt>
                <c:pt idx="16">
                  <c:v>0.0952709877908469</c:v>
                </c:pt>
                <c:pt idx="17">
                  <c:v>0.106186397670046</c:v>
                </c:pt>
              </c:numCache>
            </c:numRef>
          </c:val>
          <c:smooth val="0"/>
        </c:ser>
        <c:dLbls>
          <c:showLegendKey val="0"/>
          <c:showVal val="0"/>
          <c:showCatName val="0"/>
          <c:showSerName val="0"/>
          <c:showPercent val="0"/>
          <c:showBubbleSize val="0"/>
        </c:dLbls>
        <c:marker val="1"/>
        <c:smooth val="0"/>
        <c:axId val="138958320"/>
        <c:axId val="139760800"/>
      </c:lineChart>
      <c:catAx>
        <c:axId val="13895832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139760800"/>
        <c:crosses val="autoZero"/>
        <c:auto val="1"/>
        <c:lblAlgn val="ctr"/>
        <c:lblOffset val="100"/>
        <c:tickLblSkip val="5"/>
        <c:tickMarkSkip val="5"/>
        <c:noMultiLvlLbl val="0"/>
      </c:catAx>
      <c:valAx>
        <c:axId val="139760800"/>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38958320"/>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VP46_1!$C$5:$C$12</c:f>
              <c:numCache>
                <c:formatCode>General</c:formatCode>
                <c:ptCount val="8"/>
                <c:pt idx="0">
                  <c:v>480.0</c:v>
                </c:pt>
                <c:pt idx="1">
                  <c:v>440.0</c:v>
                </c:pt>
                <c:pt idx="2">
                  <c:v>400.0</c:v>
                </c:pt>
                <c:pt idx="3">
                  <c:v>360.0</c:v>
                </c:pt>
                <c:pt idx="4">
                  <c:v>320.0</c:v>
                </c:pt>
                <c:pt idx="5">
                  <c:v>280.0</c:v>
                </c:pt>
                <c:pt idx="6">
                  <c:v>240.0</c:v>
                </c:pt>
                <c:pt idx="7">
                  <c:v>200.0</c:v>
                </c:pt>
              </c:numCache>
            </c:numRef>
          </c:cat>
          <c:val>
            <c:numRef>
              <c:f>VP46_1!$D$5:$D$12</c:f>
              <c:numCache>
                <c:formatCode>General</c:formatCode>
                <c:ptCount val="8"/>
                <c:pt idx="0">
                  <c:v>31.9529336938736</c:v>
                </c:pt>
                <c:pt idx="1">
                  <c:v>186.528448532913</c:v>
                </c:pt>
                <c:pt idx="2">
                  <c:v>236.789472414882</c:v>
                </c:pt>
                <c:pt idx="3">
                  <c:v>325.1240194176319</c:v>
                </c:pt>
                <c:pt idx="4">
                  <c:v>417.309523389133</c:v>
                </c:pt>
                <c:pt idx="5">
                  <c:v>509.6870395775949</c:v>
                </c:pt>
                <c:pt idx="6">
                  <c:v>657.282319043762</c:v>
                </c:pt>
                <c:pt idx="7">
                  <c:v>876.30033315264</c:v>
                </c:pt>
              </c:numCache>
            </c:numRef>
          </c:val>
        </c:ser>
        <c:dLbls>
          <c:showLegendKey val="0"/>
          <c:showVal val="0"/>
          <c:showCatName val="0"/>
          <c:showSerName val="0"/>
          <c:showPercent val="0"/>
          <c:showBubbleSize val="0"/>
        </c:dLbls>
        <c:gapWidth val="150"/>
        <c:axId val="138726688"/>
        <c:axId val="138729008"/>
      </c:barChart>
      <c:catAx>
        <c:axId val="138726688"/>
        <c:scaling>
          <c:orientation val="minMax"/>
        </c:scaling>
        <c:delete val="0"/>
        <c:axPos val="b"/>
        <c:numFmt formatCode="General" sourceLinked="1"/>
        <c:majorTickMark val="out"/>
        <c:minorTickMark val="none"/>
        <c:tickLblPos val="nextTo"/>
        <c:txPr>
          <a:bodyPr/>
          <a:lstStyle/>
          <a:p>
            <a:pPr>
              <a:defRPr sz="1400"/>
            </a:pPr>
            <a:endParaRPr lang="pt-BR"/>
          </a:p>
        </c:txPr>
        <c:crossAx val="138729008"/>
        <c:crosses val="autoZero"/>
        <c:auto val="1"/>
        <c:lblAlgn val="ctr"/>
        <c:lblOffset val="100"/>
        <c:noMultiLvlLbl val="0"/>
      </c:catAx>
      <c:valAx>
        <c:axId val="138729008"/>
        <c:scaling>
          <c:orientation val="minMax"/>
        </c:scaling>
        <c:delete val="0"/>
        <c:axPos val="l"/>
        <c:numFmt formatCode="General" sourceLinked="1"/>
        <c:majorTickMark val="out"/>
        <c:minorTickMark val="none"/>
        <c:tickLblPos val="nextTo"/>
        <c:txPr>
          <a:bodyPr/>
          <a:lstStyle/>
          <a:p>
            <a:pPr>
              <a:defRPr sz="1400"/>
            </a:pPr>
            <a:endParaRPr lang="pt-BR"/>
          </a:p>
        </c:txPr>
        <c:crossAx val="138726688"/>
        <c:crosses val="autoZero"/>
        <c:crossBetween val="between"/>
      </c:valAx>
    </c:plotArea>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VP46_1!$C$17:$C$25</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VP46_1!$D$17:$D$25</c:f>
              <c:numCache>
                <c:formatCode>General</c:formatCode>
                <c:ptCount val="9"/>
                <c:pt idx="0">
                  <c:v>19.7059421490424</c:v>
                </c:pt>
                <c:pt idx="1">
                  <c:v>178.414315123193</c:v>
                </c:pt>
                <c:pt idx="2">
                  <c:v>169.057374237767</c:v>
                </c:pt>
                <c:pt idx="3">
                  <c:v>179.023050486602</c:v>
                </c:pt>
                <c:pt idx="4">
                  <c:v>263.818373028736</c:v>
                </c:pt>
                <c:pt idx="5">
                  <c:v>339.185914832354</c:v>
                </c:pt>
                <c:pt idx="6">
                  <c:v>352.360315686771</c:v>
                </c:pt>
                <c:pt idx="7">
                  <c:v>446.9513210470789</c:v>
                </c:pt>
                <c:pt idx="8">
                  <c:v>562.853205571752</c:v>
                </c:pt>
              </c:numCache>
            </c:numRef>
          </c:val>
        </c:ser>
        <c:dLbls>
          <c:showLegendKey val="0"/>
          <c:showVal val="0"/>
          <c:showCatName val="0"/>
          <c:showSerName val="0"/>
          <c:showPercent val="0"/>
          <c:showBubbleSize val="0"/>
        </c:dLbls>
        <c:gapWidth val="150"/>
        <c:axId val="138745664"/>
        <c:axId val="138747984"/>
      </c:barChart>
      <c:catAx>
        <c:axId val="138745664"/>
        <c:scaling>
          <c:orientation val="minMax"/>
        </c:scaling>
        <c:delete val="0"/>
        <c:axPos val="b"/>
        <c:numFmt formatCode="General" sourceLinked="1"/>
        <c:majorTickMark val="out"/>
        <c:minorTickMark val="none"/>
        <c:tickLblPos val="nextTo"/>
        <c:txPr>
          <a:bodyPr/>
          <a:lstStyle/>
          <a:p>
            <a:pPr>
              <a:defRPr sz="1400"/>
            </a:pPr>
            <a:endParaRPr lang="pt-BR"/>
          </a:p>
        </c:txPr>
        <c:crossAx val="138747984"/>
        <c:crosses val="autoZero"/>
        <c:auto val="1"/>
        <c:lblAlgn val="ctr"/>
        <c:lblOffset val="100"/>
        <c:noMultiLvlLbl val="0"/>
      </c:catAx>
      <c:valAx>
        <c:axId val="138747984"/>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38745664"/>
        <c:crosses val="autoZero"/>
        <c:crossBetween val="between"/>
      </c:valAx>
    </c:plotArea>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PowerPoint]Tabelle5!PivotTable1</c:name>
    <c:fmtId val="25"/>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Tabelle5!$B$4</c:f>
              <c:strCache>
                <c:ptCount val="1"/>
                <c:pt idx="0">
                  <c:v>Summe von Percent - Heat inside tool/Total heat</c:v>
                </c:pt>
              </c:strCache>
            </c:strRef>
          </c:tx>
          <c:cat>
            <c:strRef>
              <c:f>Tabelle5!$A$5:$A$9</c:f>
              <c:strCache>
                <c:ptCount val="5"/>
                <c:pt idx="0">
                  <c:v>113,62</c:v>
                </c:pt>
                <c:pt idx="1">
                  <c:v>118,70</c:v>
                </c:pt>
                <c:pt idx="2">
                  <c:v>123,78</c:v>
                </c:pt>
                <c:pt idx="3">
                  <c:v>128,86</c:v>
                </c:pt>
                <c:pt idx="4">
                  <c:v>133,94</c:v>
                </c:pt>
              </c:strCache>
            </c:strRef>
          </c:cat>
          <c:val>
            <c:numRef>
              <c:f>Tabelle5!$B$5:$B$9</c:f>
              <c:numCache>
                <c:formatCode>General</c:formatCode>
                <c:ptCount val="5"/>
                <c:pt idx="0">
                  <c:v>0.165688392466419</c:v>
                </c:pt>
                <c:pt idx="1">
                  <c:v>0.11544111137316</c:v>
                </c:pt>
                <c:pt idx="2">
                  <c:v>0.184636776749143</c:v>
                </c:pt>
                <c:pt idx="3">
                  <c:v>0.166951179768107</c:v>
                </c:pt>
                <c:pt idx="4">
                  <c:v>0.158869208558792</c:v>
                </c:pt>
              </c:numCache>
            </c:numRef>
          </c:val>
          <c:smooth val="0"/>
        </c:ser>
        <c:ser>
          <c:idx val="1"/>
          <c:order val="1"/>
          <c:tx>
            <c:strRef>
              <c:f>Tabelle5!$C$4</c:f>
              <c:strCache>
                <c:ptCount val="1"/>
                <c:pt idx="0">
                  <c:v>Summe von Percent - Heat through chip/Total heat</c:v>
                </c:pt>
              </c:strCache>
            </c:strRef>
          </c:tx>
          <c:cat>
            <c:strRef>
              <c:f>Tabelle5!$A$5:$A$9</c:f>
              <c:strCache>
                <c:ptCount val="5"/>
                <c:pt idx="0">
                  <c:v>113,62</c:v>
                </c:pt>
                <c:pt idx="1">
                  <c:v>118,70</c:v>
                </c:pt>
                <c:pt idx="2">
                  <c:v>123,78</c:v>
                </c:pt>
                <c:pt idx="3">
                  <c:v>128,86</c:v>
                </c:pt>
                <c:pt idx="4">
                  <c:v>133,94</c:v>
                </c:pt>
              </c:strCache>
            </c:strRef>
          </c:cat>
          <c:val>
            <c:numRef>
              <c:f>Tabelle5!$C$5:$C$9</c:f>
              <c:numCache>
                <c:formatCode>General</c:formatCode>
                <c:ptCount val="5"/>
                <c:pt idx="0">
                  <c:v>0.64724239745539</c:v>
                </c:pt>
                <c:pt idx="1">
                  <c:v>0.656349476648832</c:v>
                </c:pt>
                <c:pt idx="2">
                  <c:v>0.665243877724583</c:v>
                </c:pt>
                <c:pt idx="3">
                  <c:v>0.661034985069571</c:v>
                </c:pt>
                <c:pt idx="4">
                  <c:v>0.671553539907229</c:v>
                </c:pt>
              </c:numCache>
            </c:numRef>
          </c:val>
          <c:smooth val="0"/>
        </c:ser>
        <c:ser>
          <c:idx val="2"/>
          <c:order val="2"/>
          <c:tx>
            <c:strRef>
              <c:f>Tabelle5!$D$4</c:f>
              <c:strCache>
                <c:ptCount val="1"/>
                <c:pt idx="0">
                  <c:v>Summe von Percent - Heat through workpiece/Total heat</c:v>
                </c:pt>
              </c:strCache>
            </c:strRef>
          </c:tx>
          <c:cat>
            <c:strRef>
              <c:f>Tabelle5!$A$5:$A$9</c:f>
              <c:strCache>
                <c:ptCount val="5"/>
                <c:pt idx="0">
                  <c:v>113,62</c:v>
                </c:pt>
                <c:pt idx="1">
                  <c:v>118,70</c:v>
                </c:pt>
                <c:pt idx="2">
                  <c:v>123,78</c:v>
                </c:pt>
                <c:pt idx="3">
                  <c:v>128,86</c:v>
                </c:pt>
                <c:pt idx="4">
                  <c:v>133,94</c:v>
                </c:pt>
              </c:strCache>
            </c:strRef>
          </c:cat>
          <c:val>
            <c:numRef>
              <c:f>Tabelle5!$D$5:$D$9</c:f>
              <c:numCache>
                <c:formatCode>General</c:formatCode>
                <c:ptCount val="5"/>
                <c:pt idx="0">
                  <c:v>0.187069210078191</c:v>
                </c:pt>
                <c:pt idx="1">
                  <c:v>0.228209411978008</c:v>
                </c:pt>
                <c:pt idx="2">
                  <c:v>0.150119345526274</c:v>
                </c:pt>
                <c:pt idx="3">
                  <c:v>0.172013835162323</c:v>
                </c:pt>
                <c:pt idx="4">
                  <c:v>0.169577251533979</c:v>
                </c:pt>
              </c:numCache>
            </c:numRef>
          </c:val>
          <c:smooth val="0"/>
        </c:ser>
        <c:dLbls>
          <c:showLegendKey val="0"/>
          <c:showVal val="0"/>
          <c:showCatName val="0"/>
          <c:showSerName val="0"/>
          <c:showPercent val="0"/>
          <c:showBubbleSize val="0"/>
        </c:dLbls>
        <c:marker val="1"/>
        <c:smooth val="0"/>
        <c:axId val="136974864"/>
        <c:axId val="136977712"/>
      </c:lineChart>
      <c:catAx>
        <c:axId val="136974864"/>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1"/>
        <c:majorTickMark val="none"/>
        <c:minorTickMark val="none"/>
        <c:tickLblPos val="nextTo"/>
        <c:crossAx val="136977712"/>
        <c:crosses val="autoZero"/>
        <c:auto val="1"/>
        <c:lblAlgn val="ctr"/>
        <c:lblOffset val="100"/>
        <c:tickLblSkip val="2"/>
        <c:tickMarkSkip val="5"/>
        <c:noMultiLvlLbl val="0"/>
      </c:catAx>
      <c:valAx>
        <c:axId val="136977712"/>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36974864"/>
        <c:crosses val="autoZero"/>
        <c:crossBetween val="between"/>
      </c:valAx>
    </c:plotArea>
    <c:plotVisOnly val="1"/>
    <c:dispBlanksAs val="span"/>
    <c:showDLblsOverMax val="0"/>
  </c:chart>
  <c:txPr>
    <a:bodyPr/>
    <a:lstStyle/>
    <a:p>
      <a:pPr>
        <a:defRPr sz="1800"/>
      </a:pPr>
      <a:endParaRPr lang="pt-BR"/>
    </a:p>
  </c:txPr>
  <c:externalData r:id="rId1">
    <c:autoUpdate val="0"/>
  </c:externalData>
  <c:extLst/>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PowerPoint]Tabelle1!PivotTable1</c:name>
    <c:fmtId val="142"/>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dLbl>
          <c:idx val="0"/>
          <c:delete val="1"/>
          <c:extLst>
            <c:ext xmlns:c15="http://schemas.microsoft.com/office/drawing/2012/chart" uri="{CE6537A1-D6FC-4f65-9D91-7224C49458BB}"/>
          </c:extLst>
        </c:dLbl>
      </c:pivotFmt>
      <c:pivotFmt>
        <c:idx val="34"/>
        <c:dLbl>
          <c:idx val="0"/>
          <c:delete val="1"/>
          <c:extLst>
            <c:ext xmlns:c15="http://schemas.microsoft.com/office/drawing/2012/chart" uri="{CE6537A1-D6FC-4f65-9D91-7224C49458BB}"/>
          </c:extLst>
        </c:dLbl>
      </c:pivotFmt>
      <c:pivotFmt>
        <c:idx val="35"/>
        <c:dLbl>
          <c:idx val="0"/>
          <c:delete val="1"/>
          <c:extLst>
            <c:ext xmlns:c15="http://schemas.microsoft.com/office/drawing/2012/chart" uri="{CE6537A1-D6FC-4f65-9D91-7224C49458BB}"/>
          </c:extLst>
        </c:dLbl>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VP49_1_H400_V150_C45_MF_285 -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0.17162877292267</c:v>
                </c:pt>
                <c:pt idx="1">
                  <c:v>0.168269998553837</c:v>
                </c:pt>
                <c:pt idx="2">
                  <c:v>0.167600998444349</c:v>
                </c:pt>
                <c:pt idx="3">
                  <c:v>0.161128635002668</c:v>
                </c:pt>
                <c:pt idx="4">
                  <c:v>0.150701295546169</c:v>
                </c:pt>
                <c:pt idx="5">
                  <c:v>0.146858781359843</c:v>
                </c:pt>
                <c:pt idx="6">
                  <c:v>0.143139243801338</c:v>
                </c:pt>
                <c:pt idx="7">
                  <c:v>0.141898823069316</c:v>
                </c:pt>
                <c:pt idx="8">
                  <c:v>0.143344798694339</c:v>
                </c:pt>
                <c:pt idx="9">
                  <c:v>0.142371607612484</c:v>
                </c:pt>
                <c:pt idx="10">
                  <c:v>0.137343908084389</c:v>
                </c:pt>
                <c:pt idx="11">
                  <c:v>0.136106497052932</c:v>
                </c:pt>
                <c:pt idx="12">
                  <c:v>0.138093948060419</c:v>
                </c:pt>
                <c:pt idx="13">
                  <c:v>0.133964356087506</c:v>
                </c:pt>
                <c:pt idx="14">
                  <c:v>0.130268020030309</c:v>
                </c:pt>
                <c:pt idx="15">
                  <c:v>0.12802341159801</c:v>
                </c:pt>
                <c:pt idx="16">
                  <c:v>0.124398364119559</c:v>
                </c:pt>
                <c:pt idx="17">
                  <c:v>0.10093578968211</c:v>
                </c:pt>
              </c:numCache>
            </c:numRef>
          </c:val>
          <c:smooth val="0"/>
        </c:ser>
        <c:ser>
          <c:idx val="1"/>
          <c:order val="1"/>
          <c:tx>
            <c:strRef>
              <c:f>Tabelle1!$C$3:$C$5</c:f>
              <c:strCache>
                <c:ptCount val="1"/>
                <c:pt idx="0">
                  <c:v>VP49_1_H400_V150_C45_MF_285 -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0.615215868242244</c:v>
                </c:pt>
                <c:pt idx="1">
                  <c:v>0.599013047121465</c:v>
                </c:pt>
                <c:pt idx="2">
                  <c:v>0.617575127305207</c:v>
                </c:pt>
                <c:pt idx="3">
                  <c:v>0.621492668936653</c:v>
                </c:pt>
                <c:pt idx="4">
                  <c:v>0.644631419038749</c:v>
                </c:pt>
                <c:pt idx="5">
                  <c:v>0.668666382534223</c:v>
                </c:pt>
                <c:pt idx="6">
                  <c:v>0.658942760241285</c:v>
                </c:pt>
                <c:pt idx="7">
                  <c:v>0.660841961649921</c:v>
                </c:pt>
                <c:pt idx="8">
                  <c:v>0.632314380057554</c:v>
                </c:pt>
                <c:pt idx="9">
                  <c:v>0.637570577609655</c:v>
                </c:pt>
                <c:pt idx="10">
                  <c:v>0.649819133191999</c:v>
                </c:pt>
                <c:pt idx="11">
                  <c:v>0.642803597934372</c:v>
                </c:pt>
                <c:pt idx="12">
                  <c:v>0.657424884694748</c:v>
                </c:pt>
                <c:pt idx="13">
                  <c:v>0.647953917770568</c:v>
                </c:pt>
                <c:pt idx="14">
                  <c:v>0.653053674573308</c:v>
                </c:pt>
                <c:pt idx="15">
                  <c:v>0.65652074466318</c:v>
                </c:pt>
                <c:pt idx="16">
                  <c:v>0.670240294870129</c:v>
                </c:pt>
                <c:pt idx="17">
                  <c:v>0.664690107694401</c:v>
                </c:pt>
              </c:numCache>
            </c:numRef>
          </c:val>
          <c:smooth val="0"/>
        </c:ser>
        <c:ser>
          <c:idx val="2"/>
          <c:order val="2"/>
          <c:tx>
            <c:strRef>
              <c:f>Tabelle1!$D$3:$D$5</c:f>
              <c:strCache>
                <c:ptCount val="1"/>
                <c:pt idx="0">
                  <c:v>VP49_1_H400_V150_C45_MF_285 -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0.213155358835086</c:v>
                </c:pt>
                <c:pt idx="1">
                  <c:v>0.232716954324698</c:v>
                </c:pt>
                <c:pt idx="2">
                  <c:v>0.214823874250443</c:v>
                </c:pt>
                <c:pt idx="3">
                  <c:v>0.217378696060679</c:v>
                </c:pt>
                <c:pt idx="4">
                  <c:v>0.204667285415082</c:v>
                </c:pt>
                <c:pt idx="5">
                  <c:v>0.184474836105934</c:v>
                </c:pt>
                <c:pt idx="6">
                  <c:v>0.197917995957377</c:v>
                </c:pt>
                <c:pt idx="7">
                  <c:v>0.197259215280764</c:v>
                </c:pt>
                <c:pt idx="8">
                  <c:v>0.224340821248107</c:v>
                </c:pt>
                <c:pt idx="9">
                  <c:v>0.220057814777861</c:v>
                </c:pt>
                <c:pt idx="10">
                  <c:v>0.212836958723612</c:v>
                </c:pt>
                <c:pt idx="11">
                  <c:v>0.221089905012696</c:v>
                </c:pt>
                <c:pt idx="12">
                  <c:v>0.204481167244833</c:v>
                </c:pt>
                <c:pt idx="13">
                  <c:v>0.218081726141926</c:v>
                </c:pt>
                <c:pt idx="14">
                  <c:v>0.216678305396384</c:v>
                </c:pt>
                <c:pt idx="15">
                  <c:v>0.21545584373881</c:v>
                </c:pt>
                <c:pt idx="16">
                  <c:v>0.205361341010313</c:v>
                </c:pt>
                <c:pt idx="17">
                  <c:v>0.234374102623489</c:v>
                </c:pt>
              </c:numCache>
            </c:numRef>
          </c:val>
          <c:smooth val="0"/>
        </c:ser>
        <c:ser>
          <c:idx val="3"/>
          <c:order val="3"/>
          <c:tx>
            <c:strRef>
              <c:f>Tabelle1!$E$3:$E$5</c:f>
              <c:strCache>
                <c:ptCount val="1"/>
                <c:pt idx="0">
                  <c:v>VP49_2_H400_V150_C45_MF_285 -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0.166032757656834</c:v>
                </c:pt>
                <c:pt idx="1">
                  <c:v>0.177574632166538</c:v>
                </c:pt>
                <c:pt idx="2">
                  <c:v>0.16844279192637</c:v>
                </c:pt>
                <c:pt idx="3">
                  <c:v>0.160271343789664</c:v>
                </c:pt>
                <c:pt idx="4">
                  <c:v>0.153746820922496</c:v>
                </c:pt>
                <c:pt idx="5">
                  <c:v>0.15028820634487</c:v>
                </c:pt>
                <c:pt idx="6">
                  <c:v>0.146844647367268</c:v>
                </c:pt>
                <c:pt idx="7">
                  <c:v>0.145377665329566</c:v>
                </c:pt>
                <c:pt idx="8">
                  <c:v>0.144234822588566</c:v>
                </c:pt>
                <c:pt idx="9">
                  <c:v>0.138854202106919</c:v>
                </c:pt>
                <c:pt idx="10">
                  <c:v>0.140191840916543</c:v>
                </c:pt>
                <c:pt idx="11">
                  <c:v>0.139424922597252</c:v>
                </c:pt>
                <c:pt idx="12">
                  <c:v>0.136113500272147</c:v>
                </c:pt>
                <c:pt idx="13">
                  <c:v>0.132554206810176</c:v>
                </c:pt>
                <c:pt idx="14">
                  <c:v>0.128536170726341</c:v>
                </c:pt>
                <c:pt idx="15">
                  <c:v>0.124814361083544</c:v>
                </c:pt>
                <c:pt idx="16">
                  <c:v>0.129633670716344</c:v>
                </c:pt>
                <c:pt idx="17">
                  <c:v>0.100411266544768</c:v>
                </c:pt>
              </c:numCache>
            </c:numRef>
          </c:val>
          <c:smooth val="0"/>
        </c:ser>
        <c:ser>
          <c:idx val="4"/>
          <c:order val="4"/>
          <c:tx>
            <c:strRef>
              <c:f>Tabelle1!$F$3:$F$5</c:f>
              <c:strCache>
                <c:ptCount val="1"/>
                <c:pt idx="0">
                  <c:v>VP49_2_H400_V150_C45_MF_285 -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0.608648054540289</c:v>
                </c:pt>
                <c:pt idx="1">
                  <c:v>0.63928616094904</c:v>
                </c:pt>
                <c:pt idx="2">
                  <c:v>0.630152962303466</c:v>
                </c:pt>
                <c:pt idx="3">
                  <c:v>0.672849825816185</c:v>
                </c:pt>
                <c:pt idx="4">
                  <c:v>0.682181110444446</c:v>
                </c:pt>
                <c:pt idx="5">
                  <c:v>0.677599874700439</c:v>
                </c:pt>
                <c:pt idx="6">
                  <c:v>0.690146706194477</c:v>
                </c:pt>
                <c:pt idx="7">
                  <c:v>0.669849132453661</c:v>
                </c:pt>
                <c:pt idx="8">
                  <c:v>0.685144120132287</c:v>
                </c:pt>
                <c:pt idx="9">
                  <c:v>0.681182424157458</c:v>
                </c:pt>
                <c:pt idx="10">
                  <c:v>0.662793369536963</c:v>
                </c:pt>
                <c:pt idx="11">
                  <c:v>0.673211651761839</c:v>
                </c:pt>
                <c:pt idx="12">
                  <c:v>0.689141774241782</c:v>
                </c:pt>
                <c:pt idx="13">
                  <c:v>0.702140181602656</c:v>
                </c:pt>
                <c:pt idx="14">
                  <c:v>0.687007031186494</c:v>
                </c:pt>
                <c:pt idx="15">
                  <c:v>0.718617546833936</c:v>
                </c:pt>
                <c:pt idx="16">
                  <c:v>0.698669772978325</c:v>
                </c:pt>
                <c:pt idx="17">
                  <c:v>0.668337883157365</c:v>
                </c:pt>
              </c:numCache>
            </c:numRef>
          </c:val>
          <c:smooth val="0"/>
        </c:ser>
        <c:ser>
          <c:idx val="5"/>
          <c:order val="5"/>
          <c:tx>
            <c:strRef>
              <c:f>Tabelle1!$G$3:$G$5</c:f>
              <c:strCache>
                <c:ptCount val="1"/>
                <c:pt idx="0">
                  <c:v>VP49_2_H400_V150_C45_MF_285 -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0.225319187802877</c:v>
                </c:pt>
                <c:pt idx="1">
                  <c:v>0.183139206884422</c:v>
                </c:pt>
                <c:pt idx="2">
                  <c:v>0.201404245770164</c:v>
                </c:pt>
                <c:pt idx="3">
                  <c:v>0.166878830394151</c:v>
                </c:pt>
                <c:pt idx="4">
                  <c:v>0.164072068633058</c:v>
                </c:pt>
                <c:pt idx="5">
                  <c:v>0.172111918954691</c:v>
                </c:pt>
                <c:pt idx="6">
                  <c:v>0.163008646438255</c:v>
                </c:pt>
                <c:pt idx="7">
                  <c:v>0.184773202216773</c:v>
                </c:pt>
                <c:pt idx="8">
                  <c:v>0.170621057279147</c:v>
                </c:pt>
                <c:pt idx="9">
                  <c:v>0.179963373735623</c:v>
                </c:pt>
                <c:pt idx="10">
                  <c:v>0.197014789546494</c:v>
                </c:pt>
                <c:pt idx="11">
                  <c:v>0.18736342564091</c:v>
                </c:pt>
                <c:pt idx="12">
                  <c:v>0.174744725486071</c:v>
                </c:pt>
                <c:pt idx="13">
                  <c:v>0.165305611587168</c:v>
                </c:pt>
                <c:pt idx="14">
                  <c:v>0.184456798087165</c:v>
                </c:pt>
                <c:pt idx="15">
                  <c:v>0.15656809208252</c:v>
                </c:pt>
                <c:pt idx="16">
                  <c:v>0.171696556305331</c:v>
                </c:pt>
                <c:pt idx="17">
                  <c:v>0.231250850297866</c:v>
                </c:pt>
              </c:numCache>
            </c:numRef>
          </c:val>
          <c:smooth val="0"/>
        </c:ser>
        <c:dLbls>
          <c:showLegendKey val="0"/>
          <c:showVal val="0"/>
          <c:showCatName val="0"/>
          <c:showSerName val="0"/>
          <c:showPercent val="0"/>
          <c:showBubbleSize val="0"/>
        </c:dLbls>
        <c:marker val="1"/>
        <c:smooth val="0"/>
        <c:axId val="140372416"/>
        <c:axId val="184738640"/>
      </c:lineChart>
      <c:catAx>
        <c:axId val="140372416"/>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184738640"/>
        <c:crosses val="autoZero"/>
        <c:auto val="1"/>
        <c:lblAlgn val="ctr"/>
        <c:lblOffset val="100"/>
        <c:tickLblSkip val="5"/>
        <c:tickMarkSkip val="5"/>
        <c:noMultiLvlLbl val="0"/>
      </c:catAx>
      <c:valAx>
        <c:axId val="184738640"/>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40372416"/>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VP49_1!$C$17:$C$26</c:f>
              <c:numCache>
                <c:formatCode>General</c:formatCode>
                <c:ptCount val="10"/>
                <c:pt idx="0">
                  <c:v>560.0</c:v>
                </c:pt>
                <c:pt idx="1">
                  <c:v>520.0</c:v>
                </c:pt>
                <c:pt idx="2">
                  <c:v>480.0</c:v>
                </c:pt>
                <c:pt idx="3">
                  <c:v>440.0</c:v>
                </c:pt>
                <c:pt idx="4">
                  <c:v>400.0</c:v>
                </c:pt>
                <c:pt idx="5">
                  <c:v>360.0</c:v>
                </c:pt>
                <c:pt idx="6">
                  <c:v>320.0</c:v>
                </c:pt>
                <c:pt idx="7">
                  <c:v>280.0</c:v>
                </c:pt>
                <c:pt idx="8">
                  <c:v>240.0</c:v>
                </c:pt>
                <c:pt idx="9">
                  <c:v>200.0</c:v>
                </c:pt>
              </c:numCache>
            </c:numRef>
          </c:cat>
          <c:val>
            <c:numRef>
              <c:f>VP49_1!$D$17:$D$26</c:f>
              <c:numCache>
                <c:formatCode>General</c:formatCode>
                <c:ptCount val="10"/>
                <c:pt idx="0">
                  <c:v>80.7151044756915</c:v>
                </c:pt>
                <c:pt idx="1">
                  <c:v>320.650498374642</c:v>
                </c:pt>
                <c:pt idx="2">
                  <c:v>164.627599212535</c:v>
                </c:pt>
                <c:pt idx="3">
                  <c:v>258.5113642286859</c:v>
                </c:pt>
                <c:pt idx="4">
                  <c:v>292.080997616164</c:v>
                </c:pt>
                <c:pt idx="5">
                  <c:v>307.2485199193699</c:v>
                </c:pt>
                <c:pt idx="6">
                  <c:v>295.487061224894</c:v>
                </c:pt>
                <c:pt idx="7">
                  <c:v>320.9480174120759</c:v>
                </c:pt>
                <c:pt idx="8">
                  <c:v>442.484281361904</c:v>
                </c:pt>
                <c:pt idx="9">
                  <c:v>487.857734768827</c:v>
                </c:pt>
              </c:numCache>
            </c:numRef>
          </c:val>
        </c:ser>
        <c:dLbls>
          <c:showLegendKey val="0"/>
          <c:showVal val="0"/>
          <c:showCatName val="0"/>
          <c:showSerName val="0"/>
          <c:showPercent val="0"/>
          <c:showBubbleSize val="0"/>
        </c:dLbls>
        <c:gapWidth val="150"/>
        <c:axId val="192898208"/>
        <c:axId val="192899984"/>
      </c:barChart>
      <c:catAx>
        <c:axId val="192898208"/>
        <c:scaling>
          <c:orientation val="minMax"/>
        </c:scaling>
        <c:delete val="0"/>
        <c:axPos val="b"/>
        <c:numFmt formatCode="General" sourceLinked="1"/>
        <c:majorTickMark val="out"/>
        <c:minorTickMark val="none"/>
        <c:tickLblPos val="nextTo"/>
        <c:txPr>
          <a:bodyPr/>
          <a:lstStyle/>
          <a:p>
            <a:pPr>
              <a:defRPr sz="1400"/>
            </a:pPr>
            <a:endParaRPr lang="pt-BR"/>
          </a:p>
        </c:txPr>
        <c:crossAx val="192899984"/>
        <c:crosses val="autoZero"/>
        <c:auto val="1"/>
        <c:lblAlgn val="ctr"/>
        <c:lblOffset val="100"/>
        <c:noMultiLvlLbl val="0"/>
      </c:catAx>
      <c:valAx>
        <c:axId val="192899984"/>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92898208"/>
        <c:crosses val="autoZero"/>
        <c:crossBetween val="between"/>
      </c:valAx>
    </c:plotArea>
    <c:plotVisOnly val="1"/>
    <c:dispBlanksAs val="gap"/>
    <c:showDLblsOverMax val="0"/>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VP49_1!$C$5:$C$13</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VP49_1!$D$5:$D$13</c:f>
              <c:numCache>
                <c:formatCode>General</c:formatCode>
                <c:ptCount val="9"/>
                <c:pt idx="0">
                  <c:v>68.68897714588367</c:v>
                </c:pt>
                <c:pt idx="1">
                  <c:v>268.2741719116759</c:v>
                </c:pt>
                <c:pt idx="2">
                  <c:v>250.531628469098</c:v>
                </c:pt>
                <c:pt idx="3">
                  <c:v>437.516534660856</c:v>
                </c:pt>
                <c:pt idx="4">
                  <c:v>522.313351423392</c:v>
                </c:pt>
                <c:pt idx="5">
                  <c:v>526.753902218799</c:v>
                </c:pt>
                <c:pt idx="6">
                  <c:v>484.866724293583</c:v>
                </c:pt>
                <c:pt idx="7">
                  <c:v>611.343458904823</c:v>
                </c:pt>
                <c:pt idx="8">
                  <c:v>820.1524676939648</c:v>
                </c:pt>
              </c:numCache>
            </c:numRef>
          </c:val>
        </c:ser>
        <c:dLbls>
          <c:showLegendKey val="0"/>
          <c:showVal val="0"/>
          <c:showCatName val="0"/>
          <c:showSerName val="0"/>
          <c:showPercent val="0"/>
          <c:showBubbleSize val="0"/>
        </c:dLbls>
        <c:gapWidth val="150"/>
        <c:axId val="192251712"/>
        <c:axId val="192254032"/>
      </c:barChart>
      <c:catAx>
        <c:axId val="192251712"/>
        <c:scaling>
          <c:orientation val="minMax"/>
        </c:scaling>
        <c:delete val="0"/>
        <c:axPos val="b"/>
        <c:numFmt formatCode="General" sourceLinked="1"/>
        <c:majorTickMark val="out"/>
        <c:minorTickMark val="none"/>
        <c:tickLblPos val="nextTo"/>
        <c:txPr>
          <a:bodyPr/>
          <a:lstStyle/>
          <a:p>
            <a:pPr>
              <a:defRPr sz="1400"/>
            </a:pPr>
            <a:endParaRPr lang="pt-BR"/>
          </a:p>
        </c:txPr>
        <c:crossAx val="192254032"/>
        <c:crosses val="autoZero"/>
        <c:auto val="1"/>
        <c:lblAlgn val="ctr"/>
        <c:lblOffset val="100"/>
        <c:noMultiLvlLbl val="0"/>
      </c:catAx>
      <c:valAx>
        <c:axId val="192254032"/>
        <c:scaling>
          <c:orientation val="minMax"/>
        </c:scaling>
        <c:delete val="0"/>
        <c:axPos val="l"/>
        <c:numFmt formatCode="General" sourceLinked="1"/>
        <c:majorTickMark val="out"/>
        <c:minorTickMark val="none"/>
        <c:tickLblPos val="nextTo"/>
        <c:txPr>
          <a:bodyPr/>
          <a:lstStyle/>
          <a:p>
            <a:pPr>
              <a:defRPr sz="1400"/>
            </a:pPr>
            <a:endParaRPr lang="pt-BR"/>
          </a:p>
        </c:txPr>
        <c:crossAx val="192251712"/>
        <c:crosses val="autoZero"/>
        <c:crossBetween val="between"/>
      </c:valAx>
    </c:plotArea>
    <c:plotVisOnly val="1"/>
    <c:dispBlanksAs val="gap"/>
    <c:showDLblsOverMax val="0"/>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VP49_2!$C$16:$C$25</c:f>
              <c:numCache>
                <c:formatCode>General</c:formatCode>
                <c:ptCount val="10"/>
                <c:pt idx="0">
                  <c:v>560.0</c:v>
                </c:pt>
                <c:pt idx="1">
                  <c:v>520.0</c:v>
                </c:pt>
                <c:pt idx="2">
                  <c:v>480.0</c:v>
                </c:pt>
                <c:pt idx="3">
                  <c:v>440.0</c:v>
                </c:pt>
                <c:pt idx="4">
                  <c:v>400.0</c:v>
                </c:pt>
                <c:pt idx="5">
                  <c:v>360.0</c:v>
                </c:pt>
                <c:pt idx="6">
                  <c:v>320.0</c:v>
                </c:pt>
                <c:pt idx="7">
                  <c:v>280.0</c:v>
                </c:pt>
                <c:pt idx="8">
                  <c:v>240.0</c:v>
                </c:pt>
                <c:pt idx="9">
                  <c:v>200.0</c:v>
                </c:pt>
              </c:numCache>
            </c:numRef>
          </c:cat>
          <c:val>
            <c:numRef>
              <c:f>VP49_2!$D$16:$D$25</c:f>
              <c:numCache>
                <c:formatCode>General</c:formatCode>
                <c:ptCount val="10"/>
                <c:pt idx="0">
                  <c:v>192.883836665252</c:v>
                </c:pt>
                <c:pt idx="1">
                  <c:v>257.836769010454</c:v>
                </c:pt>
                <c:pt idx="2">
                  <c:v>210.062284537994</c:v>
                </c:pt>
                <c:pt idx="3">
                  <c:v>233.819720925648</c:v>
                </c:pt>
                <c:pt idx="4">
                  <c:v>235.188671573825</c:v>
                </c:pt>
                <c:pt idx="5">
                  <c:v>246.413773419794</c:v>
                </c:pt>
                <c:pt idx="6">
                  <c:v>260.469476774136</c:v>
                </c:pt>
                <c:pt idx="7">
                  <c:v>317.562930506269</c:v>
                </c:pt>
                <c:pt idx="8">
                  <c:v>415.2001260566</c:v>
                </c:pt>
                <c:pt idx="9">
                  <c:v>462.2719752557739</c:v>
                </c:pt>
              </c:numCache>
            </c:numRef>
          </c:val>
        </c:ser>
        <c:dLbls>
          <c:showLegendKey val="0"/>
          <c:showVal val="0"/>
          <c:showCatName val="0"/>
          <c:showSerName val="0"/>
          <c:showPercent val="0"/>
          <c:showBubbleSize val="0"/>
        </c:dLbls>
        <c:gapWidth val="150"/>
        <c:axId val="137212848"/>
        <c:axId val="137215168"/>
      </c:barChart>
      <c:catAx>
        <c:axId val="137212848"/>
        <c:scaling>
          <c:orientation val="minMax"/>
        </c:scaling>
        <c:delete val="0"/>
        <c:axPos val="b"/>
        <c:numFmt formatCode="General" sourceLinked="1"/>
        <c:majorTickMark val="out"/>
        <c:minorTickMark val="none"/>
        <c:tickLblPos val="nextTo"/>
        <c:txPr>
          <a:bodyPr/>
          <a:lstStyle/>
          <a:p>
            <a:pPr>
              <a:defRPr sz="1400"/>
            </a:pPr>
            <a:endParaRPr lang="pt-BR"/>
          </a:p>
        </c:txPr>
        <c:crossAx val="137215168"/>
        <c:crosses val="autoZero"/>
        <c:auto val="1"/>
        <c:lblAlgn val="ctr"/>
        <c:lblOffset val="100"/>
        <c:noMultiLvlLbl val="0"/>
      </c:catAx>
      <c:valAx>
        <c:axId val="137215168"/>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37212848"/>
        <c:crosses val="autoZero"/>
        <c:crossBetween val="between"/>
      </c:valAx>
    </c:plotArea>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VP49_2!$C$4:$C$12</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VP49_2!$D$4:$D$12</c:f>
              <c:numCache>
                <c:formatCode>General</c:formatCode>
                <c:ptCount val="9"/>
                <c:pt idx="0">
                  <c:v>237.892700276645</c:v>
                </c:pt>
                <c:pt idx="1">
                  <c:v>166.411049718235</c:v>
                </c:pt>
                <c:pt idx="2">
                  <c:v>165.457116266141</c:v>
                </c:pt>
                <c:pt idx="3">
                  <c:v>350.363284366506</c:v>
                </c:pt>
                <c:pt idx="4">
                  <c:v>437.171469074687</c:v>
                </c:pt>
                <c:pt idx="5">
                  <c:v>468.494969157864</c:v>
                </c:pt>
                <c:pt idx="6">
                  <c:v>479.032850079095</c:v>
                </c:pt>
                <c:pt idx="7">
                  <c:v>604.917300261477</c:v>
                </c:pt>
                <c:pt idx="8">
                  <c:v>808.016057673492</c:v>
                </c:pt>
              </c:numCache>
            </c:numRef>
          </c:val>
        </c:ser>
        <c:dLbls>
          <c:showLegendKey val="0"/>
          <c:showVal val="0"/>
          <c:showCatName val="0"/>
          <c:showSerName val="0"/>
          <c:showPercent val="0"/>
          <c:showBubbleSize val="0"/>
        </c:dLbls>
        <c:gapWidth val="150"/>
        <c:axId val="137240080"/>
        <c:axId val="136624608"/>
      </c:barChart>
      <c:catAx>
        <c:axId val="137240080"/>
        <c:scaling>
          <c:orientation val="minMax"/>
        </c:scaling>
        <c:delete val="0"/>
        <c:axPos val="b"/>
        <c:numFmt formatCode="General" sourceLinked="1"/>
        <c:majorTickMark val="out"/>
        <c:minorTickMark val="none"/>
        <c:tickLblPos val="nextTo"/>
        <c:txPr>
          <a:bodyPr/>
          <a:lstStyle/>
          <a:p>
            <a:pPr>
              <a:defRPr sz="1400"/>
            </a:pPr>
            <a:endParaRPr lang="pt-BR"/>
          </a:p>
        </c:txPr>
        <c:crossAx val="136624608"/>
        <c:crosses val="autoZero"/>
        <c:auto val="1"/>
        <c:lblAlgn val="ctr"/>
        <c:lblOffset val="100"/>
        <c:noMultiLvlLbl val="0"/>
      </c:catAx>
      <c:valAx>
        <c:axId val="136624608"/>
        <c:scaling>
          <c:orientation val="minMax"/>
        </c:scaling>
        <c:delete val="0"/>
        <c:axPos val="l"/>
        <c:numFmt formatCode="General" sourceLinked="1"/>
        <c:majorTickMark val="out"/>
        <c:minorTickMark val="none"/>
        <c:tickLblPos val="nextTo"/>
        <c:txPr>
          <a:bodyPr/>
          <a:lstStyle/>
          <a:p>
            <a:pPr>
              <a:defRPr sz="1400"/>
            </a:pPr>
            <a:endParaRPr lang="pt-BR"/>
          </a:p>
        </c:txPr>
        <c:crossAx val="13724008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74"/>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79.7214</c:v>
                </c:pt>
                <c:pt idx="8">
                  <c:v>79.7214</c:v>
                </c:pt>
                <c:pt idx="9">
                  <c:v>79.7214</c:v>
                </c:pt>
                <c:pt idx="10">
                  <c:v>79.7214</c:v>
                </c:pt>
                <c:pt idx="12">
                  <c:v>79.7214</c:v>
                </c:pt>
                <c:pt idx="13">
                  <c:v>79.7214</c:v>
                </c:pt>
                <c:pt idx="14">
                  <c:v>79.7214</c:v>
                </c:pt>
                <c:pt idx="16">
                  <c:v>79.7214</c:v>
                </c:pt>
                <c:pt idx="17">
                  <c:v>79.7214</c:v>
                </c:pt>
                <c:pt idx="18">
                  <c:v>79.7214</c:v>
                </c:pt>
                <c:pt idx="20">
                  <c:v>79.7214</c:v>
                </c:pt>
                <c:pt idx="21">
                  <c:v>79.7214</c:v>
                </c:pt>
                <c:pt idx="22">
                  <c:v>79.7214</c:v>
                </c:pt>
                <c:pt idx="24">
                  <c:v>79.7214</c:v>
                </c:pt>
                <c:pt idx="25">
                  <c:v>79.7214</c:v>
                </c:pt>
                <c:pt idx="26">
                  <c:v>79.7214</c:v>
                </c:pt>
                <c:pt idx="28">
                  <c:v>79.7214</c:v>
                </c:pt>
                <c:pt idx="29">
                  <c:v>79.7214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85.85829999999998</c:v>
                </c:pt>
                <c:pt idx="8">
                  <c:v>85.85829999999998</c:v>
                </c:pt>
                <c:pt idx="9">
                  <c:v>85.85829999999998</c:v>
                </c:pt>
                <c:pt idx="10">
                  <c:v>85.85829999999998</c:v>
                </c:pt>
                <c:pt idx="12">
                  <c:v>85.85829999999998</c:v>
                </c:pt>
                <c:pt idx="13">
                  <c:v>85.85829999999998</c:v>
                </c:pt>
                <c:pt idx="14">
                  <c:v>85.85829999999998</c:v>
                </c:pt>
                <c:pt idx="16">
                  <c:v>85.85829999999998</c:v>
                </c:pt>
                <c:pt idx="17">
                  <c:v>85.85829999999998</c:v>
                </c:pt>
                <c:pt idx="18">
                  <c:v>85.85829999999998</c:v>
                </c:pt>
                <c:pt idx="20">
                  <c:v>85.85829999999998</c:v>
                </c:pt>
                <c:pt idx="21">
                  <c:v>85.85829999999998</c:v>
                </c:pt>
                <c:pt idx="22">
                  <c:v>85.85829999999998</c:v>
                </c:pt>
                <c:pt idx="24">
                  <c:v>85.85829999999998</c:v>
                </c:pt>
                <c:pt idx="25">
                  <c:v>85.85829999999998</c:v>
                </c:pt>
                <c:pt idx="26">
                  <c:v>85.85829999999998</c:v>
                </c:pt>
                <c:pt idx="28">
                  <c:v>85.85829999999998</c:v>
                </c:pt>
                <c:pt idx="29">
                  <c:v>85.85829999999998</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134.0</c:v>
                </c:pt>
                <c:pt idx="8">
                  <c:v>134.0</c:v>
                </c:pt>
                <c:pt idx="9">
                  <c:v>134.0</c:v>
                </c:pt>
                <c:pt idx="10">
                  <c:v>134.0</c:v>
                </c:pt>
                <c:pt idx="12">
                  <c:v>134.0</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97.05879999999999</c:v>
                </c:pt>
                <c:pt idx="1">
                  <c:v>97.05879999999999</c:v>
                </c:pt>
                <c:pt idx="2">
                  <c:v>97.05879999999999</c:v>
                </c:pt>
                <c:pt idx="3">
                  <c:v>97.05879999999999</c:v>
                </c:pt>
                <c:pt idx="4">
                  <c:v>97.05879999999999</c:v>
                </c:pt>
                <c:pt idx="5">
                  <c:v>97.05879999999999</c:v>
                </c:pt>
                <c:pt idx="7">
                  <c:v>97.05879999999999</c:v>
                </c:pt>
                <c:pt idx="9">
                  <c:v>97.05879999999999</c:v>
                </c:pt>
                <c:pt idx="11">
                  <c:v>97.05879999999999</c:v>
                </c:pt>
                <c:pt idx="13">
                  <c:v>97.05879999999999</c:v>
                </c:pt>
                <c:pt idx="15">
                  <c:v>97.05879999999999</c:v>
                </c:pt>
                <c:pt idx="17">
                  <c:v>97.05879999999999</c:v>
                </c:pt>
                <c:pt idx="19">
                  <c:v>97.05879999999999</c:v>
                </c:pt>
                <c:pt idx="21">
                  <c:v>97.05879999999999</c:v>
                </c:pt>
                <c:pt idx="23">
                  <c:v>97.05879999999999</c:v>
                </c:pt>
                <c:pt idx="25">
                  <c:v>97.05879999999999</c:v>
                </c:pt>
                <c:pt idx="27">
                  <c:v>97.05879999999999</c:v>
                </c:pt>
                <c:pt idx="29">
                  <c:v>97.05879999999999</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123.9663</c:v>
                </c:pt>
                <c:pt idx="1">
                  <c:v>123.9663</c:v>
                </c:pt>
                <c:pt idx="2">
                  <c:v>123.9663</c:v>
                </c:pt>
                <c:pt idx="3">
                  <c:v>123.9663</c:v>
                </c:pt>
                <c:pt idx="4">
                  <c:v>123.9663</c:v>
                </c:pt>
                <c:pt idx="5">
                  <c:v>123.9663</c:v>
                </c:pt>
                <c:pt idx="7">
                  <c:v>123.9663</c:v>
                </c:pt>
                <c:pt idx="9">
                  <c:v>123.9663</c:v>
                </c:pt>
                <c:pt idx="11">
                  <c:v>123.9663</c:v>
                </c:pt>
                <c:pt idx="13">
                  <c:v>123.9663</c:v>
                </c:pt>
                <c:pt idx="15">
                  <c:v>123.9663</c:v>
                </c:pt>
                <c:pt idx="17">
                  <c:v>123.9663</c:v>
                </c:pt>
                <c:pt idx="19">
                  <c:v>123.9663</c:v>
                </c:pt>
                <c:pt idx="21">
                  <c:v>123.9663</c:v>
                </c:pt>
                <c:pt idx="23">
                  <c:v>123.9663</c:v>
                </c:pt>
                <c:pt idx="25">
                  <c:v>123.9663</c:v>
                </c:pt>
                <c:pt idx="27">
                  <c:v>123.9663</c:v>
                </c:pt>
                <c:pt idx="29">
                  <c:v>123.9663</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144.5717</c:v>
                </c:pt>
                <c:pt idx="1">
                  <c:v>144.5717</c:v>
                </c:pt>
                <c:pt idx="2">
                  <c:v>144.5717</c:v>
                </c:pt>
                <c:pt idx="3">
                  <c:v>144.5717</c:v>
                </c:pt>
                <c:pt idx="4">
                  <c:v>144.5717</c:v>
                </c:pt>
                <c:pt idx="5">
                  <c:v>144.5717</c:v>
                </c:pt>
                <c:pt idx="7">
                  <c:v>144.5717</c:v>
                </c:pt>
                <c:pt idx="9">
                  <c:v>144.5717</c:v>
                </c:pt>
                <c:pt idx="11">
                  <c:v>144.5717</c:v>
                </c:pt>
                <c:pt idx="13">
                  <c:v>144.5717</c:v>
                </c:pt>
                <c:pt idx="15">
                  <c:v>144.5717</c:v>
                </c:pt>
                <c:pt idx="17">
                  <c:v>144.5717</c:v>
                </c:pt>
                <c:pt idx="19">
                  <c:v>144.5717</c:v>
                </c:pt>
                <c:pt idx="21">
                  <c:v>144.5717</c:v>
                </c:pt>
                <c:pt idx="23">
                  <c:v>144.5717</c:v>
                </c:pt>
                <c:pt idx="25">
                  <c:v>144.5717</c:v>
                </c:pt>
                <c:pt idx="27">
                  <c:v>144.5717</c:v>
                </c:pt>
                <c:pt idx="29">
                  <c:v>144.5717</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162.2325</c:v>
                </c:pt>
                <c:pt idx="1">
                  <c:v>162.2325</c:v>
                </c:pt>
                <c:pt idx="2">
                  <c:v>162.2325</c:v>
                </c:pt>
                <c:pt idx="3">
                  <c:v>162.2325</c:v>
                </c:pt>
                <c:pt idx="4">
                  <c:v>162.2325</c:v>
                </c:pt>
                <c:pt idx="5">
                  <c:v>162.2325</c:v>
                </c:pt>
                <c:pt idx="7">
                  <c:v>162.2325</c:v>
                </c:pt>
                <c:pt idx="9">
                  <c:v>162.2325</c:v>
                </c:pt>
                <c:pt idx="11">
                  <c:v>162.2325</c:v>
                </c:pt>
                <c:pt idx="13">
                  <c:v>162.2325</c:v>
                </c:pt>
                <c:pt idx="15">
                  <c:v>162.2325</c:v>
                </c:pt>
                <c:pt idx="17">
                  <c:v>162.2325</c:v>
                </c:pt>
                <c:pt idx="19">
                  <c:v>162.2325</c:v>
                </c:pt>
                <c:pt idx="21">
                  <c:v>162.2325</c:v>
                </c:pt>
                <c:pt idx="23">
                  <c:v>162.2325</c:v>
                </c:pt>
                <c:pt idx="25">
                  <c:v>162.2325</c:v>
                </c:pt>
                <c:pt idx="27">
                  <c:v>162.2325</c:v>
                </c:pt>
                <c:pt idx="29">
                  <c:v>162.2325</c:v>
                </c:pt>
              </c:numCache>
            </c:numRef>
          </c:val>
          <c:smooth val="0"/>
        </c:ser>
        <c:dLbls>
          <c:showLegendKey val="0"/>
          <c:showVal val="0"/>
          <c:showCatName val="0"/>
          <c:showSerName val="0"/>
          <c:showPercent val="0"/>
          <c:showBubbleSize val="0"/>
        </c:dLbls>
        <c:marker val="1"/>
        <c:smooth val="0"/>
        <c:axId val="141624656"/>
        <c:axId val="188343248"/>
      </c:lineChart>
      <c:catAx>
        <c:axId val="14162465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188343248"/>
        <c:crosses val="autoZero"/>
        <c:auto val="1"/>
        <c:lblAlgn val="ctr"/>
        <c:lblOffset val="100"/>
        <c:tickLblSkip val="5"/>
        <c:tickMarkSkip val="5"/>
        <c:noMultiLvlLbl val="0"/>
      </c:catAx>
      <c:valAx>
        <c:axId val="188343248"/>
        <c:scaling>
          <c:orientation val="minMax"/>
        </c:scaling>
        <c:delete val="0"/>
        <c:axPos val="l"/>
        <c:majorGridlines/>
        <c:title>
          <c:tx>
            <c:rich>
              <a:bodyPr/>
              <a:lstStyle/>
              <a:p>
                <a:pPr>
                  <a:defRPr sz="1800" b="0"/>
                </a:pPr>
                <a:r>
                  <a:rPr lang="de-DE" sz="1800" b="0" dirty="0" smtClean="0"/>
                  <a:t>Internal </a:t>
                </a:r>
                <a:r>
                  <a:rPr lang="de-DE" sz="1800" b="0" dirty="0" err="1" smtClean="0"/>
                  <a:t>energy</a:t>
                </a:r>
                <a:r>
                  <a:rPr lang="de-DE" sz="1800" b="0" dirty="0" smtClean="0"/>
                  <a:t> rate </a:t>
                </a:r>
                <a:r>
                  <a:rPr lang="de-DE" sz="1800" b="0" dirty="0" err="1" smtClean="0"/>
                  <a:t>of</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141624656"/>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[Diagramm in Microsoft PowerPoint]Tabelle1!PivotTable1</c:name>
    <c:fmtId val="145"/>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dLbl>
          <c:idx val="0"/>
          <c:delete val="1"/>
          <c:extLst>
            <c:ext xmlns:c15="http://schemas.microsoft.com/office/drawing/2012/chart" uri="{CE6537A1-D6FC-4f65-9D91-7224C49458BB}"/>
          </c:extLst>
        </c:dLbl>
      </c:pivotFmt>
      <c:pivotFmt>
        <c:idx val="34"/>
        <c:dLbl>
          <c:idx val="0"/>
          <c:delete val="1"/>
          <c:extLst>
            <c:ext xmlns:c15="http://schemas.microsoft.com/office/drawing/2012/chart" uri="{CE6537A1-D6FC-4f65-9D91-7224C49458BB}"/>
          </c:extLst>
        </c:dLbl>
      </c:pivotFmt>
      <c:pivotFmt>
        <c:idx val="35"/>
        <c:dLbl>
          <c:idx val="0"/>
          <c:delete val="1"/>
          <c:extLst>
            <c:ext xmlns:c15="http://schemas.microsoft.com/office/drawing/2012/chart" uri="{CE6537A1-D6FC-4f65-9D91-7224C49458BB}"/>
          </c:extLst>
        </c:dLbl>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VP50_1_H500_V150_C45_MF_285 -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0.158543134672299</c:v>
                </c:pt>
                <c:pt idx="1">
                  <c:v>0.15187340967991</c:v>
                </c:pt>
                <c:pt idx="2">
                  <c:v>0.14488322641395</c:v>
                </c:pt>
                <c:pt idx="3">
                  <c:v>0.140593442795261</c:v>
                </c:pt>
                <c:pt idx="4">
                  <c:v>0.136504621954138</c:v>
                </c:pt>
                <c:pt idx="5">
                  <c:v>0.132653125898007</c:v>
                </c:pt>
                <c:pt idx="6">
                  <c:v>0.129836454602255</c:v>
                </c:pt>
                <c:pt idx="7">
                  <c:v>0.127268883321529</c:v>
                </c:pt>
                <c:pt idx="8">
                  <c:v>0.127189156634009</c:v>
                </c:pt>
                <c:pt idx="9">
                  <c:v>0.127638824554801</c:v>
                </c:pt>
                <c:pt idx="10">
                  <c:v>0.122474533362494</c:v>
                </c:pt>
                <c:pt idx="11">
                  <c:v>0.120010418466774</c:v>
                </c:pt>
                <c:pt idx="12">
                  <c:v>0.116807711407922</c:v>
                </c:pt>
                <c:pt idx="13">
                  <c:v>0.113796787373799</c:v>
                </c:pt>
                <c:pt idx="14">
                  <c:v>0.109383637264338</c:v>
                </c:pt>
                <c:pt idx="15">
                  <c:v>0.106466990903041</c:v>
                </c:pt>
                <c:pt idx="16">
                  <c:v>0.105429205812055</c:v>
                </c:pt>
                <c:pt idx="17">
                  <c:v>0.0764354020566741</c:v>
                </c:pt>
              </c:numCache>
            </c:numRef>
          </c:val>
          <c:smooth val="0"/>
        </c:ser>
        <c:ser>
          <c:idx val="1"/>
          <c:order val="1"/>
          <c:tx>
            <c:strRef>
              <c:f>Tabelle1!$C$3:$C$5</c:f>
              <c:strCache>
                <c:ptCount val="1"/>
                <c:pt idx="0">
                  <c:v>VP50_1_H500_V150_C45_MF_285 -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0.62650307145571</c:v>
                </c:pt>
                <c:pt idx="1">
                  <c:v>0.638120597343123</c:v>
                </c:pt>
                <c:pt idx="2">
                  <c:v>0.658026579007579</c:v>
                </c:pt>
                <c:pt idx="3">
                  <c:v>0.673979142197435</c:v>
                </c:pt>
                <c:pt idx="4">
                  <c:v>0.707024951527332</c:v>
                </c:pt>
                <c:pt idx="5">
                  <c:v>0.700434579536138</c:v>
                </c:pt>
                <c:pt idx="6">
                  <c:v>0.68970614172991</c:v>
                </c:pt>
                <c:pt idx="7">
                  <c:v>0.677567166401248</c:v>
                </c:pt>
                <c:pt idx="8">
                  <c:v>0.671387788891402</c:v>
                </c:pt>
                <c:pt idx="9">
                  <c:v>0.666812785570546</c:v>
                </c:pt>
                <c:pt idx="10">
                  <c:v>0.657975901886896</c:v>
                </c:pt>
                <c:pt idx="11">
                  <c:v>0.668055722434499</c:v>
                </c:pt>
                <c:pt idx="12">
                  <c:v>0.66678038177652</c:v>
                </c:pt>
                <c:pt idx="13">
                  <c:v>0.675526607611949</c:v>
                </c:pt>
                <c:pt idx="14">
                  <c:v>0.690194654803712</c:v>
                </c:pt>
                <c:pt idx="15">
                  <c:v>0.69353502319424</c:v>
                </c:pt>
                <c:pt idx="16">
                  <c:v>0.704063983241755</c:v>
                </c:pt>
                <c:pt idx="17">
                  <c:v>0.685494775523955</c:v>
                </c:pt>
              </c:numCache>
            </c:numRef>
          </c:val>
          <c:smooth val="0"/>
        </c:ser>
        <c:ser>
          <c:idx val="2"/>
          <c:order val="2"/>
          <c:tx>
            <c:strRef>
              <c:f>Tabelle1!$D$3:$D$5</c:f>
              <c:strCache>
                <c:ptCount val="1"/>
                <c:pt idx="0">
                  <c:v>VP50_1_H500_V150_C45_MF_285 -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0.21495379387199</c:v>
                </c:pt>
                <c:pt idx="1">
                  <c:v>0.210005992976968</c:v>
                </c:pt>
                <c:pt idx="2">
                  <c:v>0.197090194578471</c:v>
                </c:pt>
                <c:pt idx="3">
                  <c:v>0.185427415007304</c:v>
                </c:pt>
                <c:pt idx="4">
                  <c:v>0.15647042651853</c:v>
                </c:pt>
                <c:pt idx="5">
                  <c:v>0.166912294565855</c:v>
                </c:pt>
                <c:pt idx="6">
                  <c:v>0.180457403667835</c:v>
                </c:pt>
                <c:pt idx="7">
                  <c:v>0.195163950277223</c:v>
                </c:pt>
                <c:pt idx="8">
                  <c:v>0.201423054474589</c:v>
                </c:pt>
                <c:pt idx="9">
                  <c:v>0.205548389874653</c:v>
                </c:pt>
                <c:pt idx="10">
                  <c:v>0.21954956475061</c:v>
                </c:pt>
                <c:pt idx="11">
                  <c:v>0.211933859098726</c:v>
                </c:pt>
                <c:pt idx="12">
                  <c:v>0.216411906815558</c:v>
                </c:pt>
                <c:pt idx="13">
                  <c:v>0.210676605014252</c:v>
                </c:pt>
                <c:pt idx="14">
                  <c:v>0.20042170793195</c:v>
                </c:pt>
                <c:pt idx="15">
                  <c:v>0.199997985902719</c:v>
                </c:pt>
                <c:pt idx="16">
                  <c:v>0.190506810946189</c:v>
                </c:pt>
                <c:pt idx="17">
                  <c:v>0.238069822419371</c:v>
                </c:pt>
              </c:numCache>
            </c:numRef>
          </c:val>
          <c:smooth val="0"/>
        </c:ser>
        <c:ser>
          <c:idx val="3"/>
          <c:order val="3"/>
          <c:tx>
            <c:strRef>
              <c:f>Tabelle1!$E$3:$E$5</c:f>
              <c:strCache>
                <c:ptCount val="1"/>
                <c:pt idx="0">
                  <c:v>VP50_2_H500_V150_C45_MF_285 -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0.158696700559291</c:v>
                </c:pt>
                <c:pt idx="1">
                  <c:v>0.155962258448743</c:v>
                </c:pt>
                <c:pt idx="2">
                  <c:v>0.14702817659165</c:v>
                </c:pt>
                <c:pt idx="3">
                  <c:v>0.143620750811203</c:v>
                </c:pt>
                <c:pt idx="4">
                  <c:v>0.137460704755594</c:v>
                </c:pt>
                <c:pt idx="5">
                  <c:v>0.134235764058113</c:v>
                </c:pt>
                <c:pt idx="6">
                  <c:v>0.133789190593574</c:v>
                </c:pt>
                <c:pt idx="7">
                  <c:v>0.13049247127238</c:v>
                </c:pt>
                <c:pt idx="8">
                  <c:v>0.126931525604004</c:v>
                </c:pt>
                <c:pt idx="9">
                  <c:v>0.131082694362373</c:v>
                </c:pt>
                <c:pt idx="10">
                  <c:v>0.127310431879018</c:v>
                </c:pt>
                <c:pt idx="11">
                  <c:v>0.122715928044245</c:v>
                </c:pt>
                <c:pt idx="12">
                  <c:v>0.118932376012033</c:v>
                </c:pt>
                <c:pt idx="13">
                  <c:v>0.114501704884882</c:v>
                </c:pt>
                <c:pt idx="14">
                  <c:v>0.111839006485387</c:v>
                </c:pt>
                <c:pt idx="15">
                  <c:v>0.110942452472545</c:v>
                </c:pt>
                <c:pt idx="16">
                  <c:v>0.108431104772706</c:v>
                </c:pt>
                <c:pt idx="17">
                  <c:v>0.0762907778189844</c:v>
                </c:pt>
              </c:numCache>
            </c:numRef>
          </c:val>
          <c:smooth val="0"/>
        </c:ser>
        <c:ser>
          <c:idx val="4"/>
          <c:order val="4"/>
          <c:tx>
            <c:strRef>
              <c:f>Tabelle1!$F$3:$F$5</c:f>
              <c:strCache>
                <c:ptCount val="1"/>
                <c:pt idx="0">
                  <c:v>VP50_2_H500_V150_C45_MF_285 -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0.641500783451384</c:v>
                </c:pt>
                <c:pt idx="1">
                  <c:v>0.659390388460201</c:v>
                </c:pt>
                <c:pt idx="2">
                  <c:v>0.659554687090101</c:v>
                </c:pt>
                <c:pt idx="3">
                  <c:v>0.69393931117423</c:v>
                </c:pt>
                <c:pt idx="4">
                  <c:v>0.730288256483502</c:v>
                </c:pt>
                <c:pt idx="5">
                  <c:v>0.715348717787978</c:v>
                </c:pt>
                <c:pt idx="6">
                  <c:v>0.711193375760833</c:v>
                </c:pt>
                <c:pt idx="7">
                  <c:v>0.694049946576595</c:v>
                </c:pt>
                <c:pt idx="8">
                  <c:v>0.691274322350323</c:v>
                </c:pt>
                <c:pt idx="9">
                  <c:v>0.677647810932061</c:v>
                </c:pt>
                <c:pt idx="10">
                  <c:v>0.685559041237109</c:v>
                </c:pt>
                <c:pt idx="11">
                  <c:v>0.67657497714119</c:v>
                </c:pt>
                <c:pt idx="12">
                  <c:v>0.689683447736519</c:v>
                </c:pt>
                <c:pt idx="13">
                  <c:v>0.68217036153138</c:v>
                </c:pt>
                <c:pt idx="14">
                  <c:v>0.695736951921356</c:v>
                </c:pt>
                <c:pt idx="15">
                  <c:v>0.698977397303274</c:v>
                </c:pt>
                <c:pt idx="16">
                  <c:v>0.701648766592751</c:v>
                </c:pt>
                <c:pt idx="17">
                  <c:v>0.673307914578857</c:v>
                </c:pt>
              </c:numCache>
            </c:numRef>
          </c:val>
          <c:smooth val="0"/>
        </c:ser>
        <c:ser>
          <c:idx val="5"/>
          <c:order val="5"/>
          <c:tx>
            <c:strRef>
              <c:f>Tabelle1!$G$3:$G$5</c:f>
              <c:strCache>
                <c:ptCount val="1"/>
                <c:pt idx="0">
                  <c:v>VP50_2_H500_V150_C45_MF_285 -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0.199802515989325</c:v>
                </c:pt>
                <c:pt idx="1">
                  <c:v>0.184647353091056</c:v>
                </c:pt>
                <c:pt idx="2">
                  <c:v>0.19341713631825</c:v>
                </c:pt>
                <c:pt idx="3">
                  <c:v>0.162439938014567</c:v>
                </c:pt>
                <c:pt idx="4">
                  <c:v>0.132251038760904</c:v>
                </c:pt>
                <c:pt idx="5">
                  <c:v>0.150415518153909</c:v>
                </c:pt>
                <c:pt idx="6">
                  <c:v>0.155017433645593</c:v>
                </c:pt>
                <c:pt idx="7">
                  <c:v>0.175457582151025</c:v>
                </c:pt>
                <c:pt idx="8">
                  <c:v>0.181794152045673</c:v>
                </c:pt>
                <c:pt idx="9">
                  <c:v>0.191269494705566</c:v>
                </c:pt>
                <c:pt idx="10">
                  <c:v>0.187130526883873</c:v>
                </c:pt>
                <c:pt idx="11">
                  <c:v>0.200709094814565</c:v>
                </c:pt>
                <c:pt idx="12">
                  <c:v>0.191384176251449</c:v>
                </c:pt>
                <c:pt idx="13">
                  <c:v>0.203327933583738</c:v>
                </c:pt>
                <c:pt idx="14">
                  <c:v>0.192424041593257</c:v>
                </c:pt>
                <c:pt idx="15">
                  <c:v>0.19008015022418</c:v>
                </c:pt>
                <c:pt idx="16">
                  <c:v>0.189920128634542</c:v>
                </c:pt>
                <c:pt idx="17">
                  <c:v>0.250401307602159</c:v>
                </c:pt>
              </c:numCache>
            </c:numRef>
          </c:val>
          <c:smooth val="0"/>
        </c:ser>
        <c:dLbls>
          <c:showLegendKey val="0"/>
          <c:showVal val="0"/>
          <c:showCatName val="0"/>
          <c:showSerName val="0"/>
          <c:showPercent val="0"/>
          <c:showBubbleSize val="0"/>
        </c:dLbls>
        <c:marker val="1"/>
        <c:smooth val="0"/>
        <c:axId val="188311680"/>
        <c:axId val="188314800"/>
      </c:lineChart>
      <c:catAx>
        <c:axId val="18831168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188314800"/>
        <c:crosses val="autoZero"/>
        <c:auto val="1"/>
        <c:lblAlgn val="ctr"/>
        <c:lblOffset val="100"/>
        <c:tickLblSkip val="5"/>
        <c:tickMarkSkip val="5"/>
        <c:noMultiLvlLbl val="0"/>
      </c:catAx>
      <c:valAx>
        <c:axId val="188314800"/>
        <c:scaling>
          <c:orientation val="minMax"/>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88311680"/>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VP50_1!$C$16:$C$26</c:f>
              <c:numCache>
                <c:formatCode>General</c:formatCode>
                <c:ptCount val="11"/>
                <c:pt idx="0">
                  <c:v>600.0</c:v>
                </c:pt>
                <c:pt idx="1">
                  <c:v>560.0</c:v>
                </c:pt>
                <c:pt idx="2">
                  <c:v>520.0</c:v>
                </c:pt>
                <c:pt idx="3">
                  <c:v>480.0</c:v>
                </c:pt>
                <c:pt idx="4">
                  <c:v>440.0</c:v>
                </c:pt>
                <c:pt idx="5">
                  <c:v>400.0</c:v>
                </c:pt>
                <c:pt idx="6">
                  <c:v>360.0</c:v>
                </c:pt>
                <c:pt idx="7">
                  <c:v>320.0</c:v>
                </c:pt>
                <c:pt idx="8">
                  <c:v>280.0</c:v>
                </c:pt>
                <c:pt idx="9">
                  <c:v>240.0</c:v>
                </c:pt>
                <c:pt idx="10">
                  <c:v>200.0</c:v>
                </c:pt>
              </c:numCache>
            </c:numRef>
          </c:cat>
          <c:val>
            <c:numRef>
              <c:f>VP50_1!$D$16:$D$26</c:f>
              <c:numCache>
                <c:formatCode>General</c:formatCode>
                <c:ptCount val="11"/>
                <c:pt idx="0">
                  <c:v>63.85271133539629</c:v>
                </c:pt>
                <c:pt idx="1">
                  <c:v>560.250520449797</c:v>
                </c:pt>
                <c:pt idx="2">
                  <c:v>251.275666929698</c:v>
                </c:pt>
                <c:pt idx="3">
                  <c:v>252.260794016244</c:v>
                </c:pt>
                <c:pt idx="4">
                  <c:v>230.266214752051</c:v>
                </c:pt>
                <c:pt idx="5">
                  <c:v>211.369691782791</c:v>
                </c:pt>
                <c:pt idx="6">
                  <c:v>220.381077578101</c:v>
                </c:pt>
                <c:pt idx="7">
                  <c:v>278.852031693721</c:v>
                </c:pt>
                <c:pt idx="8">
                  <c:v>347.004302743726</c:v>
                </c:pt>
                <c:pt idx="9">
                  <c:v>400.812851550691</c:v>
                </c:pt>
                <c:pt idx="10">
                  <c:v>385.5390327611439</c:v>
                </c:pt>
              </c:numCache>
            </c:numRef>
          </c:val>
        </c:ser>
        <c:dLbls>
          <c:showLegendKey val="0"/>
          <c:showVal val="0"/>
          <c:showCatName val="0"/>
          <c:showSerName val="0"/>
          <c:showPercent val="0"/>
          <c:showBubbleSize val="0"/>
        </c:dLbls>
        <c:gapWidth val="150"/>
        <c:axId val="135548688"/>
        <c:axId val="135551008"/>
      </c:barChart>
      <c:catAx>
        <c:axId val="135548688"/>
        <c:scaling>
          <c:orientation val="minMax"/>
        </c:scaling>
        <c:delete val="0"/>
        <c:axPos val="b"/>
        <c:numFmt formatCode="General" sourceLinked="1"/>
        <c:majorTickMark val="out"/>
        <c:minorTickMark val="none"/>
        <c:tickLblPos val="nextTo"/>
        <c:txPr>
          <a:bodyPr/>
          <a:lstStyle/>
          <a:p>
            <a:pPr>
              <a:defRPr sz="1400"/>
            </a:pPr>
            <a:endParaRPr lang="pt-BR"/>
          </a:p>
        </c:txPr>
        <c:crossAx val="135551008"/>
        <c:crosses val="autoZero"/>
        <c:auto val="1"/>
        <c:lblAlgn val="ctr"/>
        <c:lblOffset val="100"/>
        <c:noMultiLvlLbl val="0"/>
      </c:catAx>
      <c:valAx>
        <c:axId val="135551008"/>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35548688"/>
        <c:crosses val="autoZero"/>
        <c:crossBetween val="between"/>
      </c:valAx>
    </c:plotArea>
    <c:plotVisOnly val="1"/>
    <c:dispBlanksAs val="gap"/>
    <c:showDLblsOverMax val="0"/>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VP50_1!$C$4:$C$12</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VP50_1!$D$4:$D$12</c:f>
              <c:numCache>
                <c:formatCode>General</c:formatCode>
                <c:ptCount val="9"/>
                <c:pt idx="0">
                  <c:v>279.47</c:v>
                </c:pt>
                <c:pt idx="1">
                  <c:v>190.28</c:v>
                </c:pt>
                <c:pt idx="2">
                  <c:v>318.99</c:v>
                </c:pt>
                <c:pt idx="3">
                  <c:v>368.67</c:v>
                </c:pt>
                <c:pt idx="4">
                  <c:v>455.56</c:v>
                </c:pt>
                <c:pt idx="5">
                  <c:v>463.8</c:v>
                </c:pt>
                <c:pt idx="6">
                  <c:v>546.98</c:v>
                </c:pt>
                <c:pt idx="7">
                  <c:v>679.2</c:v>
                </c:pt>
                <c:pt idx="8">
                  <c:v>834.14</c:v>
                </c:pt>
              </c:numCache>
            </c:numRef>
          </c:val>
        </c:ser>
        <c:dLbls>
          <c:showLegendKey val="0"/>
          <c:showVal val="0"/>
          <c:showCatName val="0"/>
          <c:showSerName val="0"/>
          <c:showPercent val="0"/>
          <c:showBubbleSize val="0"/>
        </c:dLbls>
        <c:gapWidth val="150"/>
        <c:axId val="135561312"/>
        <c:axId val="135546432"/>
      </c:barChart>
      <c:catAx>
        <c:axId val="135561312"/>
        <c:scaling>
          <c:orientation val="minMax"/>
        </c:scaling>
        <c:delete val="0"/>
        <c:axPos val="b"/>
        <c:numFmt formatCode="General" sourceLinked="1"/>
        <c:majorTickMark val="out"/>
        <c:minorTickMark val="none"/>
        <c:tickLblPos val="nextTo"/>
        <c:txPr>
          <a:bodyPr/>
          <a:lstStyle/>
          <a:p>
            <a:pPr>
              <a:defRPr sz="1400"/>
            </a:pPr>
            <a:endParaRPr lang="pt-BR"/>
          </a:p>
        </c:txPr>
        <c:crossAx val="135546432"/>
        <c:crosses val="autoZero"/>
        <c:auto val="1"/>
        <c:lblAlgn val="ctr"/>
        <c:lblOffset val="100"/>
        <c:noMultiLvlLbl val="0"/>
      </c:catAx>
      <c:valAx>
        <c:axId val="135546432"/>
        <c:scaling>
          <c:orientation val="minMax"/>
        </c:scaling>
        <c:delete val="0"/>
        <c:axPos val="l"/>
        <c:numFmt formatCode="General" sourceLinked="1"/>
        <c:majorTickMark val="out"/>
        <c:minorTickMark val="none"/>
        <c:tickLblPos val="nextTo"/>
        <c:txPr>
          <a:bodyPr/>
          <a:lstStyle/>
          <a:p>
            <a:pPr>
              <a:defRPr sz="1400"/>
            </a:pPr>
            <a:endParaRPr lang="pt-BR"/>
          </a:p>
        </c:txPr>
        <c:crossAx val="135561312"/>
        <c:crosses val="autoZero"/>
        <c:crossBetween val="between"/>
      </c:valAx>
    </c:plotArea>
    <c:plotVisOnly val="1"/>
    <c:dispBlanksAs val="gap"/>
    <c:showDLblsOverMax val="0"/>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69"/>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0.606755412653708</c:v>
                </c:pt>
                <c:pt idx="1">
                  <c:v>0.66905538884772</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0.650077467272128</c:v>
                </c:pt>
                <c:pt idx="1">
                  <c:v>0.677225967044271</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0">
                  <c:v>0.665243877724583</c:v>
                </c:pt>
                <c:pt idx="1">
                  <c:v>0.660841961649921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0.677567166401248</c:v>
                </c:pt>
              </c:numCache>
            </c:numRef>
          </c:val>
          <c:smooth val="0"/>
        </c:ser>
        <c:dLbls>
          <c:showLegendKey val="0"/>
          <c:showVal val="0"/>
          <c:showCatName val="0"/>
          <c:showSerName val="0"/>
          <c:showPercent val="0"/>
          <c:showBubbleSize val="0"/>
        </c:dLbls>
        <c:marker val="1"/>
        <c:smooth val="0"/>
        <c:axId val="186650352"/>
        <c:axId val="142085600"/>
      </c:lineChart>
      <c:catAx>
        <c:axId val="186650352"/>
        <c:scaling>
          <c:orientation val="minMax"/>
        </c:scaling>
        <c:delete val="0"/>
        <c:axPos val="b"/>
        <c:numFmt formatCode="General" sourceLinked="0"/>
        <c:majorTickMark val="none"/>
        <c:minorTickMark val="none"/>
        <c:tickLblPos val="nextTo"/>
        <c:txPr>
          <a:bodyPr/>
          <a:lstStyle/>
          <a:p>
            <a:pPr>
              <a:defRPr sz="1200"/>
            </a:pPr>
            <a:endParaRPr lang="pt-BR"/>
          </a:p>
        </c:txPr>
        <c:crossAx val="142085600"/>
        <c:crosses val="autoZero"/>
        <c:auto val="1"/>
        <c:lblAlgn val="ctr"/>
        <c:lblOffset val="100"/>
        <c:noMultiLvlLbl val="0"/>
      </c:catAx>
      <c:valAx>
        <c:axId val="142085600"/>
        <c:scaling>
          <c:orientation val="minMax"/>
          <c:max val="0.8"/>
          <c:min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8665035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[CuttingResults_AISI1045_AISI4140_ALL_E085_method2_20160429.xlsx]Tabelle3!PivotTable1</c:name>
    <c:fmtId val="234"/>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0.268631016186349</c:v>
                </c:pt>
                <c:pt idx="1">
                  <c:v>0.213367916352686</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0.164460727660759</c:v>
                </c:pt>
                <c:pt idx="1">
                  <c:v>0.197434769866541</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0">
                  <c:v>0.184636776749143</c:v>
                </c:pt>
                <c:pt idx="1">
                  <c:v>0.141898823069316</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0.127268883321529</c:v>
                </c:pt>
              </c:numCache>
            </c:numRef>
          </c:val>
          <c:smooth val="0"/>
        </c:ser>
        <c:dLbls>
          <c:showLegendKey val="0"/>
          <c:showVal val="0"/>
          <c:showCatName val="0"/>
          <c:showSerName val="0"/>
          <c:showPercent val="0"/>
          <c:showBubbleSize val="0"/>
        </c:dLbls>
        <c:marker val="1"/>
        <c:smooth val="0"/>
        <c:axId val="141375696"/>
        <c:axId val="141301920"/>
      </c:lineChart>
      <c:catAx>
        <c:axId val="141375696"/>
        <c:scaling>
          <c:orientation val="minMax"/>
        </c:scaling>
        <c:delete val="0"/>
        <c:axPos val="b"/>
        <c:numFmt formatCode="General" sourceLinked="1"/>
        <c:majorTickMark val="none"/>
        <c:minorTickMark val="none"/>
        <c:tickLblPos val="nextTo"/>
        <c:txPr>
          <a:bodyPr/>
          <a:lstStyle/>
          <a:p>
            <a:pPr>
              <a:defRPr sz="1200"/>
            </a:pPr>
            <a:endParaRPr lang="pt-BR"/>
          </a:p>
        </c:txPr>
        <c:crossAx val="141301920"/>
        <c:crosses val="autoZero"/>
        <c:auto val="1"/>
        <c:lblAlgn val="ctr"/>
        <c:lblOffset val="100"/>
        <c:noMultiLvlLbl val="0"/>
      </c:catAx>
      <c:valAx>
        <c:axId val="141301920"/>
        <c:scaling>
          <c:orientation val="minMax"/>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tool</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41375696"/>
        <c:crosses val="autoZero"/>
        <c:crossBetween val="between"/>
      </c:valAx>
    </c:plotArea>
    <c:plotVisOnly val="1"/>
    <c:dispBlanksAs val="gap"/>
    <c:showDLblsOverMax val="0"/>
  </c:chart>
  <c:externalData r:id="rId1">
    <c:autoUpdate val="0"/>
  </c:externalData>
  <c:extLst/>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1451.36601513947</c:v>
                </c:pt>
                <c:pt idx="1">
                  <c:v>2209.57290280913</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2208.02086667576</c:v>
                </c:pt>
                <c:pt idx="1">
                  <c:v>3055.41012428654</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0">
                  <c:v>2734.29102908622</c:v>
                </c:pt>
                <c:pt idx="1">
                  <c:v>4006.62473192641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4892.14332443298</c:v>
                </c:pt>
              </c:numCache>
            </c:numRef>
          </c:val>
          <c:smooth val="0"/>
        </c:ser>
        <c:dLbls>
          <c:showLegendKey val="0"/>
          <c:showVal val="0"/>
          <c:showCatName val="0"/>
          <c:showSerName val="0"/>
          <c:showPercent val="0"/>
          <c:showBubbleSize val="0"/>
        </c:dLbls>
        <c:marker val="1"/>
        <c:smooth val="0"/>
        <c:axId val="140806000"/>
        <c:axId val="190678528"/>
      </c:lineChart>
      <c:catAx>
        <c:axId val="140806000"/>
        <c:scaling>
          <c:orientation val="minMax"/>
        </c:scaling>
        <c:delete val="0"/>
        <c:axPos val="b"/>
        <c:numFmt formatCode="General" sourceLinked="0"/>
        <c:majorTickMark val="none"/>
        <c:minorTickMark val="none"/>
        <c:tickLblPos val="nextTo"/>
        <c:txPr>
          <a:bodyPr/>
          <a:lstStyle/>
          <a:p>
            <a:pPr>
              <a:defRPr sz="1200"/>
            </a:pPr>
            <a:endParaRPr lang="pt-BR"/>
          </a:p>
        </c:txPr>
        <c:crossAx val="190678528"/>
        <c:crosses val="autoZero"/>
        <c:auto val="1"/>
        <c:lblAlgn val="ctr"/>
        <c:lblOffset val="100"/>
        <c:noMultiLvlLbl val="0"/>
      </c:catAx>
      <c:valAx>
        <c:axId val="190678528"/>
        <c:scaling>
          <c:orientation val="minMax"/>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4080600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[CuttingResults_AISI1045_AISI4140_ALL_E085_method2_20160429.xlsx]Tabelle3!PivotTable1</c:name>
    <c:fmtId val="24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236.07407642509</c:v>
                </c:pt>
                <c:pt idx="1">
                  <c:v>388.300106630145</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629.9303639578638</c:v>
                </c:pt>
                <c:pt idx="1">
                  <c:v>565.4875507576094</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0">
                  <c:v>617.0218073539689</c:v>
                </c:pt>
                <c:pt idx="1">
                  <c:v>1195.964688094346</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1409.114939246157</c:v>
                </c:pt>
              </c:numCache>
            </c:numRef>
          </c:val>
          <c:smooth val="0"/>
        </c:ser>
        <c:dLbls>
          <c:showLegendKey val="0"/>
          <c:showVal val="0"/>
          <c:showCatName val="0"/>
          <c:showSerName val="0"/>
          <c:showPercent val="0"/>
          <c:showBubbleSize val="0"/>
        </c:dLbls>
        <c:marker val="1"/>
        <c:smooth val="0"/>
        <c:axId val="184910240"/>
        <c:axId val="141367600"/>
      </c:lineChart>
      <c:catAx>
        <c:axId val="184910240"/>
        <c:scaling>
          <c:orientation val="minMax"/>
        </c:scaling>
        <c:delete val="0"/>
        <c:axPos val="b"/>
        <c:numFmt formatCode="General" sourceLinked="1"/>
        <c:majorTickMark val="none"/>
        <c:minorTickMark val="none"/>
        <c:tickLblPos val="nextTo"/>
        <c:txPr>
          <a:bodyPr/>
          <a:lstStyle/>
          <a:p>
            <a:pPr>
              <a:defRPr sz="1200"/>
            </a:pPr>
            <a:endParaRPr lang="pt-BR"/>
          </a:p>
        </c:txPr>
        <c:crossAx val="141367600"/>
        <c:crosses val="autoZero"/>
        <c:auto val="1"/>
        <c:lblAlgn val="ctr"/>
        <c:lblOffset val="100"/>
        <c:noMultiLvlLbl val="0"/>
      </c:catAx>
      <c:valAx>
        <c:axId val="141367600"/>
        <c:scaling>
          <c:orientation val="minMax"/>
          <c:max val="2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184910240"/>
        <c:crosses val="autoZero"/>
        <c:crossBetween val="between"/>
      </c:valAx>
    </c:plotArea>
    <c:plotVisOnly val="1"/>
    <c:dispBlanksAs val="gap"/>
    <c:showDLblsOverMax val="0"/>
  </c:chart>
  <c:externalData r:id="rId1">
    <c:autoUpdate val="0"/>
  </c:externalData>
  <c:extLst/>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[CuttingResults_AISI1045_AISI4140_ALL_E085_method2_20160429.xlsx]Tabelle3!PivotTable1</c:name>
    <c:fmtId val="238"/>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0.103343101958981</c:v>
                </c:pt>
                <c:pt idx="1">
                  <c:v>0.117576694799594</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0.185461805067113</c:v>
                </c:pt>
                <c:pt idx="1">
                  <c:v>0.125339263089188</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0">
                  <c:v>0.150119345526274</c:v>
                </c:pt>
                <c:pt idx="1">
                  <c:v>0.197259215280764</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0.195163950277223</c:v>
                </c:pt>
              </c:numCache>
            </c:numRef>
          </c:val>
          <c:smooth val="0"/>
        </c:ser>
        <c:dLbls>
          <c:showLegendKey val="0"/>
          <c:showVal val="0"/>
          <c:showCatName val="0"/>
          <c:showSerName val="0"/>
          <c:showPercent val="0"/>
          <c:showBubbleSize val="0"/>
        </c:dLbls>
        <c:marker val="1"/>
        <c:smooth val="0"/>
        <c:axId val="140992384"/>
        <c:axId val="141111024"/>
      </c:lineChart>
      <c:catAx>
        <c:axId val="140992384"/>
        <c:scaling>
          <c:orientation val="minMax"/>
        </c:scaling>
        <c:delete val="0"/>
        <c:axPos val="b"/>
        <c:numFmt formatCode="General" sourceLinked="1"/>
        <c:majorTickMark val="none"/>
        <c:minorTickMark val="none"/>
        <c:tickLblPos val="nextTo"/>
        <c:txPr>
          <a:bodyPr/>
          <a:lstStyle/>
          <a:p>
            <a:pPr>
              <a:defRPr sz="1200"/>
            </a:pPr>
            <a:endParaRPr lang="pt-BR"/>
          </a:p>
        </c:txPr>
        <c:crossAx val="141111024"/>
        <c:crosses val="autoZero"/>
        <c:auto val="1"/>
        <c:lblAlgn val="ctr"/>
        <c:lblOffset val="100"/>
        <c:noMultiLvlLbl val="0"/>
      </c:catAx>
      <c:valAx>
        <c:axId val="141111024"/>
        <c:scaling>
          <c:orientation val="minMax"/>
          <c:max val="0.3"/>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140992384"/>
        <c:crosses val="autoZero"/>
        <c:crossBetween val="between"/>
      </c:valAx>
    </c:plotArea>
    <c:plotVisOnly val="1"/>
    <c:dispBlanksAs val="gap"/>
    <c:showDLblsOverMax val="0"/>
  </c:chart>
  <c:externalData r:id="rId1">
    <c:autoUpdate val="0"/>
  </c:externalData>
  <c:extLst/>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[CuttingResults_AISI1045_AISI4140_ALL_E085_method2_20160429.xlsx]Tabelle3!PivotTable1</c:name>
    <c:fmtId val="23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613.65314029859</c:v>
                </c:pt>
                <c:pt idx="1">
                  <c:v>704.6531186509051</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558.5991465715962</c:v>
                </c:pt>
                <c:pt idx="1">
                  <c:v>890.7576260982009</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0">
                  <c:v>758.895645956761</c:v>
                </c:pt>
                <c:pt idx="1">
                  <c:v>860.3196632993938</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918.9016953940628</c:v>
                </c:pt>
              </c:numCache>
            </c:numRef>
          </c:val>
          <c:smooth val="0"/>
        </c:ser>
        <c:dLbls>
          <c:showLegendKey val="0"/>
          <c:showVal val="0"/>
          <c:showCatName val="0"/>
          <c:showSerName val="0"/>
          <c:showPercent val="0"/>
          <c:showBubbleSize val="0"/>
        </c:dLbls>
        <c:marker val="1"/>
        <c:smooth val="0"/>
        <c:axId val="140638736"/>
        <c:axId val="140654128"/>
      </c:lineChart>
      <c:catAx>
        <c:axId val="140638736"/>
        <c:scaling>
          <c:orientation val="minMax"/>
        </c:scaling>
        <c:delete val="0"/>
        <c:axPos val="b"/>
        <c:numFmt formatCode="General" sourceLinked="1"/>
        <c:majorTickMark val="none"/>
        <c:minorTickMark val="none"/>
        <c:tickLblPos val="nextTo"/>
        <c:txPr>
          <a:bodyPr/>
          <a:lstStyle/>
          <a:p>
            <a:pPr>
              <a:defRPr sz="1200"/>
            </a:pPr>
            <a:endParaRPr lang="pt-BR"/>
          </a:p>
        </c:txPr>
        <c:crossAx val="140654128"/>
        <c:crosses val="autoZero"/>
        <c:auto val="1"/>
        <c:lblAlgn val="ctr"/>
        <c:lblOffset val="100"/>
        <c:noMultiLvlLbl val="0"/>
      </c:catAx>
      <c:valAx>
        <c:axId val="140654128"/>
        <c:scaling>
          <c:orientation val="minMax"/>
          <c:max val="1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40638736"/>
        <c:crosses val="autoZero"/>
        <c:crossBetween val="between"/>
      </c:valAx>
    </c:plotArea>
    <c:legend>
      <c:legendPos val="t"/>
      <c:layout>
        <c:manualLayout>
          <c:xMode val="edge"/>
          <c:yMode val="edge"/>
          <c:x val="0.0461023938516635"/>
          <c:y val="0.0540636510473195"/>
          <c:w val="0.920698680538764"/>
          <c:h val="0.0901515216258022"/>
        </c:manualLayout>
      </c:layout>
      <c:overlay val="0"/>
    </c:legend>
    <c:plotVisOnly val="1"/>
    <c:dispBlanksAs val="gap"/>
    <c:showDLblsOverMax val="0"/>
  </c:chart>
  <c:externalData r:id="rId1">
    <c:autoUpdate val="0"/>
  </c:externalData>
  <c:extLst/>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66"/>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1704.95926410644</c:v>
                </c:pt>
                <c:pt idx="1">
                  <c:v>2425.75149022328</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2526.241995429979</c:v>
                </c:pt>
                <c:pt idx="1">
                  <c:v>3375.80820621659</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4015.32447079746</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4981.06342264653</c:v>
                </c:pt>
              </c:numCache>
            </c:numRef>
          </c:val>
          <c:smooth val="0"/>
        </c:ser>
        <c:dLbls>
          <c:showLegendKey val="0"/>
          <c:showVal val="0"/>
          <c:showCatName val="0"/>
          <c:showSerName val="0"/>
          <c:showPercent val="0"/>
          <c:showBubbleSize val="0"/>
        </c:dLbls>
        <c:marker val="1"/>
        <c:smooth val="0"/>
        <c:axId val="135272448"/>
        <c:axId val="135274224"/>
      </c:lineChart>
      <c:catAx>
        <c:axId val="135272448"/>
        <c:scaling>
          <c:orientation val="minMax"/>
        </c:scaling>
        <c:delete val="0"/>
        <c:axPos val="b"/>
        <c:numFmt formatCode="General" sourceLinked="0"/>
        <c:majorTickMark val="none"/>
        <c:minorTickMark val="none"/>
        <c:tickLblPos val="nextTo"/>
        <c:txPr>
          <a:bodyPr/>
          <a:lstStyle/>
          <a:p>
            <a:pPr>
              <a:defRPr sz="1200"/>
            </a:pPr>
            <a:endParaRPr lang="pt-BR"/>
          </a:p>
        </c:txPr>
        <c:crossAx val="135274224"/>
        <c:crosses val="autoZero"/>
        <c:auto val="1"/>
        <c:lblAlgn val="ctr"/>
        <c:lblOffset val="100"/>
        <c:noMultiLvlLbl val="0"/>
      </c:catAx>
      <c:valAx>
        <c:axId val="135274224"/>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chip</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3527244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77"/>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1446.9037400848</c:v>
                </c:pt>
                <c:pt idx="8">
                  <c:v>1500.71397804497</c:v>
                </c:pt>
                <c:pt idx="9">
                  <c:v>1451.36601513947</c:v>
                </c:pt>
                <c:pt idx="10">
                  <c:v>1450.71752446433</c:v>
                </c:pt>
                <c:pt idx="12">
                  <c:v>1523.3012695283</c:v>
                </c:pt>
                <c:pt idx="13">
                  <c:v>1526.93398958436</c:v>
                </c:pt>
                <c:pt idx="14">
                  <c:v>1392.7929841717</c:v>
                </c:pt>
                <c:pt idx="16">
                  <c:v>1493.13623572336</c:v>
                </c:pt>
                <c:pt idx="17">
                  <c:v>1594.05538233913</c:v>
                </c:pt>
                <c:pt idx="18">
                  <c:v>1427.9538147497</c:v>
                </c:pt>
                <c:pt idx="20">
                  <c:v>1554.7901249924</c:v>
                </c:pt>
                <c:pt idx="21">
                  <c:v>1602.51649310818</c:v>
                </c:pt>
                <c:pt idx="22">
                  <c:v>1624.03724013384</c:v>
                </c:pt>
                <c:pt idx="24">
                  <c:v>1635.06895879657</c:v>
                </c:pt>
                <c:pt idx="25">
                  <c:v>1589.23060433661</c:v>
                </c:pt>
                <c:pt idx="26">
                  <c:v>1724.20130418782</c:v>
                </c:pt>
                <c:pt idx="28">
                  <c:v>1825.94558127262</c:v>
                </c:pt>
                <c:pt idx="29">
                  <c:v>1704.95926410644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2227.41180513933</c:v>
                </c:pt>
                <c:pt idx="8">
                  <c:v>2165.40735423251</c:v>
                </c:pt>
                <c:pt idx="9">
                  <c:v>2208.02086667576</c:v>
                </c:pt>
                <c:pt idx="10">
                  <c:v>2199.8849820815</c:v>
                </c:pt>
                <c:pt idx="12">
                  <c:v>2261.38436491876</c:v>
                </c:pt>
                <c:pt idx="13">
                  <c:v>2203.789860817819</c:v>
                </c:pt>
                <c:pt idx="14">
                  <c:v>2195.24054311549</c:v>
                </c:pt>
                <c:pt idx="16">
                  <c:v>2222.40026078774</c:v>
                </c:pt>
                <c:pt idx="17">
                  <c:v>2237.23756104345</c:v>
                </c:pt>
                <c:pt idx="18">
                  <c:v>2244.57207659747</c:v>
                </c:pt>
                <c:pt idx="20">
                  <c:v>2246.19768827033</c:v>
                </c:pt>
                <c:pt idx="21">
                  <c:v>2273.37844228842</c:v>
                </c:pt>
                <c:pt idx="22">
                  <c:v>2258.79439540482</c:v>
                </c:pt>
                <c:pt idx="24">
                  <c:v>2343.35265292951</c:v>
                </c:pt>
                <c:pt idx="25">
                  <c:v>2365.7067385024</c:v>
                </c:pt>
                <c:pt idx="26">
                  <c:v>2380.78341403118</c:v>
                </c:pt>
                <c:pt idx="28">
                  <c:v>2543.54437371289</c:v>
                </c:pt>
                <c:pt idx="29">
                  <c:v>2526.241995429979</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2660.30119218808</c:v>
                </c:pt>
                <c:pt idx="8">
                  <c:v>2674.80952212749</c:v>
                </c:pt>
                <c:pt idx="9">
                  <c:v>2734.29102908622</c:v>
                </c:pt>
                <c:pt idx="10">
                  <c:v>2713.50394618729</c:v>
                </c:pt>
                <c:pt idx="12">
                  <c:v>2756.68190303502</c:v>
                </c:pt>
                <c:pt idx="13">
                  <c:v>2772.81961355075</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2211.16656619859</c:v>
                </c:pt>
                <c:pt idx="1">
                  <c:v>2131.59831335058</c:v>
                </c:pt>
                <c:pt idx="2">
                  <c:v>2135.07403674298</c:v>
                </c:pt>
                <c:pt idx="3">
                  <c:v>2141.74901052824</c:v>
                </c:pt>
                <c:pt idx="4">
                  <c:v>2208.72428630808</c:v>
                </c:pt>
                <c:pt idx="5">
                  <c:v>2215.91905743139</c:v>
                </c:pt>
                <c:pt idx="7">
                  <c:v>2195.42853892083</c:v>
                </c:pt>
                <c:pt idx="9">
                  <c:v>2209.57290280913</c:v>
                </c:pt>
                <c:pt idx="11">
                  <c:v>2208.43539542742</c:v>
                </c:pt>
                <c:pt idx="13">
                  <c:v>2167.63301036212</c:v>
                </c:pt>
                <c:pt idx="15">
                  <c:v>2166.45473938585</c:v>
                </c:pt>
                <c:pt idx="17">
                  <c:v>2117.37982030718</c:v>
                </c:pt>
                <c:pt idx="19">
                  <c:v>2194.54958125475</c:v>
                </c:pt>
                <c:pt idx="21">
                  <c:v>2264.31157214832</c:v>
                </c:pt>
                <c:pt idx="23">
                  <c:v>2267.39718038409</c:v>
                </c:pt>
                <c:pt idx="25">
                  <c:v>2317.15078689073</c:v>
                </c:pt>
                <c:pt idx="27">
                  <c:v>2414.63797676592</c:v>
                </c:pt>
                <c:pt idx="29">
                  <c:v>2425.75149022328</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3086.57346374578</c:v>
                </c:pt>
                <c:pt idx="1">
                  <c:v>3075.82612218729</c:v>
                </c:pt>
                <c:pt idx="2">
                  <c:v>3108.60920920819</c:v>
                </c:pt>
                <c:pt idx="3">
                  <c:v>3077.50162564849</c:v>
                </c:pt>
                <c:pt idx="4">
                  <c:v>3148.42349478514</c:v>
                </c:pt>
                <c:pt idx="5">
                  <c:v>3128.8205240615</c:v>
                </c:pt>
                <c:pt idx="7">
                  <c:v>3066.20348995113</c:v>
                </c:pt>
                <c:pt idx="9">
                  <c:v>3055.41012428654</c:v>
                </c:pt>
                <c:pt idx="11">
                  <c:v>3081.72900177856</c:v>
                </c:pt>
                <c:pt idx="13">
                  <c:v>3082.41599259344</c:v>
                </c:pt>
                <c:pt idx="15">
                  <c:v>3094.53352516456</c:v>
                </c:pt>
                <c:pt idx="17">
                  <c:v>3131.20688626546</c:v>
                </c:pt>
                <c:pt idx="19">
                  <c:v>3135.83751966109</c:v>
                </c:pt>
                <c:pt idx="21">
                  <c:v>3145.09251705066</c:v>
                </c:pt>
                <c:pt idx="23">
                  <c:v>3184.87162060437</c:v>
                </c:pt>
                <c:pt idx="25">
                  <c:v>3226.84783543047</c:v>
                </c:pt>
                <c:pt idx="27">
                  <c:v>3394.07467477877</c:v>
                </c:pt>
                <c:pt idx="29">
                  <c:v>3375.80820621659</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3703.64776209678</c:v>
                </c:pt>
                <c:pt idx="1">
                  <c:v>3636.33955417399</c:v>
                </c:pt>
                <c:pt idx="2">
                  <c:v>3744.30184897134</c:v>
                </c:pt>
                <c:pt idx="3">
                  <c:v>3768.05354771292</c:v>
                </c:pt>
                <c:pt idx="4">
                  <c:v>3889.599889569819</c:v>
                </c:pt>
                <c:pt idx="5">
                  <c:v>4034.62290364694</c:v>
                </c:pt>
                <c:pt idx="7">
                  <c:v>3975.95216703713</c:v>
                </c:pt>
                <c:pt idx="9">
                  <c:v>4006.62473192641</c:v>
                </c:pt>
                <c:pt idx="11">
                  <c:v>3828.93249899793</c:v>
                </c:pt>
                <c:pt idx="13">
                  <c:v>3860.76101067366</c:v>
                </c:pt>
                <c:pt idx="15">
                  <c:v>3944.7605163865</c:v>
                </c:pt>
                <c:pt idx="17">
                  <c:v>3892.44917438014</c:v>
                </c:pt>
                <c:pt idx="19">
                  <c:v>3953.33814500527</c:v>
                </c:pt>
                <c:pt idx="21">
                  <c:v>3900.73338704566</c:v>
                </c:pt>
                <c:pt idx="23">
                  <c:v>3935.88811557716</c:v>
                </c:pt>
                <c:pt idx="25">
                  <c:v>3961.33812365218</c:v>
                </c:pt>
                <c:pt idx="27">
                  <c:v>4063.60597177528</c:v>
                </c:pt>
                <c:pt idx="29">
                  <c:v>4015.32447079746</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4552.407465131279</c:v>
                </c:pt>
                <c:pt idx="1">
                  <c:v>4621.68502272205</c:v>
                </c:pt>
                <c:pt idx="2">
                  <c:v>4751.05715775644</c:v>
                </c:pt>
                <c:pt idx="3">
                  <c:v>4866.237215744419</c:v>
                </c:pt>
                <c:pt idx="4">
                  <c:v>5104.83324508331</c:v>
                </c:pt>
                <c:pt idx="5">
                  <c:v>5095.382092904299</c:v>
                </c:pt>
                <c:pt idx="7">
                  <c:v>5000.6533241625</c:v>
                </c:pt>
                <c:pt idx="9">
                  <c:v>4892.14332443298</c:v>
                </c:pt>
                <c:pt idx="11">
                  <c:v>4847.52723036439</c:v>
                </c:pt>
                <c:pt idx="13">
                  <c:v>4814.49497457452</c:v>
                </c:pt>
                <c:pt idx="15">
                  <c:v>4792.03810382493</c:v>
                </c:pt>
                <c:pt idx="17">
                  <c:v>4843.67887567121</c:v>
                </c:pt>
                <c:pt idx="19">
                  <c:v>4845.07758365731</c:v>
                </c:pt>
                <c:pt idx="21">
                  <c:v>4887.45398500284</c:v>
                </c:pt>
                <c:pt idx="23">
                  <c:v>5004.19524495833</c:v>
                </c:pt>
                <c:pt idx="25">
                  <c:v>5045.19057343824</c:v>
                </c:pt>
                <c:pt idx="27">
                  <c:v>5110.31955440577</c:v>
                </c:pt>
                <c:pt idx="29">
                  <c:v>4981.06342264653</c:v>
                </c:pt>
              </c:numCache>
            </c:numRef>
          </c:val>
          <c:smooth val="0"/>
        </c:ser>
        <c:dLbls>
          <c:showLegendKey val="0"/>
          <c:showVal val="0"/>
          <c:showCatName val="0"/>
          <c:showSerName val="0"/>
          <c:showPercent val="0"/>
          <c:showBubbleSize val="0"/>
        </c:dLbls>
        <c:marker val="1"/>
        <c:smooth val="0"/>
        <c:axId val="137593104"/>
        <c:axId val="190575520"/>
      </c:lineChart>
      <c:catAx>
        <c:axId val="13759310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190575520"/>
        <c:crosses val="autoZero"/>
        <c:auto val="1"/>
        <c:lblAlgn val="ctr"/>
        <c:lblOffset val="100"/>
        <c:tickLblSkip val="5"/>
        <c:tickMarkSkip val="5"/>
        <c:noMultiLvlLbl val="0"/>
      </c:catAx>
      <c:valAx>
        <c:axId val="190575520"/>
        <c:scaling>
          <c:orientation val="minMax"/>
        </c:scaling>
        <c:delete val="0"/>
        <c:axPos val="l"/>
        <c:majorGridlines/>
        <c:title>
          <c:tx>
            <c:rich>
              <a:bodyPr/>
              <a:lstStyle/>
              <a:p>
                <a:pPr>
                  <a:defRPr sz="1800" b="0"/>
                </a:pPr>
                <a:r>
                  <a:rPr lang="de-DE" sz="1800" b="0" baseline="0" smtClean="0"/>
                  <a:t>Energy</a:t>
                </a:r>
                <a:r>
                  <a:rPr lang="de-DE" sz="1800" b="0" dirty="0" smtClean="0"/>
                  <a:t> </a:t>
                </a:r>
                <a:r>
                  <a:rPr lang="de-DE" sz="1800" b="0" dirty="0" err="1" smtClean="0"/>
                  <a:t>away</a:t>
                </a:r>
                <a:r>
                  <a:rPr lang="de-DE" sz="1800" b="0" dirty="0" smtClean="0"/>
                  <a:t> </a:t>
                </a:r>
                <a:r>
                  <a:rPr lang="de-DE" sz="1800" b="0" dirty="0" err="1" smtClean="0"/>
                  <a:t>by</a:t>
                </a:r>
                <a:r>
                  <a:rPr lang="de-DE" sz="1800" b="0" dirty="0" smtClean="0"/>
                  <a:t> </a:t>
                </a:r>
                <a:r>
                  <a:rPr lang="de-DE" sz="1800" b="0" dirty="0" err="1" smtClean="0"/>
                  <a:t>chip</a:t>
                </a:r>
                <a:r>
                  <a:rPr lang="de-DE" sz="1800" b="0" dirty="0" smtClean="0"/>
                  <a:t> [W]</a:t>
                </a:r>
                <a:endParaRPr lang="de-DE" sz="1800" b="0" dirty="0"/>
              </a:p>
            </c:rich>
          </c:tx>
          <c:layout>
            <c:manualLayout>
              <c:xMode val="edge"/>
              <c:yMode val="edge"/>
              <c:x val="0.00134905459953261"/>
              <c:y val="0.206621287128713"/>
            </c:manualLayout>
          </c:layout>
          <c:overlay val="0"/>
        </c:title>
        <c:numFmt formatCode="General" sourceLinked="1"/>
        <c:majorTickMark val="none"/>
        <c:minorTickMark val="none"/>
        <c:tickLblPos val="nextTo"/>
        <c:txPr>
          <a:bodyPr/>
          <a:lstStyle/>
          <a:p>
            <a:pPr>
              <a:defRPr sz="1600"/>
            </a:pPr>
            <a:endParaRPr lang="pt-BR"/>
          </a:p>
        </c:txPr>
        <c:crossAx val="137593104"/>
        <c:crosses val="autoZero"/>
        <c:crossBetween val="between"/>
      </c:valAx>
    </c:plotArea>
    <c:legend>
      <c:legendPos val="r"/>
      <c:layout>
        <c:manualLayout>
          <c:xMode val="edge"/>
          <c:yMode val="edge"/>
          <c:x val="0.656978861270448"/>
          <c:y val="0.594492967153858"/>
          <c:w val="0.340323029530487"/>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0.716373032566185</c:v>
                </c:pt>
                <c:pt idx="1">
                  <c:v>0.741556251083916</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0.743766973804948</c:v>
                </c:pt>
                <c:pt idx="1">
                  <c:v>0.74824160555037</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0.664690107694401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0.685494775523955</c:v>
                </c:pt>
              </c:numCache>
            </c:numRef>
          </c:val>
          <c:smooth val="0"/>
        </c:ser>
        <c:dLbls>
          <c:showLegendKey val="0"/>
          <c:showVal val="0"/>
          <c:showCatName val="0"/>
          <c:showSerName val="0"/>
          <c:showPercent val="0"/>
          <c:showBubbleSize val="0"/>
        </c:dLbls>
        <c:marker val="1"/>
        <c:smooth val="0"/>
        <c:axId val="135290752"/>
        <c:axId val="135292528"/>
      </c:lineChart>
      <c:catAx>
        <c:axId val="135290752"/>
        <c:scaling>
          <c:orientation val="minMax"/>
        </c:scaling>
        <c:delete val="0"/>
        <c:axPos val="b"/>
        <c:numFmt formatCode="General" sourceLinked="0"/>
        <c:majorTickMark val="none"/>
        <c:minorTickMark val="none"/>
        <c:tickLblPos val="nextTo"/>
        <c:txPr>
          <a:bodyPr/>
          <a:lstStyle/>
          <a:p>
            <a:pPr>
              <a:defRPr sz="1200"/>
            </a:pPr>
            <a:endParaRPr lang="pt-BR"/>
          </a:p>
        </c:txPr>
        <c:crossAx val="135292528"/>
        <c:crosses val="autoZero"/>
        <c:auto val="1"/>
        <c:lblAlgn val="ctr"/>
        <c:lblOffset val="100"/>
        <c:noMultiLvlLbl val="0"/>
      </c:catAx>
      <c:valAx>
        <c:axId val="135292528"/>
        <c:scaling>
          <c:orientation val="minMax"/>
          <c:max val="0.8"/>
          <c:min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3529075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[CuttingResults_AISI1045_AISI4140_ALL_E085_method2_20160429.xlsx]Tabelle3!PivotTable1</c:name>
    <c:fmtId val="25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0.205944958899707</c:v>
                </c:pt>
                <c:pt idx="1">
                  <c:v>0.127776395389925</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0.131176436433806</c:v>
                </c:pt>
                <c:pt idx="1">
                  <c:v>0.13938754655086</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1">
                  <c:v>0.10093578968211</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0.0764354020566741</c:v>
                </c:pt>
              </c:numCache>
            </c:numRef>
          </c:val>
          <c:smooth val="0"/>
        </c:ser>
        <c:dLbls>
          <c:showLegendKey val="0"/>
          <c:showVal val="0"/>
          <c:showCatName val="0"/>
          <c:showSerName val="0"/>
          <c:showPercent val="0"/>
          <c:showBubbleSize val="0"/>
        </c:dLbls>
        <c:marker val="1"/>
        <c:smooth val="0"/>
        <c:axId val="185202000"/>
        <c:axId val="185204320"/>
      </c:lineChart>
      <c:catAx>
        <c:axId val="185202000"/>
        <c:scaling>
          <c:orientation val="minMax"/>
        </c:scaling>
        <c:delete val="0"/>
        <c:axPos val="b"/>
        <c:numFmt formatCode="General" sourceLinked="0"/>
        <c:majorTickMark val="none"/>
        <c:minorTickMark val="none"/>
        <c:tickLblPos val="nextTo"/>
        <c:txPr>
          <a:bodyPr/>
          <a:lstStyle/>
          <a:p>
            <a:pPr>
              <a:defRPr sz="1200"/>
            </a:pPr>
            <a:endParaRPr lang="pt-BR"/>
          </a:p>
        </c:txPr>
        <c:crossAx val="185204320"/>
        <c:crosses val="autoZero"/>
        <c:auto val="1"/>
        <c:lblAlgn val="ctr"/>
        <c:lblOffset val="100"/>
        <c:noMultiLvlLbl val="0"/>
      </c:catAx>
      <c:valAx>
        <c:axId val="185204320"/>
        <c:scaling>
          <c:orientation val="minMax"/>
          <c:max val="0.25"/>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8520200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[CuttingResults_AISI1045_AISI4140_ALL_E085_method2_20160429.xlsx]Tabelle3!PivotTable1</c:name>
    <c:fmtId val="245"/>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184.8822527980719</c:v>
                </c:pt>
                <c:pt idx="1">
                  <c:v>427.434233176928</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424.761007125559</c:v>
                </c:pt>
                <c:pt idx="1">
                  <c:v>506.9785316163452</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1">
                  <c:v>1415.829811052294</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1729.905065407232</c:v>
                </c:pt>
              </c:numCache>
            </c:numRef>
          </c:val>
          <c:smooth val="0"/>
        </c:ser>
        <c:dLbls>
          <c:showLegendKey val="0"/>
          <c:showVal val="0"/>
          <c:showCatName val="0"/>
          <c:showSerName val="0"/>
          <c:showPercent val="0"/>
          <c:showBubbleSize val="0"/>
        </c:dLbls>
        <c:marker val="1"/>
        <c:smooth val="0"/>
        <c:axId val="186687296"/>
        <c:axId val="142520224"/>
      </c:lineChart>
      <c:catAx>
        <c:axId val="186687296"/>
        <c:scaling>
          <c:orientation val="minMax"/>
        </c:scaling>
        <c:delete val="0"/>
        <c:axPos val="b"/>
        <c:numFmt formatCode="General" sourceLinked="0"/>
        <c:majorTickMark val="none"/>
        <c:minorTickMark val="none"/>
        <c:tickLblPos val="nextTo"/>
        <c:txPr>
          <a:bodyPr/>
          <a:lstStyle/>
          <a:p>
            <a:pPr>
              <a:defRPr sz="1200"/>
            </a:pPr>
            <a:endParaRPr lang="pt-BR"/>
          </a:p>
        </c:txPr>
        <c:crossAx val="142520224"/>
        <c:crosses val="autoZero"/>
        <c:auto val="1"/>
        <c:lblAlgn val="ctr"/>
        <c:lblOffset val="100"/>
        <c:noMultiLvlLbl val="0"/>
      </c:catAx>
      <c:valAx>
        <c:axId val="142520224"/>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 </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18668729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[CuttingResults_AISI1045_AISI4140_ALL_E085_method2_20160429.xlsx]Tabelle3!PivotTable1</c:name>
    <c:fmtId val="248"/>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0.077682008534108</c:v>
                </c:pt>
                <c:pt idx="1">
                  <c:v>0.130667353526159</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0.125056589761246</c:v>
                </c:pt>
                <c:pt idx="1">
                  <c:v>0.11237084789877</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1">
                  <c:v>0.234374102623489</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0.238069822419371</c:v>
                </c:pt>
              </c:numCache>
            </c:numRef>
          </c:val>
          <c:smooth val="0"/>
        </c:ser>
        <c:dLbls>
          <c:showLegendKey val="0"/>
          <c:showVal val="0"/>
          <c:showCatName val="0"/>
          <c:showSerName val="0"/>
          <c:showPercent val="0"/>
          <c:showBubbleSize val="0"/>
        </c:dLbls>
        <c:marker val="1"/>
        <c:smooth val="0"/>
        <c:axId val="185860112"/>
        <c:axId val="135396800"/>
      </c:lineChart>
      <c:catAx>
        <c:axId val="185860112"/>
        <c:scaling>
          <c:orientation val="minMax"/>
        </c:scaling>
        <c:delete val="0"/>
        <c:axPos val="b"/>
        <c:numFmt formatCode="General" sourceLinked="0"/>
        <c:majorTickMark val="none"/>
        <c:minorTickMark val="none"/>
        <c:tickLblPos val="nextTo"/>
        <c:txPr>
          <a:bodyPr/>
          <a:lstStyle/>
          <a:p>
            <a:pPr>
              <a:defRPr sz="1200"/>
            </a:pPr>
            <a:endParaRPr lang="pt-BR"/>
          </a:p>
        </c:txPr>
        <c:crossAx val="135396800"/>
        <c:crosses val="autoZero"/>
        <c:auto val="1"/>
        <c:lblAlgn val="ctr"/>
        <c:lblOffset val="100"/>
        <c:noMultiLvlLbl val="0"/>
      </c:catAx>
      <c:valAx>
        <c:axId val="135396800"/>
        <c:scaling>
          <c:orientation val="minMax"/>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18586011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[CuttingResults_AISI1045_AISI4140_ALL_E085_method2_20160429.xlsx]Tabelle3!PivotTable1</c:name>
    <c:fmtId val="255"/>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490.146543225208</c:v>
                </c:pt>
                <c:pt idx="1">
                  <c:v>417.9774374222019</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445.547374649681</c:v>
                </c:pt>
                <c:pt idx="1">
                  <c:v>628.8685633094149</c:v>
                </c:pt>
              </c:numCache>
            </c:numRef>
          </c:val>
          <c:smooth val="0"/>
        </c:ser>
        <c:ser>
          <c:idx val="2"/>
          <c:order val="2"/>
          <c:tx>
            <c:strRef>
              <c:f>Tabelle3!$D$4:$D$5</c:f>
              <c:strCache>
                <c:ptCount val="1"/>
                <c:pt idx="0">
                  <c:v>400,00</c:v>
                </c:pt>
              </c:strCache>
            </c:strRef>
          </c:tx>
          <c:cat>
            <c:strRef>
              <c:f>Tabelle3!$A$6:$A$8</c:f>
              <c:strCache>
                <c:ptCount val="2"/>
                <c:pt idx="0">
                  <c:v>100,00</c:v>
                </c:pt>
                <c:pt idx="1">
                  <c:v>150,00</c:v>
                </c:pt>
              </c:strCache>
            </c:strRef>
          </c:cat>
          <c:val>
            <c:numRef>
              <c:f>Tabelle3!$D$6:$D$8</c:f>
              <c:numCache>
                <c:formatCode>General</c:formatCode>
                <c:ptCount val="2"/>
                <c:pt idx="1">
                  <c:v>609.742708065366</c:v>
                </c:pt>
              </c:numCache>
            </c:numRef>
          </c:val>
          <c:smooth val="0"/>
        </c:ser>
        <c:ser>
          <c:idx val="3"/>
          <c:order val="3"/>
          <c:tx>
            <c:strRef>
              <c:f>Tabelle3!$E$4:$E$5</c:f>
              <c:strCache>
                <c:ptCount val="1"/>
                <c:pt idx="0">
                  <c:v>500,00</c:v>
                </c:pt>
              </c:strCache>
            </c:strRef>
          </c:tx>
          <c:cat>
            <c:strRef>
              <c:f>Tabelle3!$A$6:$A$8</c:f>
              <c:strCache>
                <c:ptCount val="2"/>
                <c:pt idx="0">
                  <c:v>100,00</c:v>
                </c:pt>
                <c:pt idx="1">
                  <c:v>150,00</c:v>
                </c:pt>
              </c:strCache>
            </c:strRef>
          </c:cat>
          <c:val>
            <c:numRef>
              <c:f>Tabelle3!$E$6:$E$8</c:f>
              <c:numCache>
                <c:formatCode>General</c:formatCode>
                <c:ptCount val="2"/>
                <c:pt idx="1">
                  <c:v>555.4084421559179</c:v>
                </c:pt>
              </c:numCache>
            </c:numRef>
          </c:val>
          <c:smooth val="0"/>
        </c:ser>
        <c:dLbls>
          <c:showLegendKey val="0"/>
          <c:showVal val="0"/>
          <c:showCatName val="0"/>
          <c:showSerName val="0"/>
          <c:showPercent val="0"/>
          <c:showBubbleSize val="0"/>
        </c:dLbls>
        <c:marker val="1"/>
        <c:smooth val="0"/>
        <c:axId val="138806656"/>
        <c:axId val="138808432"/>
      </c:lineChart>
      <c:catAx>
        <c:axId val="138806656"/>
        <c:scaling>
          <c:orientation val="minMax"/>
        </c:scaling>
        <c:delete val="0"/>
        <c:axPos val="b"/>
        <c:numFmt formatCode="General" sourceLinked="0"/>
        <c:majorTickMark val="none"/>
        <c:minorTickMark val="none"/>
        <c:tickLblPos val="nextTo"/>
        <c:txPr>
          <a:bodyPr/>
          <a:lstStyle/>
          <a:p>
            <a:pPr>
              <a:defRPr sz="1200"/>
            </a:pPr>
            <a:endParaRPr lang="pt-BR"/>
          </a:p>
        </c:txPr>
        <c:crossAx val="138808432"/>
        <c:crosses val="autoZero"/>
        <c:auto val="1"/>
        <c:lblAlgn val="ctr"/>
        <c:lblOffset val="100"/>
        <c:noMultiLvlLbl val="0"/>
      </c:catAx>
      <c:valAx>
        <c:axId val="138808432"/>
        <c:scaling>
          <c:orientation val="minMax"/>
          <c:max val="1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38806656"/>
        <c:crosses val="autoZero"/>
        <c:crossBetween val="between"/>
      </c:valAx>
    </c:plotArea>
    <c:legend>
      <c:legendPos val="t"/>
      <c:layout>
        <c:manualLayout>
          <c:xMode val="edge"/>
          <c:yMode val="edge"/>
          <c:x val="0.0461023938516635"/>
          <c:y val="0.0540636510473195"/>
          <c:w val="0.920698680538764"/>
          <c:h val="0.0901515216258022"/>
        </c:manualLayout>
      </c:layout>
      <c:overlay val="0"/>
    </c:legend>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5"/>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305.7036666870117</c:v>
                </c:pt>
                <c:pt idx="2">
                  <c:v>359.0086517333985</c:v>
                </c:pt>
                <c:pt idx="4">
                  <c:v>373.894027709961</c:v>
                </c:pt>
                <c:pt idx="6">
                  <c:v>312.2685050964355</c:v>
                </c:pt>
                <c:pt idx="8">
                  <c:v>360.8155899047852</c:v>
                </c:pt>
                <c:pt idx="10">
                  <c:v>366.7087097167968</c:v>
                </c:pt>
                <c:pt idx="12">
                  <c:v>372.1806564331055</c:v>
                </c:pt>
                <c:pt idx="14">
                  <c:v>380.9631652832031</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335.7944717407227</c:v>
                </c:pt>
                <c:pt idx="2">
                  <c:v>135.871208190918</c:v>
                </c:pt>
                <c:pt idx="4">
                  <c:v>362.3885803222656</c:v>
                </c:pt>
                <c:pt idx="6">
                  <c:v>327.2749252319336</c:v>
                </c:pt>
                <c:pt idx="8">
                  <c:v>342.5201339721679</c:v>
                </c:pt>
                <c:pt idx="10">
                  <c:v>288.9588050842285</c:v>
                </c:pt>
                <c:pt idx="12">
                  <c:v>288.0322723388672</c:v>
                </c:pt>
                <c:pt idx="14">
                  <c:v>371.5422286987305</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316.5907516479492</c:v>
                </c:pt>
                <c:pt idx="2">
                  <c:v>315.1711807250977</c:v>
                </c:pt>
                <c:pt idx="3">
                  <c:v>292.0168762207031</c:v>
                </c:pt>
                <c:pt idx="5">
                  <c:v>280.8571739196777</c:v>
                </c:pt>
                <c:pt idx="6">
                  <c:v>296.6302757263184</c:v>
                </c:pt>
                <c:pt idx="7">
                  <c:v>309.9305992126464</c:v>
                </c:pt>
                <c:pt idx="9">
                  <c:v>325.7266769409179</c:v>
                </c:pt>
                <c:pt idx="10">
                  <c:v>344.5931930541991</c:v>
                </c:pt>
                <c:pt idx="11">
                  <c:v>350.3726196289063</c:v>
                </c:pt>
                <c:pt idx="13">
                  <c:v>358.5258712768555</c:v>
                </c:pt>
                <c:pt idx="14">
                  <c:v>358.7022247314453</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295.4657402038574</c:v>
                </c:pt>
                <c:pt idx="2">
                  <c:v>318.152198791504</c:v>
                </c:pt>
                <c:pt idx="4">
                  <c:v>324.3459091186523</c:v>
                </c:pt>
                <c:pt idx="6">
                  <c:v>341.6016998291016</c:v>
                </c:pt>
                <c:pt idx="8">
                  <c:v>341.4323425292968</c:v>
                </c:pt>
                <c:pt idx="10">
                  <c:v>309.954429626465</c:v>
                </c:pt>
                <c:pt idx="12">
                  <c:v>304.4250411987305</c:v>
                </c:pt>
                <c:pt idx="14">
                  <c:v>330.1010208129883</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341.7367782592772</c:v>
                </c:pt>
                <c:pt idx="2">
                  <c:v>363.4778900146485</c:v>
                </c:pt>
                <c:pt idx="3">
                  <c:v>348.2247695922851</c:v>
                </c:pt>
                <c:pt idx="5">
                  <c:v>327.552532196045</c:v>
                </c:pt>
                <c:pt idx="6">
                  <c:v>326.8533134460448</c:v>
                </c:pt>
                <c:pt idx="7">
                  <c:v>353.8150825500489</c:v>
                </c:pt>
                <c:pt idx="9">
                  <c:v>364.2258987426756</c:v>
                </c:pt>
                <c:pt idx="10">
                  <c:v>384.6231994628905</c:v>
                </c:pt>
                <c:pt idx="11">
                  <c:v>398.144744873047</c:v>
                </c:pt>
                <c:pt idx="13">
                  <c:v>397.0858917236328</c:v>
                </c:pt>
                <c:pt idx="14">
                  <c:v>406.7006912231446</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352.8634643554688</c:v>
                </c:pt>
                <c:pt idx="2">
                  <c:v>312.1886825561523</c:v>
                </c:pt>
                <c:pt idx="4">
                  <c:v>375.9717788696288</c:v>
                </c:pt>
                <c:pt idx="6">
                  <c:v>370.9857330322265</c:v>
                </c:pt>
                <c:pt idx="8">
                  <c:v>404.194450378418</c:v>
                </c:pt>
                <c:pt idx="10">
                  <c:v>383.3579788208008</c:v>
                </c:pt>
                <c:pt idx="12">
                  <c:v>380.4666671752929</c:v>
                </c:pt>
                <c:pt idx="14">
                  <c:v>382.8192596435547</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294.5303268432617</c:v>
                </c:pt>
                <c:pt idx="2">
                  <c:v>293.4045486450195</c:v>
                </c:pt>
                <c:pt idx="3">
                  <c:v>314.7374801635742</c:v>
                </c:pt>
                <c:pt idx="5">
                  <c:v>289.1686248779297</c:v>
                </c:pt>
                <c:pt idx="6">
                  <c:v>324.3539657592773</c:v>
                </c:pt>
                <c:pt idx="7">
                  <c:v>328.7715606689453</c:v>
                </c:pt>
                <c:pt idx="9">
                  <c:v>294.2745208740235</c:v>
                </c:pt>
                <c:pt idx="10">
                  <c:v>336.7470703125</c:v>
                </c:pt>
                <c:pt idx="11">
                  <c:v>273.9327659606932</c:v>
                </c:pt>
                <c:pt idx="13">
                  <c:v>159.8444862365722</c:v>
                </c:pt>
                <c:pt idx="14">
                  <c:v>413.0847015380859</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354.8135452270507</c:v>
                </c:pt>
                <c:pt idx="2">
                  <c:v>260.6952667236328</c:v>
                </c:pt>
                <c:pt idx="3">
                  <c:v>252.9006462097168</c:v>
                </c:pt>
                <c:pt idx="5">
                  <c:v>241.9538307189942</c:v>
                </c:pt>
                <c:pt idx="6">
                  <c:v>266.5125732421874</c:v>
                </c:pt>
                <c:pt idx="7">
                  <c:v>318.9568939208984</c:v>
                </c:pt>
                <c:pt idx="9">
                  <c:v>244.8524780273438</c:v>
                </c:pt>
                <c:pt idx="10">
                  <c:v>305.5209007263184</c:v>
                </c:pt>
                <c:pt idx="11">
                  <c:v>287.8375930786132</c:v>
                </c:pt>
                <c:pt idx="13">
                  <c:v>391.1506958007813</c:v>
                </c:pt>
                <c:pt idx="14">
                  <c:v>350.3544235229492</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207.9594879150391</c:v>
                </c:pt>
                <c:pt idx="7">
                  <c:v>232.7020606994628</c:v>
                </c:pt>
                <c:pt idx="9">
                  <c:v>240.8275604248047</c:v>
                </c:pt>
                <c:pt idx="10">
                  <c:v>356.229133605957</c:v>
                </c:pt>
                <c:pt idx="11">
                  <c:v>253.0613708496094</c:v>
                </c:pt>
                <c:pt idx="13">
                  <c:v>397.676010131836</c:v>
                </c:pt>
                <c:pt idx="14">
                  <c:v>433.4985580444335</c:v>
                </c:pt>
              </c:numCache>
            </c:numRef>
          </c:val>
          <c:smooth val="0"/>
        </c:ser>
        <c:dLbls>
          <c:showLegendKey val="0"/>
          <c:showVal val="0"/>
          <c:showCatName val="0"/>
          <c:showSerName val="0"/>
          <c:showPercent val="0"/>
          <c:showBubbleSize val="0"/>
        </c:dLbls>
        <c:marker val="1"/>
        <c:smooth val="0"/>
        <c:axId val="192821520"/>
        <c:axId val="192824064"/>
      </c:lineChart>
      <c:catAx>
        <c:axId val="19282152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192824064"/>
        <c:crosses val="autoZero"/>
        <c:auto val="1"/>
        <c:lblAlgn val="ctr"/>
        <c:lblOffset val="100"/>
        <c:tickLblSkip val="3"/>
        <c:tickMarkSkip val="5"/>
        <c:noMultiLvlLbl val="0"/>
      </c:catAx>
      <c:valAx>
        <c:axId val="192824064"/>
        <c:scaling>
          <c:orientation val="minMax"/>
        </c:scaling>
        <c:delete val="0"/>
        <c:axPos val="l"/>
        <c:majorGridlines/>
        <c:title>
          <c:tx>
            <c:rich>
              <a:bodyPr/>
              <a:lstStyle/>
              <a:p>
                <a:pPr>
                  <a:defRPr sz="1800" b="0"/>
                </a:pPr>
                <a:r>
                  <a:rPr lang="de-DE" sz="1800" b="0" dirty="0" err="1" smtClean="0"/>
                  <a:t>Temperature</a:t>
                </a:r>
                <a:r>
                  <a:rPr lang="de-DE" sz="1800" b="0" dirty="0" smtClean="0"/>
                  <a:t> at </a:t>
                </a:r>
                <a:r>
                  <a:rPr lang="de-DE" sz="1800" b="0" dirty="0" err="1" smtClean="0"/>
                  <a:t>tool</a:t>
                </a:r>
                <a:r>
                  <a:rPr lang="de-DE" sz="1800" b="0" dirty="0" smtClean="0"/>
                  <a:t> </a:t>
                </a:r>
                <a:r>
                  <a:rPr lang="de-DE" sz="1800" b="0" dirty="0" err="1" smtClean="0"/>
                  <a:t>tip</a:t>
                </a:r>
                <a:r>
                  <a:rPr lang="de-DE" sz="1800" b="0" dirty="0" smtClean="0"/>
                  <a:t> [°C]</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192821520"/>
        <c:crosses val="autoZero"/>
        <c:crossBetween val="between"/>
      </c:valAx>
    </c:plotArea>
    <c:legend>
      <c:legendPos val="r"/>
      <c:layout>
        <c:manualLayout>
          <c:xMode val="edge"/>
          <c:yMode val="edge"/>
          <c:x val="0.656978861270448"/>
          <c:y val="0.518718871107799"/>
          <c:w val="0.343021106736658"/>
          <c:h val="0.32367828995559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9"/>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0.549603535962191</c:v>
                </c:pt>
                <c:pt idx="2">
                  <c:v>0.807815936964886</c:v>
                </c:pt>
                <c:pt idx="4">
                  <c:v>1.083316859928309</c:v>
                </c:pt>
                <c:pt idx="6">
                  <c:v>1.285058807518067</c:v>
                </c:pt>
                <c:pt idx="8">
                  <c:v>1.64503887810256</c:v>
                </c:pt>
                <c:pt idx="10">
                  <c:v>2.029133522124064</c:v>
                </c:pt>
                <c:pt idx="12">
                  <c:v>2.400025425630558</c:v>
                </c:pt>
                <c:pt idx="14">
                  <c:v>2.504668753456363</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1.112738141812537</c:v>
                </c:pt>
                <c:pt idx="2">
                  <c:v>1.307058531166558</c:v>
                </c:pt>
                <c:pt idx="4">
                  <c:v>1.681796158096893</c:v>
                </c:pt>
                <c:pt idx="6">
                  <c:v>1.197791383759709</c:v>
                </c:pt>
                <c:pt idx="8">
                  <c:v>1.674971476874784</c:v>
                </c:pt>
                <c:pt idx="10">
                  <c:v>2.253040681660082</c:v>
                </c:pt>
                <c:pt idx="12">
                  <c:v>2.718291555166213</c:v>
                </c:pt>
                <c:pt idx="14">
                  <c:v>2.985486443560683</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0.751708809116513</c:v>
                </c:pt>
                <c:pt idx="2">
                  <c:v>0.953385963562999</c:v>
                </c:pt>
                <c:pt idx="3">
                  <c:v>1.21456253264433</c:v>
                </c:pt>
                <c:pt idx="5">
                  <c:v>1.361154226637964</c:v>
                </c:pt>
                <c:pt idx="6">
                  <c:v>1.469922249181487</c:v>
                </c:pt>
                <c:pt idx="7">
                  <c:v>1.555006576624464</c:v>
                </c:pt>
                <c:pt idx="9">
                  <c:v>1.630321766199035</c:v>
                </c:pt>
                <c:pt idx="10">
                  <c:v>1.680494485123995</c:v>
                </c:pt>
                <c:pt idx="11">
                  <c:v>1.732754623957257</c:v>
                </c:pt>
                <c:pt idx="13">
                  <c:v>1.788109452963196</c:v>
                </c:pt>
                <c:pt idx="14">
                  <c:v>1.859781077388836</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0.57231132970504</c:v>
                </c:pt>
                <c:pt idx="2">
                  <c:v>0.675333519200779</c:v>
                </c:pt>
                <c:pt idx="4">
                  <c:v>0.808903279000136</c:v>
                </c:pt>
                <c:pt idx="6">
                  <c:v>0.994107600739988</c:v>
                </c:pt>
                <c:pt idx="8">
                  <c:v>1.188346550616055</c:v>
                </c:pt>
                <c:pt idx="10">
                  <c:v>1.44838941460109</c:v>
                </c:pt>
                <c:pt idx="12">
                  <c:v>1.650571181817501</c:v>
                </c:pt>
                <c:pt idx="14">
                  <c:v>1.617715467015016</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0.970413523043041</c:v>
                </c:pt>
                <c:pt idx="2">
                  <c:v>1.230061856632136</c:v>
                </c:pt>
                <c:pt idx="3">
                  <c:v>1.46643728716389</c:v>
                </c:pt>
                <c:pt idx="5">
                  <c:v>1.801876226809187</c:v>
                </c:pt>
                <c:pt idx="6">
                  <c:v>2.032652459774569</c:v>
                </c:pt>
                <c:pt idx="7">
                  <c:v>2.232467489933532</c:v>
                </c:pt>
                <c:pt idx="9">
                  <c:v>2.414828517789839</c:v>
                </c:pt>
                <c:pt idx="10">
                  <c:v>2.520242628072153</c:v>
                </c:pt>
                <c:pt idx="11">
                  <c:v>2.583586609924609</c:v>
                </c:pt>
                <c:pt idx="13">
                  <c:v>2.729349994433476</c:v>
                </c:pt>
                <c:pt idx="14">
                  <c:v>2.805459303547155</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0.850179695042858</c:v>
                </c:pt>
                <c:pt idx="2">
                  <c:v>0.929412691604692</c:v>
                </c:pt>
                <c:pt idx="4">
                  <c:v>1.223507000001273</c:v>
                </c:pt>
                <c:pt idx="6">
                  <c:v>1.473524843822847</c:v>
                </c:pt>
                <c:pt idx="8">
                  <c:v>1.677664503271706</c:v>
                </c:pt>
                <c:pt idx="10">
                  <c:v>2.149299740797262</c:v>
                </c:pt>
                <c:pt idx="12">
                  <c:v>2.539844529064934</c:v>
                </c:pt>
                <c:pt idx="14">
                  <c:v>2.702972576503468</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0.979253925006021</c:v>
                </c:pt>
                <c:pt idx="2">
                  <c:v>1.25804556612772</c:v>
                </c:pt>
                <c:pt idx="3">
                  <c:v>1.586015445835432</c:v>
                </c:pt>
                <c:pt idx="5">
                  <c:v>2.067316061526974</c:v>
                </c:pt>
                <c:pt idx="6">
                  <c:v>2.24717177410442</c:v>
                </c:pt>
                <c:pt idx="7">
                  <c:v>2.617709315309114</c:v>
                </c:pt>
                <c:pt idx="9">
                  <c:v>2.7774988188379</c:v>
                </c:pt>
                <c:pt idx="10">
                  <c:v>2.947627115983586</c:v>
                </c:pt>
                <c:pt idx="11">
                  <c:v>3.077756688778066</c:v>
                </c:pt>
                <c:pt idx="13">
                  <c:v>3.408364281339893</c:v>
                </c:pt>
                <c:pt idx="14">
                  <c:v>3.939754668881613</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0.624384177656857</c:v>
                </c:pt>
                <c:pt idx="2">
                  <c:v>0.617658504675239</c:v>
                </c:pt>
                <c:pt idx="3">
                  <c:v>0.776841150517445</c:v>
                </c:pt>
                <c:pt idx="5">
                  <c:v>1.045587193543117</c:v>
                </c:pt>
                <c:pt idx="6">
                  <c:v>1.133131642724636</c:v>
                </c:pt>
                <c:pt idx="7">
                  <c:v>1.585815395526615</c:v>
                </c:pt>
                <c:pt idx="9">
                  <c:v>1.464040598854792</c:v>
                </c:pt>
                <c:pt idx="10">
                  <c:v>1.602678659221961</c:v>
                </c:pt>
                <c:pt idx="11">
                  <c:v>1.714334901275142</c:v>
                </c:pt>
                <c:pt idx="13">
                  <c:v>2.502863425499113</c:v>
                </c:pt>
                <c:pt idx="14">
                  <c:v>2.57158665945912</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0.576826022707292</c:v>
                </c:pt>
                <c:pt idx="7">
                  <c:v>0.693127672252785</c:v>
                </c:pt>
                <c:pt idx="9">
                  <c:v>0.776160279744511</c:v>
                </c:pt>
                <c:pt idx="10">
                  <c:v>0.99400306938151</c:v>
                </c:pt>
                <c:pt idx="11">
                  <c:v>0.888493695480461</c:v>
                </c:pt>
                <c:pt idx="13">
                  <c:v>1.149486993174166</c:v>
                </c:pt>
                <c:pt idx="14">
                  <c:v>1.178525320631716</c:v>
                </c:pt>
              </c:numCache>
            </c:numRef>
          </c:val>
          <c:smooth val="0"/>
        </c:ser>
        <c:dLbls>
          <c:showLegendKey val="0"/>
          <c:showVal val="0"/>
          <c:showCatName val="0"/>
          <c:showSerName val="0"/>
          <c:showPercent val="0"/>
          <c:showBubbleSize val="0"/>
        </c:dLbls>
        <c:marker val="1"/>
        <c:smooth val="0"/>
        <c:axId val="192288960"/>
        <c:axId val="192291504"/>
      </c:lineChart>
      <c:catAx>
        <c:axId val="19228896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192291504"/>
        <c:crosses val="autoZero"/>
        <c:auto val="1"/>
        <c:lblAlgn val="ctr"/>
        <c:lblOffset val="100"/>
        <c:tickLblSkip val="3"/>
        <c:tickMarkSkip val="5"/>
        <c:noMultiLvlLbl val="0"/>
      </c:catAx>
      <c:valAx>
        <c:axId val="192291504"/>
        <c:scaling>
          <c:orientation val="minMax"/>
        </c:scaling>
        <c:delete val="0"/>
        <c:axPos val="l"/>
        <c:majorGridlines/>
        <c:title>
          <c:tx>
            <c:rich>
              <a:bodyPr/>
              <a:lstStyle/>
              <a:p>
                <a:pPr>
                  <a:defRPr sz="1800" b="0"/>
                </a:pPr>
                <a:r>
                  <a:rPr lang="de-DE" sz="1800" b="0"/>
                  <a:t>Internal energy in tool [Joule]</a:t>
                </a:r>
              </a:p>
            </c:rich>
          </c:tx>
          <c:layout>
            <c:manualLayout>
              <c:xMode val="edge"/>
              <c:yMode val="edge"/>
              <c:x val="0.0246202464414702"/>
              <c:y val="0.136776874115983"/>
            </c:manualLayout>
          </c:layout>
          <c:overlay val="0"/>
        </c:title>
        <c:numFmt formatCode="General" sourceLinked="1"/>
        <c:majorTickMark val="none"/>
        <c:minorTickMark val="none"/>
        <c:tickLblPos val="nextTo"/>
        <c:txPr>
          <a:bodyPr/>
          <a:lstStyle/>
          <a:p>
            <a:pPr>
              <a:defRPr sz="1600"/>
            </a:pPr>
            <a:endParaRPr lang="pt-BR"/>
          </a:p>
        </c:txPr>
        <c:crossAx val="192288960"/>
        <c:crosses val="autoZero"/>
        <c:crossBetween val="between"/>
      </c:valAx>
    </c:plotArea>
    <c:legend>
      <c:legendPos val="r"/>
      <c:layout>
        <c:manualLayout>
          <c:xMode val="edge"/>
          <c:yMode val="edge"/>
          <c:x val="0.124884074530054"/>
          <c:y val="0.0611597250652181"/>
          <c:w val="0.343021106736658"/>
          <c:h val="0.32367828995559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3"/>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12.7277</c:v>
                </c:pt>
                <c:pt idx="2">
                  <c:v>12.7277</c:v>
                </c:pt>
                <c:pt idx="4">
                  <c:v>12.7277</c:v>
                </c:pt>
                <c:pt idx="6">
                  <c:v>12.7277</c:v>
                </c:pt>
                <c:pt idx="8">
                  <c:v>12.7277</c:v>
                </c:pt>
                <c:pt idx="10">
                  <c:v>12.7277</c:v>
                </c:pt>
                <c:pt idx="12">
                  <c:v>12.7277</c:v>
                </c:pt>
                <c:pt idx="14">
                  <c:v>12.7277</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11.4532</c:v>
                </c:pt>
                <c:pt idx="2">
                  <c:v>11.4532</c:v>
                </c:pt>
                <c:pt idx="4">
                  <c:v>11.4532</c:v>
                </c:pt>
                <c:pt idx="6">
                  <c:v>11.4532</c:v>
                </c:pt>
                <c:pt idx="8">
                  <c:v>11.4532</c:v>
                </c:pt>
                <c:pt idx="10">
                  <c:v>11.4532</c:v>
                </c:pt>
                <c:pt idx="12">
                  <c:v>11.4532</c:v>
                </c:pt>
                <c:pt idx="14">
                  <c:v>11.4532</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4.394499999999999</c:v>
                </c:pt>
                <c:pt idx="2">
                  <c:v>4.394499999999999</c:v>
                </c:pt>
                <c:pt idx="3">
                  <c:v>4.394499999999999</c:v>
                </c:pt>
                <c:pt idx="5">
                  <c:v>4.394499999999999</c:v>
                </c:pt>
                <c:pt idx="6">
                  <c:v>4.394499999999999</c:v>
                </c:pt>
                <c:pt idx="7">
                  <c:v>4.394499999999999</c:v>
                </c:pt>
                <c:pt idx="9">
                  <c:v>4.394499999999999</c:v>
                </c:pt>
                <c:pt idx="10">
                  <c:v>4.394499999999999</c:v>
                </c:pt>
                <c:pt idx="11">
                  <c:v>4.394499999999999</c:v>
                </c:pt>
                <c:pt idx="13">
                  <c:v>4.394499999999999</c:v>
                </c:pt>
                <c:pt idx="14">
                  <c:v>4.394499999999999</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7.3294</c:v>
                </c:pt>
                <c:pt idx="2">
                  <c:v>7.3294</c:v>
                </c:pt>
                <c:pt idx="4">
                  <c:v>7.3294</c:v>
                </c:pt>
                <c:pt idx="6">
                  <c:v>7.3294</c:v>
                </c:pt>
                <c:pt idx="8">
                  <c:v>7.3294</c:v>
                </c:pt>
                <c:pt idx="10">
                  <c:v>7.3294</c:v>
                </c:pt>
                <c:pt idx="12">
                  <c:v>7.3294</c:v>
                </c:pt>
                <c:pt idx="14">
                  <c:v>7.3294</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7.9584</c:v>
                </c:pt>
                <c:pt idx="2">
                  <c:v>7.9584</c:v>
                </c:pt>
                <c:pt idx="3">
                  <c:v>7.9584</c:v>
                </c:pt>
                <c:pt idx="5">
                  <c:v>7.9584</c:v>
                </c:pt>
                <c:pt idx="6">
                  <c:v>7.9584</c:v>
                </c:pt>
                <c:pt idx="7">
                  <c:v>7.9584</c:v>
                </c:pt>
                <c:pt idx="9">
                  <c:v>7.9584</c:v>
                </c:pt>
                <c:pt idx="10">
                  <c:v>7.9584</c:v>
                </c:pt>
                <c:pt idx="11">
                  <c:v>7.9584</c:v>
                </c:pt>
                <c:pt idx="13">
                  <c:v>7.9584</c:v>
                </c:pt>
                <c:pt idx="14">
                  <c:v>7.9584</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12.297</c:v>
                </c:pt>
                <c:pt idx="2">
                  <c:v>12.297</c:v>
                </c:pt>
                <c:pt idx="4">
                  <c:v>12.297</c:v>
                </c:pt>
                <c:pt idx="6">
                  <c:v>12.297</c:v>
                </c:pt>
                <c:pt idx="8">
                  <c:v>12.297</c:v>
                </c:pt>
                <c:pt idx="10">
                  <c:v>12.297</c:v>
                </c:pt>
                <c:pt idx="12">
                  <c:v>12.297</c:v>
                </c:pt>
                <c:pt idx="14">
                  <c:v>12.297</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11.8029</c:v>
                </c:pt>
                <c:pt idx="2">
                  <c:v>11.8029</c:v>
                </c:pt>
                <c:pt idx="3">
                  <c:v>11.8029</c:v>
                </c:pt>
                <c:pt idx="5">
                  <c:v>11.8029</c:v>
                </c:pt>
                <c:pt idx="6">
                  <c:v>11.8029</c:v>
                </c:pt>
                <c:pt idx="7">
                  <c:v>11.8029</c:v>
                </c:pt>
                <c:pt idx="9">
                  <c:v>11.8029</c:v>
                </c:pt>
                <c:pt idx="10">
                  <c:v>11.8029</c:v>
                </c:pt>
                <c:pt idx="11">
                  <c:v>11.8029</c:v>
                </c:pt>
                <c:pt idx="13">
                  <c:v>11.8029</c:v>
                </c:pt>
                <c:pt idx="14">
                  <c:v>11.8029</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8.424600000000003</c:v>
                </c:pt>
                <c:pt idx="2">
                  <c:v>8.424600000000003</c:v>
                </c:pt>
                <c:pt idx="3">
                  <c:v>8.424600000000003</c:v>
                </c:pt>
                <c:pt idx="5">
                  <c:v>8.424600000000003</c:v>
                </c:pt>
                <c:pt idx="6">
                  <c:v>8.424600000000003</c:v>
                </c:pt>
                <c:pt idx="7">
                  <c:v>8.424600000000003</c:v>
                </c:pt>
                <c:pt idx="9">
                  <c:v>8.424600000000003</c:v>
                </c:pt>
                <c:pt idx="10">
                  <c:v>8.424600000000003</c:v>
                </c:pt>
                <c:pt idx="11">
                  <c:v>8.424600000000003</c:v>
                </c:pt>
                <c:pt idx="13">
                  <c:v>8.424600000000003</c:v>
                </c:pt>
                <c:pt idx="14">
                  <c:v>8.424600000000003</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4.3497</c:v>
                </c:pt>
                <c:pt idx="7">
                  <c:v>4.3497</c:v>
                </c:pt>
                <c:pt idx="9">
                  <c:v>4.3497</c:v>
                </c:pt>
                <c:pt idx="10">
                  <c:v>4.3497</c:v>
                </c:pt>
                <c:pt idx="11">
                  <c:v>4.3497</c:v>
                </c:pt>
                <c:pt idx="13">
                  <c:v>4.3497</c:v>
                </c:pt>
                <c:pt idx="14">
                  <c:v>4.3497</c:v>
                </c:pt>
              </c:numCache>
            </c:numRef>
          </c:val>
          <c:smooth val="0"/>
        </c:ser>
        <c:dLbls>
          <c:showLegendKey val="0"/>
          <c:showVal val="0"/>
          <c:showCatName val="0"/>
          <c:showSerName val="0"/>
          <c:showPercent val="0"/>
          <c:showBubbleSize val="0"/>
        </c:dLbls>
        <c:marker val="1"/>
        <c:smooth val="0"/>
        <c:axId val="226858640"/>
        <c:axId val="226861488"/>
      </c:lineChart>
      <c:catAx>
        <c:axId val="22685864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226861488"/>
        <c:crosses val="autoZero"/>
        <c:auto val="1"/>
        <c:lblAlgn val="ctr"/>
        <c:lblOffset val="100"/>
        <c:tickLblSkip val="3"/>
        <c:tickMarkSkip val="5"/>
        <c:noMultiLvlLbl val="0"/>
      </c:catAx>
      <c:valAx>
        <c:axId val="226861488"/>
        <c:scaling>
          <c:orientation val="minMax"/>
        </c:scaling>
        <c:delete val="0"/>
        <c:axPos val="l"/>
        <c:majorGridlines/>
        <c:title>
          <c:tx>
            <c:rich>
              <a:bodyPr/>
              <a:lstStyle/>
              <a:p>
                <a:pPr>
                  <a:defRPr sz="1800" b="0"/>
                </a:pPr>
                <a:r>
                  <a:rPr lang="de-DE" sz="1800" b="0" dirty="0" smtClean="0"/>
                  <a:t>Internal </a:t>
                </a:r>
                <a:r>
                  <a:rPr lang="de-DE" sz="1800" b="0" dirty="0" err="1" smtClean="0"/>
                  <a:t>energy</a:t>
                </a:r>
                <a:r>
                  <a:rPr lang="de-DE" sz="1800" b="0" dirty="0" smtClean="0"/>
                  <a:t> rate </a:t>
                </a:r>
                <a:r>
                  <a:rPr lang="de-DE" sz="1800" b="0" dirty="0" err="1" smtClean="0"/>
                  <a:t>of</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26858640"/>
        <c:crosses val="autoZero"/>
        <c:crossBetween val="between"/>
      </c:valAx>
    </c:plotArea>
    <c:legend>
      <c:legendPos val="r"/>
      <c:layout>
        <c:manualLayout>
          <c:xMode val="edge"/>
          <c:yMode val="edge"/>
          <c:x val="0.655817718291906"/>
          <c:y val="0.593001139399654"/>
          <c:w val="0.343021106736658"/>
          <c:h val="0.27669475876159"/>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7"/>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1440.779767063576</c:v>
                </c:pt>
                <c:pt idx="2">
                  <c:v>1409.617478728134</c:v>
                </c:pt>
                <c:pt idx="4">
                  <c:v>1575.826886346307</c:v>
                </c:pt>
                <c:pt idx="6">
                  <c:v>1597.132081501312</c:v>
                </c:pt>
                <c:pt idx="8">
                  <c:v>1524.134374831365</c:v>
                </c:pt>
                <c:pt idx="10">
                  <c:v>1545.962199056142</c:v>
                </c:pt>
                <c:pt idx="12">
                  <c:v>1536.576209612268</c:v>
                </c:pt>
                <c:pt idx="14">
                  <c:v>1737.791859373707</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2279.267313065753</c:v>
                </c:pt>
                <c:pt idx="2">
                  <c:v>2211.464686915074</c:v>
                </c:pt>
                <c:pt idx="4">
                  <c:v>2145.74863420887</c:v>
                </c:pt>
                <c:pt idx="6">
                  <c:v>2226.873262154834</c:v>
                </c:pt>
                <c:pt idx="8">
                  <c:v>2243.049972115306</c:v>
                </c:pt>
                <c:pt idx="10">
                  <c:v>2163.012274789052</c:v>
                </c:pt>
                <c:pt idx="12">
                  <c:v>2214.031784053423</c:v>
                </c:pt>
                <c:pt idx="14">
                  <c:v>2501.46198226306</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1000.066620486892</c:v>
                </c:pt>
                <c:pt idx="2">
                  <c:v>1041.650450153385</c:v>
                </c:pt>
                <c:pt idx="3">
                  <c:v>1032.009084565803</c:v>
                </c:pt>
                <c:pt idx="5">
                  <c:v>1055.0515337519</c:v>
                </c:pt>
                <c:pt idx="6">
                  <c:v>1047.078061077409</c:v>
                </c:pt>
                <c:pt idx="7">
                  <c:v>1066.514153691255</c:v>
                </c:pt>
                <c:pt idx="9">
                  <c:v>1083.834753790499</c:v>
                </c:pt>
                <c:pt idx="10">
                  <c:v>1046.113095544496</c:v>
                </c:pt>
                <c:pt idx="11">
                  <c:v>1047.980826099442</c:v>
                </c:pt>
                <c:pt idx="13">
                  <c:v>1055.445159875616</c:v>
                </c:pt>
                <c:pt idx="14">
                  <c:v>979.5611502729025</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1513.405879624794</c:v>
                </c:pt>
                <c:pt idx="2">
                  <c:v>1492.354658689147</c:v>
                </c:pt>
                <c:pt idx="4">
                  <c:v>1566.545476525266</c:v>
                </c:pt>
                <c:pt idx="6">
                  <c:v>1580.865554864456</c:v>
                </c:pt>
                <c:pt idx="8">
                  <c:v>1538.579585084197</c:v>
                </c:pt>
                <c:pt idx="10">
                  <c:v>1605.166332183537</c:v>
                </c:pt>
                <c:pt idx="12">
                  <c:v>1659.906517009528</c:v>
                </c:pt>
                <c:pt idx="14">
                  <c:v>1664.40794147216</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1528.956888328416</c:v>
                </c:pt>
                <c:pt idx="2">
                  <c:v>1564.036567739837</c:v>
                </c:pt>
                <c:pt idx="3">
                  <c:v>1499.516758812405</c:v>
                </c:pt>
                <c:pt idx="5">
                  <c:v>1499.269415667004</c:v>
                </c:pt>
                <c:pt idx="6">
                  <c:v>1597.873153120824</c:v>
                </c:pt>
                <c:pt idx="7">
                  <c:v>1498.480537066249</c:v>
                </c:pt>
                <c:pt idx="9">
                  <c:v>1622.27864841504</c:v>
                </c:pt>
                <c:pt idx="10">
                  <c:v>1571.028585694314</c:v>
                </c:pt>
                <c:pt idx="11">
                  <c:v>1567.681587187236</c:v>
                </c:pt>
                <c:pt idx="13">
                  <c:v>1690.72086068505</c:v>
                </c:pt>
                <c:pt idx="14">
                  <c:v>1574.361138839273</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2317.055747044893</c:v>
                </c:pt>
                <c:pt idx="2">
                  <c:v>2233.437163351641</c:v>
                </c:pt>
                <c:pt idx="4">
                  <c:v>2208.773140369677</c:v>
                </c:pt>
                <c:pt idx="6">
                  <c:v>2303.86207513054</c:v>
                </c:pt>
                <c:pt idx="8">
                  <c:v>2295.327439053281</c:v>
                </c:pt>
                <c:pt idx="10">
                  <c:v>2294.661683732058</c:v>
                </c:pt>
                <c:pt idx="12">
                  <c:v>2216.7907298912</c:v>
                </c:pt>
                <c:pt idx="14">
                  <c:v>2434.119398730061</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1399.491705189913</c:v>
                </c:pt>
                <c:pt idx="2">
                  <c:v>1334.497356190102</c:v>
                </c:pt>
                <c:pt idx="3">
                  <c:v>1360.984837345347</c:v>
                </c:pt>
                <c:pt idx="5">
                  <c:v>1420.237341979788</c:v>
                </c:pt>
                <c:pt idx="6">
                  <c:v>1446.194414360877</c:v>
                </c:pt>
                <c:pt idx="7">
                  <c:v>1440.887479761811</c:v>
                </c:pt>
                <c:pt idx="9">
                  <c:v>1460.27395943759</c:v>
                </c:pt>
                <c:pt idx="10">
                  <c:v>1468.37252243592</c:v>
                </c:pt>
                <c:pt idx="11">
                  <c:v>1477.691955528499</c:v>
                </c:pt>
                <c:pt idx="13">
                  <c:v>1662.392544509574</c:v>
                </c:pt>
                <c:pt idx="14">
                  <c:v>1658.442378671471</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1068.932514391703</c:v>
                </c:pt>
                <c:pt idx="2">
                  <c:v>963.4711598247071</c:v>
                </c:pt>
                <c:pt idx="3">
                  <c:v>959.7931588236831</c:v>
                </c:pt>
                <c:pt idx="5">
                  <c:v>991.5921291847801</c:v>
                </c:pt>
                <c:pt idx="6">
                  <c:v>986.4712154608787</c:v>
                </c:pt>
                <c:pt idx="7">
                  <c:v>1017.905896411976</c:v>
                </c:pt>
                <c:pt idx="9">
                  <c:v>1014.604695765285</c:v>
                </c:pt>
                <c:pt idx="10">
                  <c:v>1066.884906686698</c:v>
                </c:pt>
                <c:pt idx="11">
                  <c:v>1058.596398113293</c:v>
                </c:pt>
                <c:pt idx="13">
                  <c:v>1094.667430288852</c:v>
                </c:pt>
                <c:pt idx="14">
                  <c:v>1151.342179163891</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501.0422142378876</c:v>
                </c:pt>
                <c:pt idx="7">
                  <c:v>496.3653011932047</c:v>
                </c:pt>
                <c:pt idx="9">
                  <c:v>525.5356174937885</c:v>
                </c:pt>
                <c:pt idx="10">
                  <c:v>505.9998483687467</c:v>
                </c:pt>
                <c:pt idx="11">
                  <c:v>519.2835956794904</c:v>
                </c:pt>
                <c:pt idx="13">
                  <c:v>528.8746955207696</c:v>
                </c:pt>
                <c:pt idx="14">
                  <c:v>522.0724874559138</c:v>
                </c:pt>
              </c:numCache>
            </c:numRef>
          </c:val>
          <c:smooth val="0"/>
        </c:ser>
        <c:dLbls>
          <c:showLegendKey val="0"/>
          <c:showVal val="0"/>
          <c:showCatName val="0"/>
          <c:showSerName val="0"/>
          <c:showPercent val="0"/>
          <c:showBubbleSize val="0"/>
        </c:dLbls>
        <c:marker val="1"/>
        <c:smooth val="0"/>
        <c:axId val="192197504"/>
        <c:axId val="192201184"/>
      </c:lineChart>
      <c:catAx>
        <c:axId val="19219750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192201184"/>
        <c:crosses val="autoZero"/>
        <c:auto val="1"/>
        <c:lblAlgn val="ctr"/>
        <c:lblOffset val="100"/>
        <c:tickLblSkip val="3"/>
        <c:tickMarkSkip val="5"/>
        <c:noMultiLvlLbl val="0"/>
      </c:catAx>
      <c:valAx>
        <c:axId val="192201184"/>
        <c:scaling>
          <c:orientation val="minMax"/>
        </c:scaling>
        <c:delete val="0"/>
        <c:axPos val="l"/>
        <c:majorGridlines/>
        <c:title>
          <c:tx>
            <c:rich>
              <a:bodyPr/>
              <a:lstStyle/>
              <a:p>
                <a:pPr>
                  <a:defRPr sz="1800" b="0"/>
                </a:pPr>
                <a:r>
                  <a:rPr lang="en-US" sz="1800" b="0" i="0" u="none" strike="noStrike" baseline="0" dirty="0" smtClean="0">
                    <a:effectLst/>
                  </a:rPr>
                  <a:t>Internal energy </a:t>
                </a:r>
                <a:r>
                  <a:rPr lang="de-DE" sz="1800" b="0" dirty="0" err="1" smtClean="0"/>
                  <a:t>away</a:t>
                </a:r>
                <a:r>
                  <a:rPr lang="de-DE" sz="1800" b="0" dirty="0" smtClean="0"/>
                  <a:t> </a:t>
                </a:r>
                <a:r>
                  <a:rPr lang="de-DE" sz="1800" b="0" dirty="0" err="1" smtClean="0"/>
                  <a:t>by</a:t>
                </a:r>
                <a:r>
                  <a:rPr lang="de-DE" sz="1800" b="0" dirty="0" smtClean="0"/>
                  <a:t> </a:t>
                </a:r>
                <a:r>
                  <a:rPr lang="de-DE" sz="1800" b="0" dirty="0" err="1" smtClean="0"/>
                  <a:t>chip</a:t>
                </a:r>
                <a:r>
                  <a:rPr lang="de-DE" sz="1800" b="0" dirty="0" smtClean="0"/>
                  <a:t> [W]</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192197504"/>
        <c:crosses val="autoZero"/>
        <c:crossBetween val="between"/>
      </c:valAx>
    </c:plotArea>
    <c:legend>
      <c:legendPos val="r"/>
      <c:layout>
        <c:manualLayout>
          <c:xMode val="edge"/>
          <c:yMode val="edge"/>
          <c:x val="0.0984789573717078"/>
          <c:y val="0.522389723020414"/>
          <c:w val="0.340323029530487"/>
          <c:h val="0.335335847816549"/>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2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solid"/>
          </a:ln>
        </c:spPr>
        <c:marker>
          <c:spPr>
            <a:ln>
              <a:prstDash val="solid"/>
            </a:ln>
          </c:spPr>
        </c:marker>
      </c:pivotFmt>
      <c:pivotFmt>
        <c:idx val="88"/>
        <c:spPr>
          <a:ln>
            <a:prstDash val="dash"/>
          </a:ln>
        </c:spPr>
        <c:marker>
          <c:spPr>
            <a:ln>
              <a:prstDash val="dash"/>
            </a:ln>
          </c:spPr>
        </c:marker>
      </c:pivotFmt>
      <c:pivotFmt>
        <c:idx val="89"/>
        <c:spPr>
          <a:ln>
            <a:solidFill>
              <a:schemeClr val="accent4">
                <a:lumMod val="50000"/>
              </a:schemeClr>
            </a:solidFill>
            <a:prstDash val="dash"/>
          </a:ln>
        </c:spPr>
        <c:marker>
          <c:spPr>
            <a:ln>
              <a:solidFill>
                <a:schemeClr val="accent4">
                  <a:lumMod val="50000"/>
                </a:schemeClr>
              </a:solidFill>
              <a:prstDash val="dash"/>
            </a:ln>
          </c:spPr>
        </c:marker>
      </c:pivotFmt>
      <c:pivotFmt>
        <c:idx val="9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1"/>
        <c:spPr>
          <a:ln>
            <a:prstDash val="dash"/>
          </a:ln>
        </c:spPr>
        <c:marker>
          <c:spPr>
            <a:ln>
              <a:prstDash val="dash"/>
            </a:ln>
          </c:spPr>
        </c:marker>
      </c:pivotFmt>
      <c:pivotFmt>
        <c:idx val="92"/>
      </c:pivotFmt>
      <c:pivotFmt>
        <c:idx val="93"/>
      </c:pivotFmt>
      <c:pivotFmt>
        <c:idx val="94"/>
        <c:spPr>
          <a:ln>
            <a:prstDash val="solid"/>
          </a:ln>
        </c:spPr>
        <c:marker>
          <c:spPr>
            <a:ln>
              <a:prstDash val="solid"/>
            </a:ln>
          </c:spPr>
        </c:marker>
      </c:pivotFmt>
      <c:pivotFmt>
        <c:idx val="95"/>
        <c:spPr>
          <a:ln>
            <a:prstDash val="solid"/>
          </a:ln>
        </c:spPr>
        <c:marker>
          <c:spPr>
            <a:ln>
              <a:prstDash val="solid"/>
            </a:ln>
          </c:spPr>
        </c:marker>
      </c:pivotFmt>
      <c:pivotFmt>
        <c:idx val="96"/>
        <c:spPr>
          <a:ln>
            <a:prstDash val="solid"/>
          </a:ln>
        </c:spPr>
        <c:marker>
          <c:spPr>
            <a:ln>
              <a:prstDash val="solid"/>
            </a:ln>
          </c:spPr>
        </c:marker>
      </c:pivotFmt>
      <c:pivotFmt>
        <c:idx val="97"/>
        <c:spPr>
          <a:ln>
            <a:prstDash val="dash"/>
          </a:ln>
        </c:spPr>
        <c:marker>
          <c:spPr>
            <a:ln>
              <a:prstDash val="dash"/>
            </a:ln>
          </c:spPr>
        </c:marker>
      </c:pivotFmt>
      <c:pivotFmt>
        <c:idx val="98"/>
        <c:spPr>
          <a:ln>
            <a:solidFill>
              <a:schemeClr val="accent4">
                <a:lumMod val="50000"/>
              </a:schemeClr>
            </a:solidFill>
            <a:prstDash val="dash"/>
          </a:ln>
        </c:spPr>
        <c:marker>
          <c:spPr>
            <a:ln>
              <a:solidFill>
                <a:schemeClr val="accent4">
                  <a:lumMod val="50000"/>
                </a:schemeClr>
              </a:solidFill>
              <a:prstDash val="dash"/>
            </a:ln>
          </c:spPr>
        </c:marker>
      </c:pivotFmt>
      <c:pivotFmt>
        <c:idx val="9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100"/>
        <c:spPr>
          <a:ln>
            <a:prstDash val="dash"/>
          </a:ln>
        </c:spPr>
        <c:marker>
          <c:spPr>
            <a:ln>
              <a:prstDash val="dash"/>
            </a:ln>
          </c:spPr>
        </c:marker>
      </c:pivotFmt>
      <c:pivotFmt>
        <c:idx val="101"/>
      </c:pivotFmt>
      <c:pivotFmt>
        <c:idx val="102"/>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0.562755368929296</c:v>
                </c:pt>
                <c:pt idx="2">
                  <c:v>0.550583664780067</c:v>
                </c:pt>
                <c:pt idx="4">
                  <c:v>0.616280081910848</c:v>
                </c:pt>
                <c:pt idx="6">
                  <c:v>0.62382514961735</c:v>
                </c:pt>
                <c:pt idx="8">
                  <c:v>0.595312914585231</c:v>
                </c:pt>
                <c:pt idx="10">
                  <c:v>0.603838662624831</c:v>
                </c:pt>
                <c:pt idx="12">
                  <c:v>0.597031878712386</c:v>
                </c:pt>
                <c:pt idx="14">
                  <c:v>0.67701652204304</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0.676538835345578</c:v>
                </c:pt>
                <c:pt idx="2">
                  <c:v>0.659234856243077</c:v>
                </c:pt>
                <c:pt idx="4">
                  <c:v>0.636907427931055</c:v>
                </c:pt>
                <c:pt idx="6">
                  <c:v>0.663828133243246</c:v>
                </c:pt>
                <c:pt idx="8">
                  <c:v>0.666520438645679</c:v>
                </c:pt>
                <c:pt idx="10">
                  <c:v>0.642031672562208</c:v>
                </c:pt>
                <c:pt idx="12">
                  <c:v>0.657897708133139</c:v>
                </c:pt>
                <c:pt idx="14">
                  <c:v>0.742491311326356</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0.51458023377522</c:v>
                </c:pt>
                <c:pt idx="2">
                  <c:v>0.532249365313313</c:v>
                </c:pt>
                <c:pt idx="3">
                  <c:v>0.527878840590614</c:v>
                </c:pt>
                <c:pt idx="5">
                  <c:v>0.540770533803974</c:v>
                </c:pt>
                <c:pt idx="6">
                  <c:v>0.535022697258836</c:v>
                </c:pt>
                <c:pt idx="7">
                  <c:v>0.546092124775063</c:v>
                </c:pt>
                <c:pt idx="9">
                  <c:v>0.554387981442485</c:v>
                </c:pt>
                <c:pt idx="10">
                  <c:v>0.535646077573098</c:v>
                </c:pt>
                <c:pt idx="11">
                  <c:v>0.538206905995136</c:v>
                </c:pt>
                <c:pt idx="13">
                  <c:v>0.542040331079774</c:v>
                </c:pt>
                <c:pt idx="14">
                  <c:v>0.50257739852528</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0.550824057452492</c:v>
                </c:pt>
                <c:pt idx="2">
                  <c:v>0.544192342692801</c:v>
                </c:pt>
                <c:pt idx="4">
                  <c:v>0.571246283744586</c:v>
                </c:pt>
                <c:pt idx="6">
                  <c:v>0.576468150365616</c:v>
                </c:pt>
                <c:pt idx="8">
                  <c:v>0.560521409674517</c:v>
                </c:pt>
                <c:pt idx="10">
                  <c:v>0.583077730772758</c:v>
                </c:pt>
                <c:pt idx="12">
                  <c:v>0.60110796942584</c:v>
                </c:pt>
                <c:pt idx="14">
                  <c:v>0.605195190836386</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0.531097142292047</c:v>
                </c:pt>
                <c:pt idx="2">
                  <c:v>0.542030981536898</c:v>
                </c:pt>
                <c:pt idx="3">
                  <c:v>0.524363346244418</c:v>
                </c:pt>
                <c:pt idx="5">
                  <c:v>0.526526429394326</c:v>
                </c:pt>
                <c:pt idx="6">
                  <c:v>0.562331790330357</c:v>
                </c:pt>
                <c:pt idx="7">
                  <c:v>0.525132352108167</c:v>
                </c:pt>
                <c:pt idx="9">
                  <c:v>0.570920698552447</c:v>
                </c:pt>
                <c:pt idx="10">
                  <c:v>0.552884511219303</c:v>
                </c:pt>
                <c:pt idx="11">
                  <c:v>0.545783447695409</c:v>
                </c:pt>
                <c:pt idx="13">
                  <c:v>0.592501671104876</c:v>
                </c:pt>
                <c:pt idx="14">
                  <c:v>0.551724194913457</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0.523058740339827</c:v>
                </c:pt>
                <c:pt idx="2">
                  <c:v>0.50864693868243</c:v>
                </c:pt>
                <c:pt idx="4">
                  <c:v>0.498614717393687</c:v>
                </c:pt>
                <c:pt idx="6">
                  <c:v>0.524685632929624</c:v>
                </c:pt>
                <c:pt idx="8">
                  <c:v>0.522741939780473</c:v>
                </c:pt>
                <c:pt idx="10">
                  <c:v>0.524789161274822</c:v>
                </c:pt>
                <c:pt idx="12">
                  <c:v>0.503772371636053</c:v>
                </c:pt>
                <c:pt idx="14">
                  <c:v>0.553160966350554</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0.606460943774831</c:v>
                </c:pt>
                <c:pt idx="2">
                  <c:v>0.580663124749237</c:v>
                </c:pt>
                <c:pt idx="3">
                  <c:v>0.590592765429958</c:v>
                </c:pt>
                <c:pt idx="5">
                  <c:v>0.615450935226828</c:v>
                </c:pt>
                <c:pt idx="6">
                  <c:v>0.626699269572426</c:v>
                </c:pt>
                <c:pt idx="7">
                  <c:v>0.627779671535514</c:v>
                </c:pt>
                <c:pt idx="9">
                  <c:v>0.636226158866434</c:v>
                </c:pt>
                <c:pt idx="10">
                  <c:v>0.63719313023231</c:v>
                </c:pt>
                <c:pt idx="11">
                  <c:v>0.643814998396476</c:v>
                </c:pt>
                <c:pt idx="13">
                  <c:v>0.727057829428194</c:v>
                </c:pt>
                <c:pt idx="14">
                  <c:v>0.725330199567475</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0.636782683353127</c:v>
                </c:pt>
                <c:pt idx="2">
                  <c:v>0.575607846954492</c:v>
                </c:pt>
                <c:pt idx="3">
                  <c:v>0.574213992413931</c:v>
                </c:pt>
                <c:pt idx="5">
                  <c:v>0.592408194803586</c:v>
                </c:pt>
                <c:pt idx="6">
                  <c:v>0.590174632756756</c:v>
                </c:pt>
                <c:pt idx="7">
                  <c:v>0.609821103839937</c:v>
                </c:pt>
                <c:pt idx="9">
                  <c:v>0.608669479222843</c:v>
                </c:pt>
                <c:pt idx="10">
                  <c:v>0.638283609424302</c:v>
                </c:pt>
                <c:pt idx="11">
                  <c:v>0.63153906993136</c:v>
                </c:pt>
                <c:pt idx="13">
                  <c:v>0.656699754591182</c:v>
                </c:pt>
                <c:pt idx="14">
                  <c:v>0.682791034976508</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0.527204232618156</c:v>
                </c:pt>
                <c:pt idx="7">
                  <c:v>0.528287835757797</c:v>
                </c:pt>
                <c:pt idx="9">
                  <c:v>0.559334170442678</c:v>
                </c:pt>
                <c:pt idx="10">
                  <c:v>0.536000195294368</c:v>
                </c:pt>
                <c:pt idx="11">
                  <c:v>0.551822814499346</c:v>
                </c:pt>
                <c:pt idx="13">
                  <c:v>0.563749630258298</c:v>
                </c:pt>
                <c:pt idx="14">
                  <c:v>0.550279664049851</c:v>
                </c:pt>
              </c:numCache>
            </c:numRef>
          </c:val>
          <c:smooth val="0"/>
        </c:ser>
        <c:dLbls>
          <c:showLegendKey val="0"/>
          <c:showVal val="0"/>
          <c:showCatName val="0"/>
          <c:showSerName val="0"/>
          <c:showPercent val="0"/>
          <c:showBubbleSize val="0"/>
        </c:dLbls>
        <c:marker val="1"/>
        <c:smooth val="0"/>
        <c:axId val="228594080"/>
        <c:axId val="228597568"/>
      </c:lineChart>
      <c:catAx>
        <c:axId val="22859408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228597568"/>
        <c:crosses val="autoZero"/>
        <c:auto val="1"/>
        <c:lblAlgn val="ctr"/>
        <c:lblOffset val="100"/>
        <c:tickLblSkip val="3"/>
        <c:tickMarkSkip val="5"/>
        <c:noMultiLvlLbl val="0"/>
      </c:catAx>
      <c:valAx>
        <c:axId val="228597568"/>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chip</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28594080"/>
        <c:crosses val="autoZero"/>
        <c:crossBetween val="between"/>
      </c:valAx>
    </c:plotArea>
    <c:legend>
      <c:legendPos val="r"/>
      <c:layout>
        <c:manualLayout>
          <c:xMode val="edge"/>
          <c:yMode val="edge"/>
          <c:x val="0.655817718291906"/>
          <c:y val="0.504146923781601"/>
          <c:w val="0.343021106736658"/>
          <c:h val="0.338250237281788"/>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0.606940566944793</c:v>
                </c:pt>
                <c:pt idx="8">
                  <c:v>0.629512639592187</c:v>
                </c:pt>
                <c:pt idx="9">
                  <c:v>0.606755412653708</c:v>
                </c:pt>
                <c:pt idx="10">
                  <c:v>0.608540355783117</c:v>
                </c:pt>
                <c:pt idx="12">
                  <c:v>0.638987453374779</c:v>
                </c:pt>
                <c:pt idx="13">
                  <c:v>0.636120120620427</c:v>
                </c:pt>
                <c:pt idx="14">
                  <c:v>0.577064913403228</c:v>
                </c:pt>
                <c:pt idx="16">
                  <c:v>0.620925415633711</c:v>
                </c:pt>
                <c:pt idx="17">
                  <c:v>0.665254125393241</c:v>
                </c:pt>
                <c:pt idx="18">
                  <c:v>0.592735410420767</c:v>
                </c:pt>
                <c:pt idx="20">
                  <c:v>0.648867383298867</c:v>
                </c:pt>
                <c:pt idx="21">
                  <c:v>0.669945104072724</c:v>
                </c:pt>
                <c:pt idx="22">
                  <c:v>0.681243717849897</c:v>
                </c:pt>
                <c:pt idx="24">
                  <c:v>0.685871252767417</c:v>
                </c:pt>
                <c:pt idx="25">
                  <c:v>0.666643189370391</c:v>
                </c:pt>
                <c:pt idx="26">
                  <c:v>0.724457963916778</c:v>
                </c:pt>
                <c:pt idx="28">
                  <c:v>0.767207874636605</c:v>
                </c:pt>
                <c:pt idx="29">
                  <c:v>0.716373032566185</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0.649149359484484</c:v>
                </c:pt>
                <c:pt idx="8">
                  <c:v>0.635756118429168</c:v>
                </c:pt>
                <c:pt idx="9">
                  <c:v>0.650077467272128</c:v>
                </c:pt>
                <c:pt idx="10">
                  <c:v>0.647682129741184</c:v>
                </c:pt>
                <c:pt idx="12">
                  <c:v>0.665788554203484</c:v>
                </c:pt>
                <c:pt idx="13">
                  <c:v>0.648831789926567</c:v>
                </c:pt>
                <c:pt idx="14">
                  <c:v>0.640753119427734</c:v>
                </c:pt>
                <c:pt idx="16">
                  <c:v>0.651558803178856</c:v>
                </c:pt>
                <c:pt idx="17">
                  <c:v>0.650996540820579</c:v>
                </c:pt>
                <c:pt idx="18">
                  <c:v>0.655152149212357</c:v>
                </c:pt>
                <c:pt idx="20">
                  <c:v>0.660402825385751</c:v>
                </c:pt>
                <c:pt idx="21">
                  <c:v>0.667456056877622</c:v>
                </c:pt>
                <c:pt idx="22">
                  <c:v>0.659303400504561</c:v>
                </c:pt>
                <c:pt idx="24">
                  <c:v>0.683984507753712</c:v>
                </c:pt>
                <c:pt idx="25">
                  <c:v>0.694563325682009</c:v>
                </c:pt>
                <c:pt idx="26">
                  <c:v>0.6938474622087</c:v>
                </c:pt>
                <c:pt idx="28">
                  <c:v>0.741281965555895</c:v>
                </c:pt>
                <c:pt idx="29">
                  <c:v>0.743766973804948</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0.64724239745539</c:v>
                </c:pt>
                <c:pt idx="8">
                  <c:v>0.656349476648832</c:v>
                </c:pt>
                <c:pt idx="9">
                  <c:v>0.665243877724583</c:v>
                </c:pt>
                <c:pt idx="10">
                  <c:v>0.661034985069571</c:v>
                </c:pt>
                <c:pt idx="12">
                  <c:v>0.671553539907229</c:v>
                </c:pt>
                <c:pt idx="13">
                  <c:v>0.680399365689452</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0.673290377896606</c:v>
                </c:pt>
                <c:pt idx="1">
                  <c:v>0.651633137374496</c:v>
                </c:pt>
                <c:pt idx="2">
                  <c:v>0.652695671776334</c:v>
                </c:pt>
                <c:pt idx="3">
                  <c:v>0.654736222325816</c:v>
                </c:pt>
                <c:pt idx="4">
                  <c:v>0.671632452769482</c:v>
                </c:pt>
                <c:pt idx="5">
                  <c:v>0.677410128596056</c:v>
                </c:pt>
                <c:pt idx="7">
                  <c:v>0.668498218637701</c:v>
                </c:pt>
                <c:pt idx="9">
                  <c:v>0.66905538884772</c:v>
                </c:pt>
                <c:pt idx="11">
                  <c:v>0.66967166523534</c:v>
                </c:pt>
                <c:pt idx="13">
                  <c:v>0.658225792459619</c:v>
                </c:pt>
                <c:pt idx="15">
                  <c:v>0.65877906058612</c:v>
                </c:pt>
                <c:pt idx="17">
                  <c:v>0.644732731200871</c:v>
                </c:pt>
                <c:pt idx="19">
                  <c:v>0.668230579940464</c:v>
                </c:pt>
                <c:pt idx="21">
                  <c:v>0.685630176515137</c:v>
                </c:pt>
                <c:pt idx="23">
                  <c:v>0.686564494099947</c:v>
                </c:pt>
                <c:pt idx="25">
                  <c:v>0.700603419203454</c:v>
                </c:pt>
                <c:pt idx="27">
                  <c:v>0.73720152314906</c:v>
                </c:pt>
                <c:pt idx="29">
                  <c:v>0.741556251083916</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0.684133263231404</c:v>
                </c:pt>
                <c:pt idx="1">
                  <c:v>0.681751134978883</c:v>
                </c:pt>
                <c:pt idx="2">
                  <c:v>0.689017445198238</c:v>
                </c:pt>
                <c:pt idx="3">
                  <c:v>0.678143413917512</c:v>
                </c:pt>
                <c:pt idx="4">
                  <c:v>0.693771414909259</c:v>
                </c:pt>
                <c:pt idx="5">
                  <c:v>0.687739681411082</c:v>
                </c:pt>
                <c:pt idx="7">
                  <c:v>0.674822296389849</c:v>
                </c:pt>
                <c:pt idx="9">
                  <c:v>0.677225967044271</c:v>
                </c:pt>
                <c:pt idx="11">
                  <c:v>0.676522133463309</c:v>
                </c:pt>
                <c:pt idx="13">
                  <c:v>0.683211767488747</c:v>
                </c:pt>
                <c:pt idx="15">
                  <c:v>0.684332963842315</c:v>
                </c:pt>
                <c:pt idx="17">
                  <c:v>0.692443003592137</c:v>
                </c:pt>
                <c:pt idx="19">
                  <c:v>0.695052549530346</c:v>
                </c:pt>
                <c:pt idx="21">
                  <c:v>0.695513707073867</c:v>
                </c:pt>
                <c:pt idx="23">
                  <c:v>0.700060159042408</c:v>
                </c:pt>
                <c:pt idx="25">
                  <c:v>0.715224816624052</c:v>
                </c:pt>
                <c:pt idx="27">
                  <c:v>0.747901924035681</c:v>
                </c:pt>
                <c:pt idx="29">
                  <c:v>0.74824160555037</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0.615215868242244</c:v>
                </c:pt>
                <c:pt idx="1">
                  <c:v>0.599013047121465</c:v>
                </c:pt>
                <c:pt idx="2">
                  <c:v>0.617575127305207</c:v>
                </c:pt>
                <c:pt idx="3">
                  <c:v>0.621492668936653</c:v>
                </c:pt>
                <c:pt idx="4">
                  <c:v>0.644631419038749</c:v>
                </c:pt>
                <c:pt idx="5">
                  <c:v>0.668666382534223</c:v>
                </c:pt>
                <c:pt idx="7">
                  <c:v>0.658942760241285</c:v>
                </c:pt>
                <c:pt idx="9">
                  <c:v>0.660841961649921</c:v>
                </c:pt>
                <c:pt idx="11">
                  <c:v>0.632314380057554</c:v>
                </c:pt>
                <c:pt idx="13">
                  <c:v>0.637570577609655</c:v>
                </c:pt>
                <c:pt idx="15">
                  <c:v>0.649819133191999</c:v>
                </c:pt>
                <c:pt idx="17">
                  <c:v>0.642803597934372</c:v>
                </c:pt>
                <c:pt idx="19">
                  <c:v>0.657424884694748</c:v>
                </c:pt>
                <c:pt idx="21">
                  <c:v>0.647953917770568</c:v>
                </c:pt>
                <c:pt idx="23">
                  <c:v>0.653053674573308</c:v>
                </c:pt>
                <c:pt idx="25">
                  <c:v>0.65652074466318</c:v>
                </c:pt>
                <c:pt idx="27">
                  <c:v>0.670240294870129</c:v>
                </c:pt>
                <c:pt idx="29">
                  <c:v>0.664690107694401</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0.62650307145571</c:v>
                </c:pt>
                <c:pt idx="1">
                  <c:v>0.638120597343123</c:v>
                </c:pt>
                <c:pt idx="2">
                  <c:v>0.658026579007579</c:v>
                </c:pt>
                <c:pt idx="3">
                  <c:v>0.673979142197435</c:v>
                </c:pt>
                <c:pt idx="4">
                  <c:v>0.707024951527332</c:v>
                </c:pt>
                <c:pt idx="5">
                  <c:v>0.700434579536138</c:v>
                </c:pt>
                <c:pt idx="7">
                  <c:v>0.68970614172991</c:v>
                </c:pt>
                <c:pt idx="9">
                  <c:v>0.677567166401248</c:v>
                </c:pt>
                <c:pt idx="11">
                  <c:v>0.671387788891402</c:v>
                </c:pt>
                <c:pt idx="13">
                  <c:v>0.666812785570546</c:v>
                </c:pt>
                <c:pt idx="15">
                  <c:v>0.657975901886896</c:v>
                </c:pt>
                <c:pt idx="17">
                  <c:v>0.668055722434499</c:v>
                </c:pt>
                <c:pt idx="19">
                  <c:v>0.66678038177652</c:v>
                </c:pt>
                <c:pt idx="21">
                  <c:v>0.675526607611949</c:v>
                </c:pt>
                <c:pt idx="23">
                  <c:v>0.690194654803712</c:v>
                </c:pt>
                <c:pt idx="25">
                  <c:v>0.69353502319424</c:v>
                </c:pt>
                <c:pt idx="27">
                  <c:v>0.704063983241755</c:v>
                </c:pt>
                <c:pt idx="29">
                  <c:v>0.685494775523955</c:v>
                </c:pt>
              </c:numCache>
            </c:numRef>
          </c:val>
          <c:smooth val="0"/>
        </c:ser>
        <c:dLbls>
          <c:showLegendKey val="0"/>
          <c:showVal val="0"/>
          <c:showCatName val="0"/>
          <c:showSerName val="0"/>
          <c:showPercent val="0"/>
          <c:showBubbleSize val="0"/>
        </c:dLbls>
        <c:marker val="1"/>
        <c:smooth val="0"/>
        <c:axId val="142109456"/>
        <c:axId val="141657344"/>
      </c:lineChart>
      <c:catAx>
        <c:axId val="14210945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141657344"/>
        <c:crosses val="autoZero"/>
        <c:auto val="1"/>
        <c:lblAlgn val="ctr"/>
        <c:lblOffset val="100"/>
        <c:tickLblSkip val="5"/>
        <c:tickMarkSkip val="5"/>
        <c:noMultiLvlLbl val="0"/>
      </c:catAx>
      <c:valAx>
        <c:axId val="141657344"/>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chip</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142109456"/>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25"/>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spPr>
          <a:ln>
            <a:prstDash val="solid"/>
          </a:ln>
        </c:spPr>
        <c:marker>
          <c:spPr>
            <a:ln>
              <a:prstDash val="solid"/>
            </a:ln>
          </c:spPr>
        </c:marker>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dash"/>
          </a:ln>
        </c:spPr>
        <c:marker>
          <c:spPr>
            <a:ln>
              <a:prstDash val="dash"/>
            </a:ln>
          </c:spPr>
        </c:marker>
      </c:pivotFmt>
      <c:pivotFmt>
        <c:idx val="59"/>
        <c:spPr>
          <a:ln>
            <a:solidFill>
              <a:schemeClr val="accent4">
                <a:lumMod val="50000"/>
              </a:schemeClr>
            </a:solidFill>
            <a:prstDash val="dash"/>
          </a:ln>
        </c:spPr>
        <c:marker>
          <c:spPr>
            <a:ln>
              <a:solidFill>
                <a:schemeClr val="accent4">
                  <a:lumMod val="50000"/>
                </a:schemeClr>
              </a:solidFill>
              <a:prstDash val="dash"/>
            </a:ln>
          </c:spPr>
        </c:marker>
      </c:pivotFmt>
      <c:pivotFmt>
        <c:idx val="6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1"/>
        <c:spPr>
          <a:ln>
            <a:prstDash val="dash"/>
          </a:ln>
        </c:spPr>
        <c:marker>
          <c:spPr>
            <a:ln>
              <a:prstDash val="dash"/>
            </a:ln>
          </c:spPr>
        </c:marker>
      </c:pivotFmt>
      <c:pivotFmt>
        <c:idx val="62"/>
      </c:pivotFmt>
      <c:pivotFmt>
        <c:idx val="63"/>
      </c:pivotFmt>
      <c:pivotFmt>
        <c:idx val="64"/>
        <c:spPr>
          <a:ln>
            <a:prstDash val="solid"/>
          </a:ln>
        </c:spPr>
        <c:marker>
          <c:spPr>
            <a:ln>
              <a:prstDash val="solid"/>
            </a:ln>
          </c:spPr>
        </c:marker>
      </c:pivotFmt>
      <c:pivotFmt>
        <c:idx val="65"/>
        <c:spPr>
          <a:ln>
            <a:prstDash val="solid"/>
          </a:ln>
        </c:spPr>
        <c:marker>
          <c:spPr>
            <a:ln>
              <a:prstDash val="solid"/>
            </a:ln>
          </c:spPr>
        </c:marker>
      </c:pivotFmt>
      <c:pivotFmt>
        <c:idx val="66"/>
        <c:spPr>
          <a:ln>
            <a:prstDash val="solid"/>
          </a:ln>
        </c:spPr>
        <c:marker>
          <c:spPr>
            <a:ln>
              <a:prstDash val="solid"/>
            </a:ln>
          </c:spPr>
        </c:marker>
      </c:pivotFmt>
      <c:pivotFmt>
        <c:idx val="67"/>
        <c:spPr>
          <a:ln>
            <a:prstDash val="dash"/>
          </a:ln>
        </c:spPr>
        <c:marker>
          <c:spPr>
            <a:ln>
              <a:prstDash val="dash"/>
            </a:ln>
          </c:spPr>
        </c:marker>
      </c:pivotFmt>
      <c:pivotFmt>
        <c:idx val="68"/>
        <c:spPr>
          <a:ln>
            <a:solidFill>
              <a:schemeClr val="accent4">
                <a:lumMod val="50000"/>
              </a:schemeClr>
            </a:solidFill>
            <a:prstDash val="dash"/>
          </a:ln>
        </c:spPr>
        <c:marker>
          <c:spPr>
            <a:ln>
              <a:solidFill>
                <a:schemeClr val="accent4">
                  <a:lumMod val="50000"/>
                </a:schemeClr>
              </a:solidFill>
              <a:prstDash val="dash"/>
            </a:ln>
          </c:spPr>
        </c:marker>
      </c:pivotFmt>
      <c:pivotFmt>
        <c:idx val="6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0"/>
        <c:spPr>
          <a:ln>
            <a:prstDash val="dash"/>
          </a:ln>
        </c:spPr>
        <c:marker>
          <c:spPr>
            <a:ln>
              <a:prstDash val="dash"/>
            </a:ln>
          </c:spPr>
        </c:marker>
      </c:pivotFmt>
      <c:pivotFmt>
        <c:idx val="71"/>
      </c:pivotFmt>
      <c:pivotFmt>
        <c:idx val="72"/>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556.4072120405808</c:v>
                </c:pt>
                <c:pt idx="2">
                  <c:v>603.777156095704</c:v>
                </c:pt>
                <c:pt idx="4">
                  <c:v>604.808204300141</c:v>
                </c:pt>
                <c:pt idx="6">
                  <c:v>623.2733191531284</c:v>
                </c:pt>
                <c:pt idx="8">
                  <c:v>624.23434575148</c:v>
                </c:pt>
                <c:pt idx="10">
                  <c:v>629.8135992115601</c:v>
                </c:pt>
                <c:pt idx="12">
                  <c:v>712.0943473448143</c:v>
                </c:pt>
                <c:pt idx="14">
                  <c:v>313.864883430829</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729.3436303664686</c:v>
                </c:pt>
                <c:pt idx="2">
                  <c:v>788.1396985259116</c:v>
                </c:pt>
                <c:pt idx="4">
                  <c:v>743.2445617436437</c:v>
                </c:pt>
                <c:pt idx="6">
                  <c:v>850.679896563334</c:v>
                </c:pt>
                <c:pt idx="8">
                  <c:v>872.6318485076258</c:v>
                </c:pt>
                <c:pt idx="10">
                  <c:v>946.9995542758755</c:v>
                </c:pt>
                <c:pt idx="12">
                  <c:v>948.4236235801951</c:v>
                </c:pt>
                <c:pt idx="14">
                  <c:v>542.640640846578</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548.3770168124131</c:v>
                </c:pt>
                <c:pt idx="2">
                  <c:v>545.5842303190694</c:v>
                </c:pt>
                <c:pt idx="3">
                  <c:v>646.5582549250339</c:v>
                </c:pt>
                <c:pt idx="5">
                  <c:v>655.6584133112991</c:v>
                </c:pt>
                <c:pt idx="6">
                  <c:v>678.553537977592</c:v>
                </c:pt>
                <c:pt idx="7">
                  <c:v>586.1828096150747</c:v>
                </c:pt>
                <c:pt idx="9">
                  <c:v>589.771827970939</c:v>
                </c:pt>
                <c:pt idx="10">
                  <c:v>588.6130028883975</c:v>
                </c:pt>
                <c:pt idx="11">
                  <c:v>543.4482303404442</c:v>
                </c:pt>
                <c:pt idx="13">
                  <c:v>385.4649629776449</c:v>
                </c:pt>
                <c:pt idx="14">
                  <c:v>196.1033828288192</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578.3996566130053</c:v>
                </c:pt>
                <c:pt idx="2">
                  <c:v>604.9081157106457</c:v>
                </c:pt>
                <c:pt idx="4">
                  <c:v>597.1973992422537</c:v>
                </c:pt>
                <c:pt idx="6">
                  <c:v>642.8969468102804</c:v>
                </c:pt>
                <c:pt idx="8">
                  <c:v>599.5581577278508</c:v>
                </c:pt>
                <c:pt idx="10">
                  <c:v>682.2015683846314</c:v>
                </c:pt>
                <c:pt idx="12">
                  <c:v>673.7179330669144</c:v>
                </c:pt>
                <c:pt idx="14">
                  <c:v>359.8966386437601</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542.3998190710376</c:v>
                </c:pt>
                <c:pt idx="2">
                  <c:v>581.5203938647583</c:v>
                </c:pt>
                <c:pt idx="3">
                  <c:v>517.4702421139531</c:v>
                </c:pt>
                <c:pt idx="5">
                  <c:v>595.1662042109245</c:v>
                </c:pt>
                <c:pt idx="6">
                  <c:v>624.8957451931956</c:v>
                </c:pt>
                <c:pt idx="7">
                  <c:v>643.3261369764652</c:v>
                </c:pt>
                <c:pt idx="9">
                  <c:v>636.7192156452695</c:v>
                </c:pt>
                <c:pt idx="10">
                  <c:v>578.5418862450526</c:v>
                </c:pt>
                <c:pt idx="11">
                  <c:v>507.2736482647528</c:v>
                </c:pt>
                <c:pt idx="13">
                  <c:v>510.9270117620044</c:v>
                </c:pt>
                <c:pt idx="14">
                  <c:v>135.9759474161355</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728.2056313718317</c:v>
                </c:pt>
                <c:pt idx="2">
                  <c:v>717.4363618482529</c:v>
                </c:pt>
                <c:pt idx="4">
                  <c:v>693.7266170759726</c:v>
                </c:pt>
                <c:pt idx="6">
                  <c:v>717.2665410303671</c:v>
                </c:pt>
                <c:pt idx="8">
                  <c:v>617.5927444181603</c:v>
                </c:pt>
                <c:pt idx="10">
                  <c:v>748.3198160303831</c:v>
                </c:pt>
                <c:pt idx="12">
                  <c:v>850.0767115345881</c:v>
                </c:pt>
                <c:pt idx="14">
                  <c:v>624.6815368804329</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499.6375712562509</c:v>
                </c:pt>
                <c:pt idx="2">
                  <c:v>493.2402556034865</c:v>
                </c:pt>
                <c:pt idx="3">
                  <c:v>500.400482717527</c:v>
                </c:pt>
                <c:pt idx="5">
                  <c:v>530.3182952494481</c:v>
                </c:pt>
                <c:pt idx="6">
                  <c:v>514.5962087438131</c:v>
                </c:pt>
                <c:pt idx="7">
                  <c:v>543.8055023416833</c:v>
                </c:pt>
                <c:pt idx="9">
                  <c:v>557.0382148020353</c:v>
                </c:pt>
                <c:pt idx="10">
                  <c:v>545.3328164333896</c:v>
                </c:pt>
                <c:pt idx="11">
                  <c:v>526.915982383671</c:v>
                </c:pt>
                <c:pt idx="13">
                  <c:v>737.7693185808642</c:v>
                </c:pt>
                <c:pt idx="14">
                  <c:v>140.8039029525177</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373.3381235489759</c:v>
                </c:pt>
                <c:pt idx="2">
                  <c:v>385.5974085183807</c:v>
                </c:pt>
                <c:pt idx="3">
                  <c:v>412.9039775942448</c:v>
                </c:pt>
                <c:pt idx="5">
                  <c:v>444.3072740322025</c:v>
                </c:pt>
                <c:pt idx="6">
                  <c:v>449.4877723476258</c:v>
                </c:pt>
                <c:pt idx="7">
                  <c:v>441.967836475683</c:v>
                </c:pt>
                <c:pt idx="9">
                  <c:v>466.0595239815194</c:v>
                </c:pt>
                <c:pt idx="10">
                  <c:v>418.7900855899373</c:v>
                </c:pt>
                <c:pt idx="11">
                  <c:v>419.6495587794957</c:v>
                </c:pt>
                <c:pt idx="13">
                  <c:v>401.4418364967491</c:v>
                </c:pt>
                <c:pt idx="14">
                  <c:v>136.4207284408802</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365.5636294380123</c:v>
                </c:pt>
                <c:pt idx="7">
                  <c:v>346.627914784857</c:v>
                </c:pt>
                <c:pt idx="9">
                  <c:v>358.9070759129683</c:v>
                </c:pt>
                <c:pt idx="10">
                  <c:v>292.8280925752561</c:v>
                </c:pt>
                <c:pt idx="11">
                  <c:v>285.1845047238181</c:v>
                </c:pt>
                <c:pt idx="13">
                  <c:v>282.6004682696847</c:v>
                </c:pt>
                <c:pt idx="14">
                  <c:v>109.3694406906807</c:v>
                </c:pt>
              </c:numCache>
            </c:numRef>
          </c:val>
          <c:smooth val="0"/>
        </c:ser>
        <c:dLbls>
          <c:showLegendKey val="0"/>
          <c:showVal val="0"/>
          <c:showCatName val="0"/>
          <c:showSerName val="0"/>
          <c:showPercent val="0"/>
          <c:showBubbleSize val="0"/>
        </c:dLbls>
        <c:marker val="1"/>
        <c:smooth val="0"/>
        <c:axId val="227152608"/>
        <c:axId val="191891920"/>
      </c:lineChart>
      <c:catAx>
        <c:axId val="22715260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191891920"/>
        <c:crosses val="autoZero"/>
        <c:auto val="1"/>
        <c:lblAlgn val="ctr"/>
        <c:lblOffset val="100"/>
        <c:tickLblSkip val="3"/>
        <c:tickMarkSkip val="5"/>
        <c:noMultiLvlLbl val="0"/>
      </c:catAx>
      <c:valAx>
        <c:axId val="191891920"/>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27152608"/>
        <c:crosses val="autoZero"/>
        <c:crossBetween val="between"/>
      </c:valAx>
      <c:spPr>
        <a:noFill/>
        <a:ln w="25400">
          <a:noFill/>
        </a:ln>
      </c:spPr>
    </c:plotArea>
    <c:legend>
      <c:legendPos val="r"/>
      <c:layout>
        <c:manualLayout>
          <c:xMode val="edge"/>
          <c:yMode val="edge"/>
          <c:x val="0.113265668153814"/>
          <c:y val="0.517668552569543"/>
          <c:w val="0.343021106736658"/>
          <c:h val="0.330791822813592"/>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30"/>
  </c:pivotSource>
  <c:chart>
    <c:autoTitleDeleted val="1"/>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solid"/>
          </a:ln>
        </c:spPr>
        <c:marker>
          <c:spPr>
            <a:ln>
              <a:prstDash val="solid"/>
            </a:ln>
          </c:spPr>
        </c:marker>
      </c:pivotFmt>
      <c:pivotFmt>
        <c:idx val="35"/>
        <c:spPr>
          <a:ln>
            <a:prstDash val="solid"/>
          </a:ln>
        </c:spPr>
        <c:marker>
          <c:spPr>
            <a:ln>
              <a:prstDash val="solid"/>
            </a:ln>
          </c:spPr>
        </c:marker>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
        <c:idx val="46"/>
        <c:spPr>
          <a:ln>
            <a:prstDash val="solid"/>
          </a:ln>
        </c:spPr>
        <c:marker>
          <c:spPr>
            <a:ln>
              <a:prstDash val="solid"/>
            </a:ln>
          </c:spPr>
        </c:marker>
      </c:pivotFmt>
      <c:pivotFmt>
        <c:idx val="47"/>
        <c:spPr>
          <a:ln>
            <a:prstDash val="solid"/>
          </a:ln>
        </c:spPr>
        <c:marker>
          <c:spPr>
            <a:ln>
              <a:prstDash val="solid"/>
            </a:ln>
          </c:spPr>
        </c:marker>
      </c:pivotFmt>
      <c:pivotFmt>
        <c:idx val="48"/>
        <c:spPr>
          <a:ln>
            <a:prstDash val="solid"/>
          </a:ln>
        </c:spPr>
        <c:marker>
          <c:spPr>
            <a:ln>
              <a:prstDash val="solid"/>
            </a:ln>
          </c:spPr>
        </c:marker>
      </c:pivotFmt>
      <c:pivotFmt>
        <c:idx val="49"/>
        <c:spPr>
          <a:ln>
            <a:prstDash val="dash"/>
          </a:ln>
        </c:spPr>
        <c:marker>
          <c:spPr>
            <a:ln>
              <a:prstDash val="dash"/>
            </a:ln>
          </c:spPr>
        </c:marker>
      </c:pivotFmt>
      <c:pivotFmt>
        <c:idx val="50"/>
        <c:spPr>
          <a:ln>
            <a:solidFill>
              <a:schemeClr val="accent4">
                <a:lumMod val="50000"/>
              </a:schemeClr>
            </a:solidFill>
            <a:prstDash val="dash"/>
          </a:ln>
        </c:spPr>
        <c:marker>
          <c:spPr>
            <a:ln>
              <a:solidFill>
                <a:schemeClr val="accent4">
                  <a:lumMod val="50000"/>
                </a:schemeClr>
              </a:solidFill>
              <a:prstDash val="dash"/>
            </a:ln>
          </c:spPr>
        </c:marker>
      </c:pivotFmt>
      <c:pivotFmt>
        <c:idx val="5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2"/>
        <c:spPr>
          <a:ln>
            <a:prstDash val="dash"/>
          </a:ln>
        </c:spPr>
        <c:marker>
          <c:spPr>
            <a:ln>
              <a:prstDash val="dash"/>
            </a:ln>
          </c:spPr>
        </c:marker>
      </c:pivotFmt>
      <c:pivotFmt>
        <c:idx val="53"/>
      </c:pivotFmt>
      <c:pivotFmt>
        <c:idx val="54"/>
      </c:pivotFmt>
      <c:pivotFmt>
        <c:idx val="55"/>
      </c:pivotFmt>
      <c:pivotFmt>
        <c:idx val="56"/>
        <c:spPr>
          <a:ln>
            <a:prstDash val="solid"/>
          </a:ln>
        </c:spPr>
        <c:marker>
          <c:spPr>
            <a:ln>
              <a:prstDash val="solid"/>
            </a:ln>
          </c:spPr>
        </c:marker>
      </c:pivotFmt>
      <c:pivotFmt>
        <c:idx val="57"/>
        <c:spPr>
          <a:ln>
            <a:prstDash val="solid"/>
          </a:ln>
        </c:spPr>
        <c:marker>
          <c:spPr>
            <a:ln>
              <a:prstDash val="solid"/>
            </a:ln>
          </c:spPr>
        </c:marker>
      </c:pivotFmt>
      <c:pivotFmt>
        <c:idx val="58"/>
        <c:spPr>
          <a:ln>
            <a:prstDash val="solid"/>
          </a:ln>
        </c:spPr>
        <c:marker>
          <c:spPr>
            <a:ln>
              <a:prstDash val="solid"/>
            </a:ln>
          </c:spPr>
        </c:marker>
      </c:pivotFmt>
      <c:pivotFmt>
        <c:idx val="59"/>
        <c:spPr>
          <a:ln>
            <a:prstDash val="dash"/>
          </a:ln>
        </c:spPr>
        <c:marker>
          <c:spPr>
            <a:ln>
              <a:prstDash val="dash"/>
            </a:ln>
          </c:spPr>
        </c:marker>
      </c:pivotFmt>
      <c:pivotFmt>
        <c:idx val="60"/>
        <c:spPr>
          <a:ln>
            <a:solidFill>
              <a:schemeClr val="accent4">
                <a:lumMod val="50000"/>
              </a:schemeClr>
            </a:solidFill>
            <a:prstDash val="dash"/>
          </a:ln>
        </c:spPr>
        <c:marker>
          <c:spPr>
            <a:ln>
              <a:solidFill>
                <a:schemeClr val="accent4">
                  <a:lumMod val="50000"/>
                </a:schemeClr>
              </a:solidFill>
              <a:prstDash val="dash"/>
            </a:ln>
          </c:spPr>
        </c:marker>
      </c:pivotFmt>
      <c:pivotFmt>
        <c:idx val="6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2"/>
        <c:spPr>
          <a:ln>
            <a:prstDash val="dash"/>
          </a:ln>
        </c:spPr>
        <c:marker>
          <c:spPr>
            <a:ln>
              <a:prstDash val="dash"/>
            </a:ln>
          </c:spPr>
        </c:marker>
      </c:pivotFmt>
      <c:pivotFmt>
        <c:idx val="63"/>
      </c:pivotFmt>
      <c:pivotFmt>
        <c:idx val="64"/>
      </c:pivotFmt>
      <c:pivotFmt>
        <c:idx val="65"/>
      </c:pivotFmt>
      <c:pivotFmt>
        <c:idx val="66"/>
        <c:spPr>
          <a:ln>
            <a:prstDash val="solid"/>
          </a:ln>
        </c:spPr>
        <c:marker>
          <c:spPr>
            <a:ln>
              <a:prstDash val="solid"/>
            </a:ln>
          </c:spPr>
        </c:marker>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dash"/>
          </a:ln>
        </c:spPr>
        <c:marker>
          <c:spPr>
            <a:ln>
              <a:prstDash val="dash"/>
            </a:ln>
          </c:spPr>
        </c:marker>
      </c:pivotFmt>
      <c:pivotFmt>
        <c:idx val="70"/>
        <c:spPr>
          <a:ln>
            <a:solidFill>
              <a:schemeClr val="accent4">
                <a:lumMod val="50000"/>
              </a:schemeClr>
            </a:solidFill>
            <a:prstDash val="dash"/>
          </a:ln>
        </c:spPr>
        <c:marker>
          <c:spPr>
            <a:ln>
              <a:solidFill>
                <a:schemeClr val="accent4">
                  <a:lumMod val="50000"/>
                </a:schemeClr>
              </a:solidFill>
              <a:prstDash val="dash"/>
            </a:ln>
          </c:spPr>
        </c:marker>
      </c:pivotFmt>
      <c:pivotFmt>
        <c:idx val="7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2"/>
        <c:spPr>
          <a:ln>
            <a:prstDash val="dash"/>
          </a:ln>
        </c:spPr>
        <c:marker>
          <c:spPr>
            <a:ln>
              <a:prstDash val="dash"/>
            </a:ln>
          </c:spPr>
        </c:marker>
      </c:pivotFmt>
      <c:pivotFmt>
        <c:idx val="73"/>
      </c:pivotFmt>
      <c:pivotFmt>
        <c:idx val="74"/>
      </c:pivotFmt>
      <c:pivotFmt>
        <c:idx val="75"/>
        <c:spPr>
          <a:ln>
            <a:prstDash val="solid"/>
          </a:ln>
        </c:spPr>
        <c:marker>
          <c:spPr>
            <a:ln>
              <a:prstDash val="solid"/>
            </a:ln>
          </c:spPr>
        </c:marker>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dash"/>
          </a:ln>
        </c:spPr>
        <c:marker>
          <c:spPr>
            <a:ln>
              <a:prstDash val="dash"/>
            </a:ln>
          </c:spPr>
        </c:marker>
      </c:pivotFmt>
      <c:pivotFmt>
        <c:idx val="79"/>
        <c:spPr>
          <a:ln>
            <a:solidFill>
              <a:schemeClr val="accent4">
                <a:lumMod val="50000"/>
              </a:schemeClr>
            </a:solidFill>
            <a:prstDash val="dash"/>
          </a:ln>
        </c:spPr>
        <c:marker>
          <c:spPr>
            <a:ln>
              <a:solidFill>
                <a:schemeClr val="accent4">
                  <a:lumMod val="50000"/>
                </a:schemeClr>
              </a:solidFill>
              <a:prstDash val="dash"/>
            </a:ln>
          </c:spPr>
        </c:marker>
      </c:pivotFmt>
      <c:pivotFmt>
        <c:idx val="80"/>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1"/>
        <c:spPr>
          <a:ln>
            <a:prstDash val="dash"/>
          </a:ln>
        </c:spPr>
        <c:marker>
          <c:spPr>
            <a:ln>
              <a:prstDash val="dash"/>
            </a:ln>
          </c:spPr>
        </c:marker>
      </c:pivotFmt>
      <c:pivotFmt>
        <c:idx val="82"/>
      </c:pivotFmt>
      <c:pivotFmt>
        <c:idx val="83"/>
      </c:pivotFmt>
      <c:pivotFmt>
        <c:idx val="84"/>
        <c:spPr>
          <a:ln>
            <a:prstDash val="solid"/>
          </a:ln>
        </c:spPr>
        <c:marker>
          <c:spPr>
            <a:ln>
              <a:prstDash val="solid"/>
            </a:ln>
          </c:spPr>
        </c:marker>
      </c:pivotFmt>
      <c:pivotFmt>
        <c:idx val="85"/>
        <c:spPr>
          <a:ln>
            <a:prstDash val="solid"/>
          </a:ln>
        </c:spPr>
        <c:marker>
          <c:spPr>
            <a:ln>
              <a:prstDash val="solid"/>
            </a:ln>
          </c:spPr>
        </c:marker>
      </c:pivotFmt>
      <c:pivotFmt>
        <c:idx val="86"/>
        <c:spPr>
          <a:ln>
            <a:prstDash val="solid"/>
          </a:ln>
        </c:spPr>
        <c:marker>
          <c:spPr>
            <a:ln>
              <a:prstDash val="solid"/>
            </a:ln>
          </c:spPr>
        </c:marker>
      </c:pivotFmt>
      <c:pivotFmt>
        <c:idx val="87"/>
        <c:spPr>
          <a:ln>
            <a:prstDash val="dash"/>
          </a:ln>
        </c:spPr>
        <c:marker>
          <c:spPr>
            <a:ln>
              <a:prstDash val="dash"/>
            </a:ln>
          </c:spPr>
        </c:marker>
      </c:pivotFmt>
      <c:pivotFmt>
        <c:idx val="88"/>
        <c:spPr>
          <a:ln>
            <a:solidFill>
              <a:schemeClr val="accent4">
                <a:lumMod val="50000"/>
              </a:schemeClr>
            </a:solidFill>
            <a:prstDash val="dash"/>
          </a:ln>
        </c:spPr>
        <c:marker>
          <c:spPr>
            <a:ln>
              <a:solidFill>
                <a:schemeClr val="accent4">
                  <a:lumMod val="50000"/>
                </a:schemeClr>
              </a:solidFill>
              <a:prstDash val="dash"/>
            </a:ln>
          </c:spPr>
        </c:marker>
      </c:pivotFmt>
      <c:pivotFmt>
        <c:idx val="89"/>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90"/>
        <c:spPr>
          <a:ln>
            <a:prstDash val="dash"/>
          </a:ln>
        </c:spPr>
        <c:marker>
          <c:spPr>
            <a:ln>
              <a:prstDash val="dash"/>
            </a:ln>
          </c:spPr>
        </c:marker>
      </c:pivotFmt>
      <c:pivotFmt>
        <c:idx val="91"/>
      </c:pivotFmt>
      <c:pivotFmt>
        <c:idx val="92"/>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0.217327556261415</c:v>
                </c:pt>
                <c:pt idx="2">
                  <c:v>0.235829822154024</c:v>
                </c:pt>
                <c:pt idx="4">
                  <c:v>0.236530581446452</c:v>
                </c:pt>
                <c:pt idx="6">
                  <c:v>0.243444844716735</c:v>
                </c:pt>
                <c:pt idx="8">
                  <c:v>0.243820212896015</c:v>
                </c:pt>
                <c:pt idx="10">
                  <c:v>0.245999418150734</c:v>
                </c:pt>
                <c:pt idx="12">
                  <c:v>0.276682030709706</c:v>
                </c:pt>
                <c:pt idx="14">
                  <c:v>0.122276848418639</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0.216485923974908</c:v>
                </c:pt>
                <c:pt idx="2">
                  <c:v>0.234943458030964</c:v>
                </c:pt>
                <c:pt idx="4">
                  <c:v>0.220612039358665</c:v>
                </c:pt>
                <c:pt idx="6">
                  <c:v>0.253586612817273</c:v>
                </c:pt>
                <c:pt idx="8">
                  <c:v>0.259301829952094</c:v>
                </c:pt>
                <c:pt idx="10">
                  <c:v>0.281091196214641</c:v>
                </c:pt>
                <c:pt idx="12">
                  <c:v>0.281823293047035</c:v>
                </c:pt>
                <c:pt idx="14">
                  <c:v>0.161068192864016</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0.282165175526912</c:v>
                </c:pt>
                <c:pt idx="2">
                  <c:v>0.278775725839236</c:v>
                </c:pt>
                <c:pt idx="3">
                  <c:v>0.3307184278593</c:v>
                </c:pt>
                <c:pt idx="5">
                  <c:v>0.336060124853385</c:v>
                </c:pt>
                <c:pt idx="6">
                  <c:v>0.346718699988557</c:v>
                </c:pt>
                <c:pt idx="7">
                  <c:v>0.300145867639354</c:v>
                </c:pt>
                <c:pt idx="9">
                  <c:v>0.301671829655735</c:v>
                </c:pt>
                <c:pt idx="10">
                  <c:v>0.30139021062688</c:v>
                </c:pt>
                <c:pt idx="11">
                  <c:v>0.279096318688095</c:v>
                </c:pt>
                <c:pt idx="13">
                  <c:v>0.197961546554137</c:v>
                </c:pt>
                <c:pt idx="14">
                  <c:v>0.100613553280117</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0.210516193953</c:v>
                </c:pt>
                <c:pt idx="2">
                  <c:v>0.220581858799982</c:v>
                </c:pt>
                <c:pt idx="4">
                  <c:v>0.217770119087613</c:v>
                </c:pt>
                <c:pt idx="6">
                  <c:v>0.234434618847268</c:v>
                </c:pt>
                <c:pt idx="8">
                  <c:v>0.218425609574873</c:v>
                </c:pt>
                <c:pt idx="10">
                  <c:v>0.247810170477613</c:v>
                </c:pt>
                <c:pt idx="12">
                  <c:v>0.243975919463965</c:v>
                </c:pt>
                <c:pt idx="14">
                  <c:v>0.130861977690838</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0.188407532015694</c:v>
                </c:pt>
                <c:pt idx="2">
                  <c:v>0.201531138319695</c:v>
                </c:pt>
                <c:pt idx="3">
                  <c:v>0.18095324786612</c:v>
                </c:pt>
                <c:pt idx="5">
                  <c:v>0.209015626627679</c:v>
                </c:pt>
                <c:pt idx="6">
                  <c:v>0.219916544988563</c:v>
                </c:pt>
                <c:pt idx="7">
                  <c:v>0.225449286211301</c:v>
                </c:pt>
                <c:pt idx="9">
                  <c:v>0.224077521906065</c:v>
                </c:pt>
                <c:pt idx="10">
                  <c:v>0.203603455028875</c:v>
                </c:pt>
                <c:pt idx="11">
                  <c:v>0.176605736099583</c:v>
                </c:pt>
                <c:pt idx="13">
                  <c:v>0.179050909775224</c:v>
                </c:pt>
                <c:pt idx="14">
                  <c:v>0.0476518495439189</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0.164387205935593</c:v>
                </c:pt>
                <c:pt idx="2">
                  <c:v>0.163390228810355</c:v>
                </c:pt>
                <c:pt idx="4">
                  <c:v>0.156603815394062</c:v>
                </c:pt>
                <c:pt idx="6">
                  <c:v>0.163351553516257</c:v>
                </c:pt>
                <c:pt idx="8">
                  <c:v>0.140651666389111</c:v>
                </c:pt>
                <c:pt idx="10">
                  <c:v>0.171140753080954</c:v>
                </c:pt>
                <c:pt idx="12">
                  <c:v>0.193182493623733</c:v>
                </c:pt>
                <c:pt idx="14">
                  <c:v>0.14196076116168</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0.216514804543491</c:v>
                </c:pt>
                <c:pt idx="2">
                  <c:v>0.214617456334648</c:v>
                </c:pt>
                <c:pt idx="3">
                  <c:v>0.217146361077085</c:v>
                </c:pt>
                <c:pt idx="5">
                  <c:v>0.229810103657882</c:v>
                </c:pt>
                <c:pt idx="6">
                  <c:v>0.222997036181342</c:v>
                </c:pt>
                <c:pt idx="7">
                  <c:v>0.236930394936669</c:v>
                </c:pt>
                <c:pt idx="9">
                  <c:v>0.242695749968595</c:v>
                </c:pt>
                <c:pt idx="10">
                  <c:v>0.236644529240541</c:v>
                </c:pt>
                <c:pt idx="11">
                  <c:v>0.229571806954916</c:v>
                </c:pt>
                <c:pt idx="13">
                  <c:v>0.322668049226824</c:v>
                </c:pt>
                <c:pt idx="14">
                  <c:v>0.06158147207396</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0.222404360341519</c:v>
                </c:pt>
                <c:pt idx="2">
                  <c:v>0.230367968823144</c:v>
                </c:pt>
                <c:pt idx="3">
                  <c:v>0.247027434274033</c:v>
                </c:pt>
                <c:pt idx="5">
                  <c:v>0.265443081283747</c:v>
                </c:pt>
                <c:pt idx="6">
                  <c:v>0.26891436548402</c:v>
                </c:pt>
                <c:pt idx="7">
                  <c:v>0.26478018729569</c:v>
                </c:pt>
                <c:pt idx="9">
                  <c:v>0.279592839391217</c:v>
                </c:pt>
                <c:pt idx="10">
                  <c:v>0.250548907146509</c:v>
                </c:pt>
                <c:pt idx="11">
                  <c:v>0.250355180237771</c:v>
                </c:pt>
                <c:pt idx="13">
                  <c:v>0.240828171383965</c:v>
                </c:pt>
                <c:pt idx="14">
                  <c:v>0.0809028384872005</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0.384651606699693</c:v>
                </c:pt>
                <c:pt idx="7">
                  <c:v>0.368920451277985</c:v>
                </c:pt>
                <c:pt idx="9">
                  <c:v>0.381989316973668</c:v>
                </c:pt>
                <c:pt idx="10">
                  <c:v>0.310189647909999</c:v>
                </c:pt>
                <c:pt idx="11">
                  <c:v>0.303054664845279</c:v>
                </c:pt>
                <c:pt idx="13">
                  <c:v>0.301235643994996</c:v>
                </c:pt>
                <c:pt idx="14">
                  <c:v>0.115278587795091</c:v>
                </c:pt>
              </c:numCache>
            </c:numRef>
          </c:val>
          <c:smooth val="0"/>
        </c:ser>
        <c:dLbls>
          <c:showLegendKey val="0"/>
          <c:showVal val="0"/>
          <c:showCatName val="0"/>
          <c:showSerName val="0"/>
          <c:showPercent val="0"/>
          <c:showBubbleSize val="0"/>
        </c:dLbls>
        <c:marker val="1"/>
        <c:smooth val="0"/>
        <c:axId val="227432784"/>
        <c:axId val="227435632"/>
      </c:lineChart>
      <c:catAx>
        <c:axId val="22743278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227435632"/>
        <c:crosses val="autoZero"/>
        <c:auto val="1"/>
        <c:lblAlgn val="ctr"/>
        <c:lblOffset val="100"/>
        <c:tickLblSkip val="3"/>
        <c:tickMarkSkip val="5"/>
        <c:noMultiLvlLbl val="0"/>
      </c:catAx>
      <c:valAx>
        <c:axId val="227435632"/>
        <c:scaling>
          <c:orientation val="minMax"/>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tool</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27432784"/>
        <c:crosses val="autoZero"/>
        <c:crossBetween val="between"/>
      </c:valAx>
    </c:plotArea>
    <c:legend>
      <c:legendPos val="r"/>
      <c:layout>
        <c:manualLayout>
          <c:xMode val="edge"/>
          <c:yMode val="edge"/>
          <c:x val="0.115560445385737"/>
          <c:y val="0.51124742094404"/>
          <c:w val="0.323946462715105"/>
          <c:h val="0.334819150280012"/>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34"/>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pivotFmt>
      <c:pivotFmt>
        <c:idx val="29"/>
      </c:pivotFmt>
      <c:pivotFmt>
        <c:idx val="30"/>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dash"/>
          </a:ln>
        </c:spPr>
        <c:marker>
          <c:spPr>
            <a:ln>
              <a:prstDash val="dash"/>
            </a:ln>
          </c:spPr>
        </c:marker>
      </c:pivotFmt>
      <c:pivotFmt>
        <c:idx val="35"/>
        <c:spPr>
          <a:ln>
            <a:solidFill>
              <a:schemeClr val="accent4">
                <a:lumMod val="50000"/>
              </a:schemeClr>
            </a:solidFill>
            <a:prstDash val="dash"/>
          </a:ln>
        </c:spPr>
        <c:marker>
          <c:spPr>
            <a:ln>
              <a:solidFill>
                <a:schemeClr val="accent4">
                  <a:lumMod val="50000"/>
                </a:schemeClr>
              </a:solidFill>
              <a:prstDash val="dash"/>
            </a:ln>
          </c:spPr>
        </c:marker>
      </c:pivotFmt>
      <c:pivotFmt>
        <c:idx val="3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7"/>
        <c:spPr>
          <a:ln>
            <a:prstDash val="dash"/>
          </a:ln>
        </c:spPr>
        <c:marker>
          <c:spPr>
            <a:ln>
              <a:prstDash val="dash"/>
            </a:ln>
          </c:spPr>
        </c:marker>
      </c:pivotFmt>
      <c:pivotFmt>
        <c:idx val="38"/>
      </c:pivotFmt>
      <c:pivotFmt>
        <c:idx val="39"/>
      </c:pivotFmt>
      <c:pivotFmt>
        <c:idx val="40"/>
      </c:pivotFmt>
      <c:pivotFmt>
        <c:idx val="41"/>
        <c:spPr>
          <a:ln>
            <a:prstDash val="solid"/>
          </a:ln>
        </c:spPr>
        <c:marker>
          <c:spPr>
            <a:ln>
              <a:prstDash val="solid"/>
            </a:ln>
          </c:spPr>
        </c:marker>
      </c:pivotFmt>
      <c:pivotFmt>
        <c:idx val="42"/>
        <c:spPr>
          <a:ln>
            <a:prstDash val="solid"/>
          </a:ln>
        </c:spPr>
        <c:marker>
          <c:spPr>
            <a:ln>
              <a:prstDash val="solid"/>
            </a:ln>
          </c:spPr>
        </c:marker>
      </c:pivotFmt>
      <c:pivotFmt>
        <c:idx val="43"/>
        <c:spPr>
          <a:ln>
            <a:prstDash val="solid"/>
          </a:ln>
        </c:spPr>
        <c:marker>
          <c:spPr>
            <a:ln>
              <a:prstDash val="solid"/>
            </a:ln>
          </c:spPr>
        </c:marker>
      </c:pivotFmt>
      <c:pivotFmt>
        <c:idx val="44"/>
        <c:spPr>
          <a:ln>
            <a:prstDash val="dash"/>
          </a:ln>
        </c:spPr>
        <c:marker>
          <c:spPr>
            <a:ln>
              <a:prstDash val="dash"/>
            </a:ln>
          </c:spPr>
        </c:marker>
      </c:pivotFmt>
      <c:pivotFmt>
        <c:idx val="45"/>
        <c:spPr>
          <a:ln>
            <a:solidFill>
              <a:schemeClr val="accent4">
                <a:lumMod val="50000"/>
              </a:schemeClr>
            </a:solidFill>
            <a:prstDash val="dash"/>
          </a:ln>
        </c:spPr>
        <c:marker>
          <c:spPr>
            <a:ln>
              <a:solidFill>
                <a:schemeClr val="accent4">
                  <a:lumMod val="50000"/>
                </a:schemeClr>
              </a:solidFill>
              <a:prstDash val="dash"/>
            </a:ln>
          </c:spPr>
        </c:marker>
      </c:pivotFmt>
      <c:pivotFmt>
        <c:idx val="4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7"/>
        <c:spPr>
          <a:ln>
            <a:prstDash val="dash"/>
          </a:ln>
        </c:spPr>
        <c:marker>
          <c:spPr>
            <a:ln>
              <a:prstDash val="dash"/>
            </a:ln>
          </c:spPr>
        </c:marker>
      </c:pivotFmt>
      <c:pivotFmt>
        <c:idx val="48"/>
      </c:pivotFmt>
      <c:pivotFmt>
        <c:idx val="49"/>
      </c:pivotFmt>
      <c:pivotFmt>
        <c:idx val="50"/>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solid"/>
          </a:ln>
        </c:spPr>
        <c:marker>
          <c:spPr>
            <a:ln>
              <a:prstDash val="solid"/>
            </a:ln>
          </c:spPr>
        </c:marker>
      </c:pivotFmt>
      <c:pivotFmt>
        <c:idx val="54"/>
        <c:spPr>
          <a:ln>
            <a:prstDash val="dash"/>
          </a:ln>
        </c:spPr>
        <c:marker>
          <c:spPr>
            <a:ln>
              <a:prstDash val="dash"/>
            </a:ln>
          </c:spPr>
        </c:marker>
      </c:pivotFmt>
      <c:pivotFmt>
        <c:idx val="55"/>
        <c:spPr>
          <a:ln>
            <a:solidFill>
              <a:schemeClr val="accent4">
                <a:lumMod val="50000"/>
              </a:schemeClr>
            </a:solidFill>
            <a:prstDash val="dash"/>
          </a:ln>
        </c:spPr>
        <c:marker>
          <c:spPr>
            <a:ln>
              <a:solidFill>
                <a:schemeClr val="accent4">
                  <a:lumMod val="50000"/>
                </a:schemeClr>
              </a:solidFill>
              <a:prstDash val="dash"/>
            </a:ln>
          </c:spPr>
        </c:marker>
      </c:pivotFmt>
      <c:pivotFmt>
        <c:idx val="5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7"/>
        <c:spPr>
          <a:ln>
            <a:prstDash val="dash"/>
          </a:ln>
        </c:spPr>
        <c:marker>
          <c:spPr>
            <a:ln>
              <a:prstDash val="dash"/>
            </a:ln>
          </c:spPr>
        </c:marker>
      </c:pivotFmt>
      <c:pivotFmt>
        <c:idx val="58"/>
      </c:pivotFmt>
      <c:pivotFmt>
        <c:idx val="59"/>
      </c:pivotFmt>
      <c:pivotFmt>
        <c:idx val="60"/>
        <c:spPr>
          <a:ln>
            <a:prstDash val="solid"/>
          </a:ln>
        </c:spPr>
        <c:marker>
          <c:spPr>
            <a:ln>
              <a:prstDash val="solid"/>
            </a:ln>
          </c:spPr>
        </c:marker>
      </c:pivotFmt>
      <c:pivotFmt>
        <c:idx val="61"/>
        <c:spPr>
          <a:ln>
            <a:prstDash val="solid"/>
          </a:ln>
        </c:spPr>
        <c:marker>
          <c:spPr>
            <a:ln>
              <a:prstDash val="solid"/>
            </a:ln>
          </c:spPr>
        </c:marker>
      </c:pivotFmt>
      <c:pivotFmt>
        <c:idx val="62"/>
        <c:spPr>
          <a:ln>
            <a:prstDash val="solid"/>
          </a:ln>
        </c:spPr>
        <c:marker>
          <c:spPr>
            <a:ln>
              <a:prstDash val="solid"/>
            </a:ln>
          </c:spPr>
        </c:marker>
      </c:pivotFmt>
      <c:pivotFmt>
        <c:idx val="63"/>
        <c:spPr>
          <a:ln>
            <a:prstDash val="dash"/>
          </a:ln>
        </c:spPr>
        <c:marker>
          <c:spPr>
            <a:ln>
              <a:prstDash val="dash"/>
            </a:ln>
          </c:spPr>
        </c:marker>
      </c:pivotFmt>
      <c:pivotFmt>
        <c:idx val="64"/>
        <c:spPr>
          <a:ln>
            <a:solidFill>
              <a:schemeClr val="accent4">
                <a:lumMod val="50000"/>
              </a:schemeClr>
            </a:solidFill>
            <a:prstDash val="dash"/>
          </a:ln>
        </c:spPr>
        <c:marker>
          <c:spPr>
            <a:ln>
              <a:solidFill>
                <a:schemeClr val="accent4">
                  <a:lumMod val="50000"/>
                </a:schemeClr>
              </a:solidFill>
              <a:prstDash val="dash"/>
            </a:ln>
          </c:spPr>
        </c:marker>
      </c:pivotFmt>
      <c:pivotFmt>
        <c:idx val="6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6"/>
        <c:spPr>
          <a:ln>
            <a:prstDash val="dash"/>
          </a:ln>
        </c:spPr>
        <c:marker>
          <c:spPr>
            <a:ln>
              <a:prstDash val="dash"/>
            </a:ln>
          </c:spPr>
        </c:marker>
      </c:pivotFmt>
      <c:pivotFmt>
        <c:idx val="67"/>
      </c:pivotFmt>
      <c:pivotFmt>
        <c:idx val="68"/>
      </c:pivotFmt>
      <c:pivotFmt>
        <c:idx val="69"/>
        <c:spPr>
          <a:ln>
            <a:prstDash val="solid"/>
          </a:ln>
        </c:spPr>
        <c:marker>
          <c:spPr>
            <a:ln>
              <a:prstDash val="solid"/>
            </a:ln>
          </c:spPr>
        </c:marker>
      </c:pivotFmt>
      <c:pivotFmt>
        <c:idx val="70"/>
        <c:spPr>
          <a:ln>
            <a:prstDash val="solid"/>
          </a:ln>
        </c:spPr>
        <c:marker>
          <c:spPr>
            <a:ln>
              <a:prstDash val="solid"/>
            </a:ln>
          </c:spPr>
        </c:marker>
      </c:pivotFmt>
      <c:pivotFmt>
        <c:idx val="71"/>
        <c:spPr>
          <a:ln>
            <a:prstDash val="solid"/>
          </a:ln>
        </c:spPr>
        <c:marker>
          <c:spPr>
            <a:ln>
              <a:prstDash val="solid"/>
            </a:ln>
          </c:spPr>
        </c:marker>
      </c:pivotFmt>
      <c:pivotFmt>
        <c:idx val="72"/>
        <c:spPr>
          <a:ln>
            <a:prstDash val="dash"/>
          </a:ln>
        </c:spPr>
        <c:marker>
          <c:spPr>
            <a:ln>
              <a:prstDash val="dash"/>
            </a:ln>
          </c:spPr>
        </c:marker>
      </c:pivotFmt>
      <c:pivotFmt>
        <c:idx val="73"/>
        <c:spPr>
          <a:ln>
            <a:solidFill>
              <a:schemeClr val="accent4">
                <a:lumMod val="50000"/>
              </a:schemeClr>
            </a:solidFill>
            <a:prstDash val="dash"/>
          </a:ln>
        </c:spPr>
        <c:marker>
          <c:spPr>
            <a:ln>
              <a:solidFill>
                <a:schemeClr val="accent4">
                  <a:lumMod val="50000"/>
                </a:schemeClr>
              </a:solidFill>
              <a:prstDash val="dash"/>
            </a:ln>
          </c:spPr>
        </c:marker>
      </c:pivotFmt>
      <c:pivotFmt>
        <c:idx val="74"/>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5"/>
        <c:spPr>
          <a:ln>
            <a:prstDash val="dash"/>
          </a:ln>
        </c:spPr>
        <c:marker>
          <c:spPr>
            <a:ln>
              <a:prstDash val="dash"/>
            </a:ln>
          </c:spPr>
        </c:marker>
      </c:pivotFmt>
      <c:pivotFmt>
        <c:idx val="76"/>
      </c:pivotFmt>
      <c:pivotFmt>
        <c:idx val="7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563.0369594160873</c:v>
                </c:pt>
                <c:pt idx="2">
                  <c:v>546.8293036964054</c:v>
                </c:pt>
                <c:pt idx="4">
                  <c:v>376.3628273460861</c:v>
                </c:pt>
                <c:pt idx="6">
                  <c:v>339.8185378658029</c:v>
                </c:pt>
                <c:pt idx="8">
                  <c:v>411.8552179373987</c:v>
                </c:pt>
                <c:pt idx="10">
                  <c:v>384.448140252542</c:v>
                </c:pt>
                <c:pt idx="12">
                  <c:v>325.0215094132933</c:v>
                </c:pt>
                <c:pt idx="14">
                  <c:v>515.1814403014757</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360.4008471496095</c:v>
                </c:pt>
                <c:pt idx="2">
                  <c:v>354.9886946610308</c:v>
                </c:pt>
                <c:pt idx="4">
                  <c:v>480.0185946293159</c:v>
                </c:pt>
                <c:pt idx="6">
                  <c:v>277.0399213838496</c:v>
                </c:pt>
                <c:pt idx="8">
                  <c:v>249.6312921647604</c:v>
                </c:pt>
                <c:pt idx="10">
                  <c:v>258.9999615169027</c:v>
                </c:pt>
                <c:pt idx="12">
                  <c:v>202.8577051540747</c:v>
                </c:pt>
                <c:pt idx="14">
                  <c:v>324.9091674721935</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395.0173719779058</c:v>
                </c:pt>
                <c:pt idx="2">
                  <c:v>369.8375455135914</c:v>
                </c:pt>
                <c:pt idx="3">
                  <c:v>276.4439343293937</c:v>
                </c:pt>
                <c:pt idx="5">
                  <c:v>240.3052577229933</c:v>
                </c:pt>
                <c:pt idx="6">
                  <c:v>231.4406269310443</c:v>
                </c:pt>
                <c:pt idx="7">
                  <c:v>300.296140431533</c:v>
                </c:pt>
                <c:pt idx="9">
                  <c:v>281.4046920587927</c:v>
                </c:pt>
                <c:pt idx="10">
                  <c:v>318.267005304969</c:v>
                </c:pt>
                <c:pt idx="11">
                  <c:v>355.7418446130114</c:v>
                </c:pt>
                <c:pt idx="13">
                  <c:v>506.2607781996376</c:v>
                </c:pt>
                <c:pt idx="14">
                  <c:v>773.4106802828072</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655.7249304309028</c:v>
                </c:pt>
                <c:pt idx="2">
                  <c:v>645.0666220496312</c:v>
                </c:pt>
                <c:pt idx="4">
                  <c:v>578.5865206819037</c:v>
                </c:pt>
                <c:pt idx="6">
                  <c:v>518.5668947746876</c:v>
                </c:pt>
                <c:pt idx="8">
                  <c:v>606.7700493410085</c:v>
                </c:pt>
                <c:pt idx="10">
                  <c:v>465.5520747088785</c:v>
                </c:pt>
                <c:pt idx="12">
                  <c:v>427.7871455725385</c:v>
                </c:pt>
                <c:pt idx="14">
                  <c:v>725.8956307812147</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807.5081302645593</c:v>
                </c:pt>
                <c:pt idx="2">
                  <c:v>739.9544224589124</c:v>
                </c:pt>
                <c:pt idx="3">
                  <c:v>842.7032683348448</c:v>
                </c:pt>
                <c:pt idx="5">
                  <c:v>753.0366663502143</c:v>
                </c:pt>
                <c:pt idx="6">
                  <c:v>618.7442094228014</c:v>
                </c:pt>
                <c:pt idx="7">
                  <c:v>711.7225953891394</c:v>
                </c:pt>
                <c:pt idx="9">
                  <c:v>582.515243676511</c:v>
                </c:pt>
                <c:pt idx="10">
                  <c:v>691.9426357974537</c:v>
                </c:pt>
                <c:pt idx="11">
                  <c:v>797.3956828597146</c:v>
                </c:pt>
                <c:pt idx="13">
                  <c:v>651.8813969847998</c:v>
                </c:pt>
                <c:pt idx="14">
                  <c:v>1143.192183176444</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1384.558005806779</c:v>
                </c:pt>
                <c:pt idx="2">
                  <c:v>1440.064458496635</c:v>
                </c:pt>
                <c:pt idx="4">
                  <c:v>1527.319626777852</c:v>
                </c:pt>
                <c:pt idx="6">
                  <c:v>1369.809367535622</c:v>
                </c:pt>
                <c:pt idx="8">
                  <c:v>1478.017800225088</c:v>
                </c:pt>
                <c:pt idx="10">
                  <c:v>1329.558661238309</c:v>
                </c:pt>
                <c:pt idx="12">
                  <c:v>1333.514268059276</c:v>
                </c:pt>
                <c:pt idx="14">
                  <c:v>1341.580773874571</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408.5077108245628</c:v>
                </c:pt>
                <c:pt idx="2">
                  <c:v>470.4922900387551</c:v>
                </c:pt>
                <c:pt idx="3">
                  <c:v>443.0534015231156</c:v>
                </c:pt>
                <c:pt idx="5">
                  <c:v>357.0813500414907</c:v>
                </c:pt>
                <c:pt idx="6">
                  <c:v>346.8463641660356</c:v>
                </c:pt>
                <c:pt idx="7">
                  <c:v>310.5190884585886</c:v>
                </c:pt>
                <c:pt idx="9">
                  <c:v>277.8998963224584</c:v>
                </c:pt>
                <c:pt idx="10">
                  <c:v>290.7333827166802</c:v>
                </c:pt>
                <c:pt idx="11">
                  <c:v>290.6041326499133</c:v>
                </c:pt>
                <c:pt idx="13">
                  <c:v>-113.6964992321211</c:v>
                </c:pt>
                <c:pt idx="14">
                  <c:v>487.2190822343285</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236.3750638598021</c:v>
                </c:pt>
                <c:pt idx="2">
                  <c:v>324.763998259988</c:v>
                </c:pt>
                <c:pt idx="3">
                  <c:v>298.7932339034593</c:v>
                </c:pt>
                <c:pt idx="5">
                  <c:v>237.9331633860932</c:v>
                </c:pt>
                <c:pt idx="6">
                  <c:v>235.5313825128827</c:v>
                </c:pt>
                <c:pt idx="7">
                  <c:v>209.313984628838</c:v>
                </c:pt>
                <c:pt idx="9">
                  <c:v>186.258026889819</c:v>
                </c:pt>
                <c:pt idx="10">
                  <c:v>185.8153780447524</c:v>
                </c:pt>
                <c:pt idx="11">
                  <c:v>197.9708419005906</c:v>
                </c:pt>
                <c:pt idx="13">
                  <c:v>170.8129798510218</c:v>
                </c:pt>
                <c:pt idx="14">
                  <c:v>398.4662901812009</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83.77008891033039</c:v>
                </c:pt>
                <c:pt idx="7">
                  <c:v>96.58037931625168</c:v>
                </c:pt>
                <c:pt idx="9">
                  <c:v>55.13090188755632</c:v>
                </c:pt>
                <c:pt idx="10">
                  <c:v>145.2012829462134</c:v>
                </c:pt>
                <c:pt idx="11">
                  <c:v>136.5651117711865</c:v>
                </c:pt>
                <c:pt idx="13">
                  <c:v>126.6623836851001</c:v>
                </c:pt>
                <c:pt idx="14">
                  <c:v>317.298360770603</c:v>
                </c:pt>
              </c:numCache>
            </c:numRef>
          </c:val>
          <c:smooth val="0"/>
        </c:ser>
        <c:dLbls>
          <c:showLegendKey val="0"/>
          <c:showVal val="0"/>
          <c:showCatName val="0"/>
          <c:showSerName val="0"/>
          <c:showPercent val="0"/>
          <c:showBubbleSize val="0"/>
        </c:dLbls>
        <c:marker val="1"/>
        <c:smooth val="0"/>
        <c:axId val="226771264"/>
        <c:axId val="226774656"/>
      </c:lineChart>
      <c:catAx>
        <c:axId val="22677126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226774656"/>
        <c:crosses val="autoZero"/>
        <c:auto val="1"/>
        <c:lblAlgn val="ctr"/>
        <c:lblOffset val="100"/>
        <c:tickLblSkip val="3"/>
        <c:tickMarkSkip val="5"/>
        <c:noMultiLvlLbl val="0"/>
      </c:catAx>
      <c:valAx>
        <c:axId val="226774656"/>
        <c:scaling>
          <c:orientation val="minMax"/>
          <c:min val="0.0"/>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r>
                  <a:rPr lang="de-DE" sz="1800" b="0" dirty="0" smtClean="0"/>
                  <a:t> [W]</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26771264"/>
        <c:crosses val="autoZero"/>
        <c:crossBetween val="between"/>
      </c:valAx>
    </c:plotArea>
    <c:legend>
      <c:legendPos val="r"/>
      <c:layout>
        <c:manualLayout>
          <c:xMode val="edge"/>
          <c:yMode val="edge"/>
          <c:x val="0.10192904185256"/>
          <c:y val="0.0230070328461417"/>
          <c:w val="0.343021106736658"/>
          <c:h val="0.33507027890944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38"/>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dash"/>
          </a:ln>
        </c:spPr>
        <c:marker>
          <c:spPr>
            <a:ln>
              <a:prstDash val="dash"/>
            </a:ln>
          </c:spPr>
        </c:marker>
      </c:pivotFmt>
      <c:pivotFmt>
        <c:idx val="25"/>
        <c:spPr>
          <a:ln>
            <a:solidFill>
              <a:schemeClr val="accent4">
                <a:lumMod val="50000"/>
              </a:schemeClr>
            </a:solidFill>
            <a:prstDash val="dash"/>
          </a:ln>
        </c:spPr>
        <c:marker>
          <c:spPr>
            <a:ln>
              <a:solidFill>
                <a:schemeClr val="accent4">
                  <a:lumMod val="50000"/>
                </a:schemeClr>
              </a:solidFill>
              <a:prstDash val="dash"/>
            </a:ln>
          </c:spPr>
        </c:marker>
      </c:pivotFmt>
      <c:pivotFmt>
        <c:idx val="2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7"/>
        <c:spPr>
          <a:ln>
            <a:prstDash val="dash"/>
          </a:ln>
        </c:spPr>
        <c:marker>
          <c:spPr>
            <a:ln>
              <a:prstDash val="dash"/>
            </a:ln>
          </c:spPr>
        </c:marker>
      </c:pivotFmt>
      <c:pivotFmt>
        <c:idx val="28"/>
      </c:pivotFmt>
      <c:pivotFmt>
        <c:idx val="29"/>
      </c:pivotFmt>
      <c:pivotFmt>
        <c:idx val="30"/>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dash"/>
          </a:ln>
        </c:spPr>
        <c:marker>
          <c:spPr>
            <a:ln>
              <a:prstDash val="dash"/>
            </a:ln>
          </c:spPr>
        </c:marker>
      </c:pivotFmt>
      <c:pivotFmt>
        <c:idx val="35"/>
        <c:spPr>
          <a:ln>
            <a:solidFill>
              <a:schemeClr val="accent4">
                <a:lumMod val="50000"/>
              </a:schemeClr>
            </a:solidFill>
            <a:prstDash val="dash"/>
          </a:ln>
        </c:spPr>
        <c:marker>
          <c:spPr>
            <a:ln>
              <a:solidFill>
                <a:schemeClr val="accent4">
                  <a:lumMod val="50000"/>
                </a:schemeClr>
              </a:solidFill>
              <a:prstDash val="dash"/>
            </a:ln>
          </c:spPr>
        </c:marker>
      </c:pivotFmt>
      <c:pivotFmt>
        <c:idx val="3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7"/>
        <c:spPr>
          <a:ln>
            <a:prstDash val="dash"/>
          </a:ln>
        </c:spPr>
        <c:marker>
          <c:spPr>
            <a:ln>
              <a:prstDash val="dash"/>
            </a:ln>
          </c:spPr>
        </c:marker>
      </c:pivotFmt>
      <c:pivotFmt>
        <c:idx val="38"/>
      </c:pivotFmt>
      <c:pivotFmt>
        <c:idx val="39"/>
      </c:pivotFmt>
      <c:pivotFmt>
        <c:idx val="40"/>
      </c:pivotFmt>
      <c:pivotFmt>
        <c:idx val="41"/>
        <c:spPr>
          <a:ln>
            <a:prstDash val="solid"/>
          </a:ln>
        </c:spPr>
        <c:marker>
          <c:spPr>
            <a:ln>
              <a:prstDash val="solid"/>
            </a:ln>
          </c:spPr>
        </c:marker>
      </c:pivotFmt>
      <c:pivotFmt>
        <c:idx val="42"/>
        <c:spPr>
          <a:ln>
            <a:prstDash val="solid"/>
          </a:ln>
        </c:spPr>
        <c:marker>
          <c:spPr>
            <a:ln>
              <a:prstDash val="solid"/>
            </a:ln>
          </c:spPr>
        </c:marker>
      </c:pivotFmt>
      <c:pivotFmt>
        <c:idx val="43"/>
        <c:spPr>
          <a:ln>
            <a:prstDash val="solid"/>
          </a:ln>
        </c:spPr>
        <c:marker>
          <c:spPr>
            <a:ln>
              <a:prstDash val="solid"/>
            </a:ln>
          </c:spPr>
        </c:marker>
      </c:pivotFmt>
      <c:pivotFmt>
        <c:idx val="44"/>
        <c:spPr>
          <a:ln>
            <a:prstDash val="dash"/>
          </a:ln>
        </c:spPr>
        <c:marker>
          <c:spPr>
            <a:ln>
              <a:prstDash val="dash"/>
            </a:ln>
          </c:spPr>
        </c:marker>
      </c:pivotFmt>
      <c:pivotFmt>
        <c:idx val="45"/>
        <c:spPr>
          <a:ln>
            <a:solidFill>
              <a:schemeClr val="accent4">
                <a:lumMod val="50000"/>
              </a:schemeClr>
            </a:solidFill>
            <a:prstDash val="dash"/>
          </a:ln>
        </c:spPr>
        <c:marker>
          <c:spPr>
            <a:ln>
              <a:solidFill>
                <a:schemeClr val="accent4">
                  <a:lumMod val="50000"/>
                </a:schemeClr>
              </a:solidFill>
              <a:prstDash val="dash"/>
            </a:ln>
          </c:spPr>
        </c:marker>
      </c:pivotFmt>
      <c:pivotFmt>
        <c:idx val="4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7"/>
        <c:spPr>
          <a:ln>
            <a:prstDash val="dash"/>
          </a:ln>
        </c:spPr>
        <c:marker>
          <c:spPr>
            <a:ln>
              <a:prstDash val="dash"/>
            </a:ln>
          </c:spPr>
        </c:marker>
      </c:pivotFmt>
      <c:pivotFmt>
        <c:idx val="48"/>
      </c:pivotFmt>
      <c:pivotFmt>
        <c:idx val="49"/>
      </c:pivotFmt>
      <c:pivotFmt>
        <c:idx val="50"/>
      </c:pivotFmt>
      <c:pivotFmt>
        <c:idx val="51"/>
        <c:spPr>
          <a:ln>
            <a:prstDash val="solid"/>
          </a:ln>
        </c:spPr>
        <c:marker>
          <c:spPr>
            <a:ln>
              <a:prstDash val="solid"/>
            </a:ln>
          </c:spPr>
        </c:marker>
      </c:pivotFmt>
      <c:pivotFmt>
        <c:idx val="52"/>
        <c:spPr>
          <a:ln>
            <a:prstDash val="solid"/>
          </a:ln>
        </c:spPr>
        <c:marker>
          <c:spPr>
            <a:ln>
              <a:prstDash val="solid"/>
            </a:ln>
          </c:spPr>
        </c:marker>
      </c:pivotFmt>
      <c:pivotFmt>
        <c:idx val="53"/>
        <c:spPr>
          <a:ln>
            <a:prstDash val="solid"/>
          </a:ln>
        </c:spPr>
        <c:marker>
          <c:spPr>
            <a:ln>
              <a:prstDash val="solid"/>
            </a:ln>
          </c:spPr>
        </c:marker>
      </c:pivotFmt>
      <c:pivotFmt>
        <c:idx val="54"/>
        <c:spPr>
          <a:ln>
            <a:prstDash val="dash"/>
          </a:ln>
        </c:spPr>
        <c:marker>
          <c:spPr>
            <a:ln>
              <a:prstDash val="dash"/>
            </a:ln>
          </c:spPr>
        </c:marker>
      </c:pivotFmt>
      <c:pivotFmt>
        <c:idx val="55"/>
        <c:spPr>
          <a:ln>
            <a:solidFill>
              <a:schemeClr val="accent4">
                <a:lumMod val="50000"/>
              </a:schemeClr>
            </a:solidFill>
            <a:prstDash val="dash"/>
          </a:ln>
        </c:spPr>
        <c:marker>
          <c:spPr>
            <a:ln>
              <a:solidFill>
                <a:schemeClr val="accent4">
                  <a:lumMod val="50000"/>
                </a:schemeClr>
              </a:solidFill>
              <a:prstDash val="dash"/>
            </a:ln>
          </c:spPr>
        </c:marker>
      </c:pivotFmt>
      <c:pivotFmt>
        <c:idx val="56"/>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7"/>
        <c:spPr>
          <a:ln>
            <a:prstDash val="dash"/>
          </a:ln>
        </c:spPr>
        <c:marker>
          <c:spPr>
            <a:ln>
              <a:prstDash val="dash"/>
            </a:ln>
          </c:spPr>
        </c:marker>
      </c:pivotFmt>
      <c:pivotFmt>
        <c:idx val="58"/>
      </c:pivotFmt>
      <c:pivotFmt>
        <c:idx val="59"/>
      </c:pivotFmt>
      <c:pivotFmt>
        <c:idx val="60"/>
        <c:spPr>
          <a:ln>
            <a:prstDash val="solid"/>
          </a:ln>
        </c:spPr>
        <c:marker>
          <c:spPr>
            <a:ln>
              <a:prstDash val="solid"/>
            </a:ln>
          </c:spPr>
        </c:marker>
      </c:pivotFmt>
      <c:pivotFmt>
        <c:idx val="61"/>
        <c:spPr>
          <a:ln>
            <a:prstDash val="solid"/>
          </a:ln>
        </c:spPr>
        <c:marker>
          <c:spPr>
            <a:ln>
              <a:prstDash val="solid"/>
            </a:ln>
          </c:spPr>
        </c:marker>
      </c:pivotFmt>
      <c:pivotFmt>
        <c:idx val="62"/>
        <c:spPr>
          <a:ln>
            <a:prstDash val="solid"/>
          </a:ln>
        </c:spPr>
        <c:marker>
          <c:spPr>
            <a:ln>
              <a:prstDash val="solid"/>
            </a:ln>
          </c:spPr>
        </c:marker>
      </c:pivotFmt>
      <c:pivotFmt>
        <c:idx val="63"/>
        <c:spPr>
          <a:ln>
            <a:prstDash val="dash"/>
          </a:ln>
        </c:spPr>
        <c:marker>
          <c:spPr>
            <a:ln>
              <a:prstDash val="dash"/>
            </a:ln>
          </c:spPr>
        </c:marker>
      </c:pivotFmt>
      <c:pivotFmt>
        <c:idx val="64"/>
        <c:spPr>
          <a:ln>
            <a:solidFill>
              <a:schemeClr val="accent4">
                <a:lumMod val="50000"/>
              </a:schemeClr>
            </a:solidFill>
            <a:prstDash val="dash"/>
          </a:ln>
        </c:spPr>
        <c:marker>
          <c:spPr>
            <a:ln>
              <a:solidFill>
                <a:schemeClr val="accent4">
                  <a:lumMod val="50000"/>
                </a:schemeClr>
              </a:solidFill>
              <a:prstDash val="dash"/>
            </a:ln>
          </c:spPr>
        </c:marker>
      </c:pivotFmt>
      <c:pivotFmt>
        <c:idx val="65"/>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6"/>
        <c:spPr>
          <a:ln>
            <a:prstDash val="dash"/>
          </a:ln>
        </c:spPr>
        <c:marker>
          <c:spPr>
            <a:ln>
              <a:prstDash val="dash"/>
            </a:ln>
          </c:spPr>
        </c:marker>
      </c:pivotFmt>
      <c:pivotFmt>
        <c:idx val="67"/>
      </c:pivotFmt>
      <c:pivotFmt>
        <c:idx val="68"/>
      </c:pivotFmt>
      <c:pivotFmt>
        <c:idx val="69"/>
        <c:spPr>
          <a:ln>
            <a:prstDash val="solid"/>
          </a:ln>
        </c:spPr>
        <c:marker>
          <c:spPr>
            <a:ln>
              <a:prstDash val="solid"/>
            </a:ln>
          </c:spPr>
        </c:marker>
      </c:pivotFmt>
      <c:pivotFmt>
        <c:idx val="70"/>
        <c:spPr>
          <a:ln>
            <a:prstDash val="solid"/>
          </a:ln>
        </c:spPr>
        <c:marker>
          <c:spPr>
            <a:ln>
              <a:prstDash val="solid"/>
            </a:ln>
          </c:spPr>
        </c:marker>
      </c:pivotFmt>
      <c:pivotFmt>
        <c:idx val="71"/>
        <c:spPr>
          <a:ln>
            <a:prstDash val="solid"/>
          </a:ln>
        </c:spPr>
        <c:marker>
          <c:spPr>
            <a:ln>
              <a:prstDash val="solid"/>
            </a:ln>
          </c:spPr>
        </c:marker>
      </c:pivotFmt>
      <c:pivotFmt>
        <c:idx val="72"/>
        <c:spPr>
          <a:ln>
            <a:prstDash val="dash"/>
          </a:ln>
        </c:spPr>
        <c:marker>
          <c:spPr>
            <a:ln>
              <a:prstDash val="dash"/>
            </a:ln>
          </c:spPr>
        </c:marker>
      </c:pivotFmt>
      <c:pivotFmt>
        <c:idx val="73"/>
        <c:spPr>
          <a:ln>
            <a:solidFill>
              <a:schemeClr val="accent4">
                <a:lumMod val="50000"/>
              </a:schemeClr>
            </a:solidFill>
            <a:prstDash val="dash"/>
          </a:ln>
        </c:spPr>
        <c:marker>
          <c:spPr>
            <a:ln>
              <a:solidFill>
                <a:schemeClr val="accent4">
                  <a:lumMod val="50000"/>
                </a:schemeClr>
              </a:solidFill>
              <a:prstDash val="dash"/>
            </a:ln>
          </c:spPr>
        </c:marker>
      </c:pivotFmt>
      <c:pivotFmt>
        <c:idx val="74"/>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5"/>
        <c:spPr>
          <a:ln>
            <a:prstDash val="dash"/>
          </a:ln>
        </c:spPr>
        <c:marker>
          <c:spPr>
            <a:ln>
              <a:prstDash val="dash"/>
            </a:ln>
          </c:spPr>
        </c:marker>
      </c:pivotFmt>
      <c:pivotFmt>
        <c:idx val="76"/>
      </c:pivotFmt>
      <c:pivotFmt>
        <c:idx val="7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0.219917074809288</c:v>
                </c:pt>
                <c:pt idx="2">
                  <c:v>0.213586513065908</c:v>
                </c:pt>
                <c:pt idx="4">
                  <c:v>0.1471893366427</c:v>
                </c:pt>
                <c:pt idx="6">
                  <c:v>0.132730005665915</c:v>
                </c:pt>
                <c:pt idx="8">
                  <c:v>0.160866872518754</c:v>
                </c:pt>
                <c:pt idx="10">
                  <c:v>0.150161919224435</c:v>
                </c:pt>
                <c:pt idx="12">
                  <c:v>0.126286090577908</c:v>
                </c:pt>
                <c:pt idx="14">
                  <c:v>0.200706629538321</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0.106975240679513</c:v>
                </c:pt>
                <c:pt idx="2">
                  <c:v>0.105821685725959</c:v>
                </c:pt>
                <c:pt idx="4">
                  <c:v>0.142480532710281</c:v>
                </c:pt>
                <c:pt idx="6">
                  <c:v>0.0825852539394806</c:v>
                </c:pt>
                <c:pt idx="8">
                  <c:v>0.0741777314022278</c:v>
                </c:pt>
                <c:pt idx="10">
                  <c:v>0.0768771312231511</c:v>
                </c:pt>
                <c:pt idx="12">
                  <c:v>0.0602789988198261</c:v>
                </c:pt>
                <c:pt idx="14">
                  <c:v>0.0964404958096277</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0.203254590697868</c:v>
                </c:pt>
                <c:pt idx="2">
                  <c:v>0.188974908847451</c:v>
                </c:pt>
                <c:pt idx="3">
                  <c:v>0.141402731550086</c:v>
                </c:pt>
                <c:pt idx="5">
                  <c:v>0.123169341342641</c:v>
                </c:pt>
                <c:pt idx="6">
                  <c:v>0.118258602752607</c:v>
                </c:pt>
                <c:pt idx="7">
                  <c:v>0.153762007585583</c:v>
                </c:pt>
                <c:pt idx="9">
                  <c:v>0.14394018890178</c:v>
                </c:pt>
                <c:pt idx="10">
                  <c:v>0.162963711800023</c:v>
                </c:pt>
                <c:pt idx="11">
                  <c:v>0.182696775316769</c:v>
                </c:pt>
                <c:pt idx="13">
                  <c:v>0.259998122366088</c:v>
                </c:pt>
                <c:pt idx="14">
                  <c:v>0.396809048194603</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0.238659748594508</c:v>
                </c:pt>
                <c:pt idx="2">
                  <c:v>0.235225798507217</c:v>
                </c:pt>
                <c:pt idx="4">
                  <c:v>0.210983597167801</c:v>
                </c:pt>
                <c:pt idx="6">
                  <c:v>0.189097230787115</c:v>
                </c:pt>
                <c:pt idx="8">
                  <c:v>0.22105298075061</c:v>
                </c:pt>
                <c:pt idx="10">
                  <c:v>0.169112098749629</c:v>
                </c:pt>
                <c:pt idx="12">
                  <c:v>0.154916111110195</c:v>
                </c:pt>
                <c:pt idx="14">
                  <c:v>0.263942831472776</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0.280495325692259</c:v>
                </c:pt>
                <c:pt idx="2">
                  <c:v>0.256437880143406</c:v>
                </c:pt>
                <c:pt idx="3">
                  <c:v>0.294683405889462</c:v>
                </c:pt>
                <c:pt idx="5">
                  <c:v>0.264457943977995</c:v>
                </c:pt>
                <c:pt idx="6">
                  <c:v>0.21775166468108</c:v>
                </c:pt>
                <c:pt idx="7">
                  <c:v>0.249418361680532</c:v>
                </c:pt>
                <c:pt idx="9">
                  <c:v>0.205001779541488</c:v>
                </c:pt>
                <c:pt idx="10">
                  <c:v>0.243512033751822</c:v>
                </c:pt>
                <c:pt idx="11">
                  <c:v>0.277610816205007</c:v>
                </c:pt>
                <c:pt idx="13">
                  <c:v>0.2284474191199</c:v>
                </c:pt>
                <c:pt idx="14">
                  <c:v>0.400623955542624</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0.31255405372458</c:v>
                </c:pt>
                <c:pt idx="2">
                  <c:v>0.327962832507215</c:v>
                </c:pt>
                <c:pt idx="4">
                  <c:v>0.344781467212252</c:v>
                </c:pt>
                <c:pt idx="6">
                  <c:v>0.31196281355412</c:v>
                </c:pt>
                <c:pt idx="8">
                  <c:v>0.336606393830416</c:v>
                </c:pt>
                <c:pt idx="10">
                  <c:v>0.304070085644225</c:v>
                </c:pt>
                <c:pt idx="12">
                  <c:v>0.303045134740214</c:v>
                </c:pt>
                <c:pt idx="14">
                  <c:v>0.304878272487767</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0.177024251681678</c:v>
                </c:pt>
                <c:pt idx="2">
                  <c:v>0.204719418916114</c:v>
                </c:pt>
                <c:pt idx="3">
                  <c:v>0.192260873492957</c:v>
                </c:pt>
                <c:pt idx="5">
                  <c:v>0.15473896111529</c:v>
                </c:pt>
                <c:pt idx="6">
                  <c:v>0.150303694246232</c:v>
                </c:pt>
                <c:pt idx="7">
                  <c:v>0.135289933527818</c:v>
                </c:pt>
                <c:pt idx="9">
                  <c:v>0.121078091164971</c:v>
                </c:pt>
                <c:pt idx="10">
                  <c:v>0.126162340527149</c:v>
                </c:pt>
                <c:pt idx="11">
                  <c:v>0.126613194648609</c:v>
                </c:pt>
                <c:pt idx="13">
                  <c:v>-0.0497258786550184</c:v>
                </c:pt>
                <c:pt idx="14">
                  <c:v>0.213088328358566</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0.140812956305354</c:v>
                </c:pt>
                <c:pt idx="2">
                  <c:v>0.194024184222364</c:v>
                </c:pt>
                <c:pt idx="3">
                  <c:v>0.178758573312037</c:v>
                </c:pt>
                <c:pt idx="5">
                  <c:v>0.142148723912668</c:v>
                </c:pt>
                <c:pt idx="6">
                  <c:v>0.140911001759224</c:v>
                </c:pt>
                <c:pt idx="7">
                  <c:v>0.125398708864373</c:v>
                </c:pt>
                <c:pt idx="9">
                  <c:v>0.11173768138594</c:v>
                </c:pt>
                <c:pt idx="10">
                  <c:v>0.111167483429189</c:v>
                </c:pt>
                <c:pt idx="11">
                  <c:v>0.118105749830869</c:v>
                </c:pt>
                <c:pt idx="13">
                  <c:v>0.102472074024853</c:v>
                </c:pt>
                <c:pt idx="14">
                  <c:v>0.236306126536291</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0.0881441606821516</c:v>
                </c:pt>
                <c:pt idx="7">
                  <c:v>0.102791712964218</c:v>
                </c:pt>
                <c:pt idx="9">
                  <c:v>0.0586765125836545</c:v>
                </c:pt>
                <c:pt idx="10">
                  <c:v>0.153810156795632</c:v>
                </c:pt>
                <c:pt idx="11">
                  <c:v>0.145122520655374</c:v>
                </c:pt>
                <c:pt idx="13">
                  <c:v>0.135014725746707</c:v>
                </c:pt>
                <c:pt idx="14">
                  <c:v>0.334441748155059</c:v>
                </c:pt>
              </c:numCache>
            </c:numRef>
          </c:val>
          <c:smooth val="0"/>
        </c:ser>
        <c:dLbls>
          <c:showLegendKey val="0"/>
          <c:showVal val="0"/>
          <c:showCatName val="0"/>
          <c:showSerName val="0"/>
          <c:showPercent val="0"/>
          <c:showBubbleSize val="0"/>
        </c:dLbls>
        <c:marker val="1"/>
        <c:smooth val="0"/>
        <c:axId val="228730192"/>
        <c:axId val="228734224"/>
      </c:lineChart>
      <c:catAx>
        <c:axId val="22873019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228734224"/>
        <c:crosses val="autoZero"/>
        <c:auto val="1"/>
        <c:lblAlgn val="ctr"/>
        <c:lblOffset val="100"/>
        <c:tickLblSkip val="3"/>
        <c:tickMarkSkip val="5"/>
        <c:noMultiLvlLbl val="0"/>
      </c:catAx>
      <c:valAx>
        <c:axId val="228734224"/>
        <c:scaling>
          <c:orientation val="minMax"/>
          <c:min val="0.0"/>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28730192"/>
        <c:crosses val="autoZero"/>
        <c:crossBetween val="between"/>
      </c:valAx>
    </c:plotArea>
    <c:legend>
      <c:legendPos val="r"/>
      <c:layout>
        <c:manualLayout>
          <c:xMode val="edge"/>
          <c:yMode val="edge"/>
          <c:x val="0.109840709566477"/>
          <c:y val="0.00116538817505875"/>
          <c:w val="0.343021106736658"/>
          <c:h val="0.320555816544118"/>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42"/>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dash"/>
          </a:ln>
        </c:spPr>
        <c:marker>
          <c:spPr>
            <a:ln>
              <a:prstDash val="dash"/>
            </a:ln>
          </c:spPr>
        </c:marker>
      </c:pivotFmt>
      <c:pivotFmt>
        <c:idx val="32"/>
        <c:spPr>
          <a:ln>
            <a:solidFill>
              <a:schemeClr val="accent4">
                <a:lumMod val="50000"/>
              </a:schemeClr>
            </a:solidFill>
            <a:prstDash val="dash"/>
          </a:ln>
        </c:spPr>
        <c:marker>
          <c:spPr>
            <a:ln>
              <a:solidFill>
                <a:schemeClr val="accent4">
                  <a:lumMod val="50000"/>
                </a:schemeClr>
              </a:solidFill>
              <a:prstDash val="dash"/>
            </a:ln>
          </c:spPr>
        </c:marker>
      </c:pivotFmt>
      <c:pivotFmt>
        <c:idx val="3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4"/>
        <c:spPr>
          <a:ln>
            <a:prstDash val="dash"/>
          </a:ln>
        </c:spPr>
        <c:marker>
          <c:spPr>
            <a:ln>
              <a:prstDash val="dash"/>
            </a:ln>
          </c:spPr>
        </c:marker>
      </c:pivotFmt>
      <c:pivotFmt>
        <c:idx val="35"/>
      </c:pivotFmt>
      <c:pivotFmt>
        <c:idx val="36"/>
      </c:pivotFmt>
      <c:pivotFmt>
        <c:idx val="37"/>
      </c:pivotFmt>
      <c:pivotFmt>
        <c:idx val="38"/>
        <c:spPr>
          <a:ln>
            <a:prstDash val="solid"/>
          </a:ln>
        </c:spPr>
        <c:marker>
          <c:spPr>
            <a:ln>
              <a:prstDash val="solid"/>
            </a:ln>
          </c:spPr>
        </c:marker>
      </c:pivotFmt>
      <c:pivotFmt>
        <c:idx val="39"/>
        <c:spPr>
          <a:ln>
            <a:prstDash val="solid"/>
          </a:ln>
        </c:spPr>
        <c:marker>
          <c:spPr>
            <a:ln>
              <a:prstDash val="solid"/>
            </a:ln>
          </c:spPr>
        </c:marker>
      </c:pivotFmt>
      <c:pivotFmt>
        <c:idx val="40"/>
        <c:spPr>
          <a:ln>
            <a:prstDash val="solid"/>
          </a:ln>
        </c:spPr>
        <c:marker>
          <c:spPr>
            <a:ln>
              <a:prstDash val="solid"/>
            </a:ln>
          </c:spPr>
        </c:marker>
      </c:pivotFmt>
      <c:pivotFmt>
        <c:idx val="41"/>
        <c:spPr>
          <a:ln>
            <a:prstDash val="dash"/>
          </a:ln>
        </c:spPr>
        <c:marker>
          <c:spPr>
            <a:ln>
              <a:prstDash val="dash"/>
            </a:ln>
          </c:spPr>
        </c:marker>
      </c:pivotFmt>
      <c:pivotFmt>
        <c:idx val="42"/>
        <c:spPr>
          <a:ln>
            <a:solidFill>
              <a:schemeClr val="accent4">
                <a:lumMod val="50000"/>
              </a:schemeClr>
            </a:solidFill>
            <a:prstDash val="dash"/>
          </a:ln>
        </c:spPr>
        <c:marker>
          <c:spPr>
            <a:ln>
              <a:solidFill>
                <a:schemeClr val="accent4">
                  <a:lumMod val="50000"/>
                </a:schemeClr>
              </a:solidFill>
              <a:prstDash val="dash"/>
            </a:ln>
          </c:spPr>
        </c:marker>
      </c:pivotFmt>
      <c:pivotFmt>
        <c:idx val="4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4"/>
        <c:spPr>
          <a:ln>
            <a:prstDash val="dash"/>
          </a:ln>
        </c:spPr>
        <c:marker>
          <c:spPr>
            <a:ln>
              <a:prstDash val="dash"/>
            </a:ln>
          </c:spPr>
        </c:marker>
      </c:pivotFmt>
      <c:pivotFmt>
        <c:idx val="45"/>
      </c:pivotFmt>
      <c:pivotFmt>
        <c:idx val="46"/>
      </c:pivotFmt>
      <c:pivotFmt>
        <c:idx val="47"/>
      </c:pivotFmt>
      <c:pivotFmt>
        <c:idx val="48"/>
        <c:spPr>
          <a:ln>
            <a:prstDash val="solid"/>
          </a:ln>
        </c:spPr>
        <c:marker>
          <c:spPr>
            <a:ln>
              <a:prstDash val="solid"/>
            </a:ln>
          </c:spPr>
        </c:marker>
      </c:pivotFmt>
      <c:pivotFmt>
        <c:idx val="49"/>
        <c:spPr>
          <a:ln>
            <a:prstDash val="solid"/>
          </a:ln>
        </c:spPr>
        <c:marker>
          <c:spPr>
            <a:ln>
              <a:prstDash val="solid"/>
            </a:ln>
          </c:spPr>
        </c:marker>
      </c:pivotFmt>
      <c:pivotFmt>
        <c:idx val="50"/>
        <c:spPr>
          <a:ln>
            <a:prstDash val="solid"/>
          </a:ln>
        </c:spPr>
        <c:marker>
          <c:spPr>
            <a:ln>
              <a:prstDash val="solid"/>
            </a:ln>
          </c:spPr>
        </c:marker>
      </c:pivotFmt>
      <c:pivotFmt>
        <c:idx val="51"/>
        <c:spPr>
          <a:ln>
            <a:prstDash val="dash"/>
          </a:ln>
        </c:spPr>
        <c:marker>
          <c:spPr>
            <a:ln>
              <a:prstDash val="dash"/>
            </a:ln>
          </c:spPr>
        </c:marker>
      </c:pivotFmt>
      <c:pivotFmt>
        <c:idx val="52"/>
        <c:spPr>
          <a:ln>
            <a:solidFill>
              <a:schemeClr val="accent4">
                <a:lumMod val="50000"/>
              </a:schemeClr>
            </a:solidFill>
            <a:prstDash val="dash"/>
          </a:ln>
        </c:spPr>
        <c:marker>
          <c:spPr>
            <a:ln>
              <a:solidFill>
                <a:schemeClr val="accent4">
                  <a:lumMod val="50000"/>
                </a:schemeClr>
              </a:solidFill>
              <a:prstDash val="dash"/>
            </a:ln>
          </c:spPr>
        </c:marker>
      </c:pivotFmt>
      <c:pivotFmt>
        <c:idx val="5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54"/>
        <c:spPr>
          <a:ln>
            <a:prstDash val="dash"/>
          </a:ln>
        </c:spPr>
        <c:marker>
          <c:spPr>
            <a:ln>
              <a:prstDash val="dash"/>
            </a:ln>
          </c:spPr>
        </c:marker>
      </c:pivotFmt>
      <c:pivotFmt>
        <c:idx val="55"/>
      </c:pivotFmt>
      <c:pivotFmt>
        <c:idx val="56"/>
      </c:pivotFmt>
      <c:pivotFmt>
        <c:idx val="57"/>
      </c:pivotFmt>
      <c:pivotFmt>
        <c:idx val="58"/>
        <c:spPr>
          <a:ln>
            <a:prstDash val="solid"/>
          </a:ln>
        </c:spPr>
        <c:marker>
          <c:spPr>
            <a:ln>
              <a:prstDash val="solid"/>
            </a:ln>
          </c:spPr>
        </c:marker>
      </c:pivotFmt>
      <c:pivotFmt>
        <c:idx val="59"/>
        <c:spPr>
          <a:ln>
            <a:prstDash val="solid"/>
          </a:ln>
        </c:spPr>
        <c:marker>
          <c:spPr>
            <a:ln>
              <a:prstDash val="solid"/>
            </a:ln>
          </c:spPr>
        </c:marker>
      </c:pivotFmt>
      <c:pivotFmt>
        <c:idx val="60"/>
        <c:spPr>
          <a:ln>
            <a:prstDash val="solid"/>
          </a:ln>
        </c:spPr>
        <c:marker>
          <c:spPr>
            <a:ln>
              <a:prstDash val="solid"/>
            </a:ln>
          </c:spPr>
        </c:marker>
      </c:pivotFmt>
      <c:pivotFmt>
        <c:idx val="61"/>
        <c:spPr>
          <a:ln>
            <a:prstDash val="dash"/>
          </a:ln>
        </c:spPr>
        <c:marker>
          <c:spPr>
            <a:ln>
              <a:prstDash val="dash"/>
            </a:ln>
          </c:spPr>
        </c:marker>
      </c:pivotFmt>
      <c:pivotFmt>
        <c:idx val="62"/>
        <c:spPr>
          <a:ln>
            <a:solidFill>
              <a:schemeClr val="accent4">
                <a:lumMod val="50000"/>
              </a:schemeClr>
            </a:solidFill>
            <a:prstDash val="dash"/>
          </a:ln>
        </c:spPr>
        <c:marker>
          <c:spPr>
            <a:ln>
              <a:solidFill>
                <a:schemeClr val="accent4">
                  <a:lumMod val="50000"/>
                </a:schemeClr>
              </a:solidFill>
              <a:prstDash val="dash"/>
            </a:ln>
          </c:spPr>
        </c:marker>
      </c:pivotFmt>
      <c:pivotFmt>
        <c:idx val="63"/>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64"/>
        <c:spPr>
          <a:ln>
            <a:prstDash val="dash"/>
          </a:ln>
        </c:spPr>
        <c:marker>
          <c:spPr>
            <a:ln>
              <a:prstDash val="dash"/>
            </a:ln>
          </c:spPr>
        </c:marker>
      </c:pivotFmt>
      <c:pivotFmt>
        <c:idx val="65"/>
      </c:pivotFmt>
      <c:pivotFmt>
        <c:idx val="66"/>
      </c:pivotFmt>
      <c:pivotFmt>
        <c:idx val="67"/>
        <c:spPr>
          <a:ln>
            <a:prstDash val="solid"/>
          </a:ln>
        </c:spPr>
        <c:marker>
          <c:spPr>
            <a:ln>
              <a:prstDash val="solid"/>
            </a:ln>
          </c:spPr>
        </c:marker>
      </c:pivotFmt>
      <c:pivotFmt>
        <c:idx val="68"/>
        <c:spPr>
          <a:ln>
            <a:prstDash val="solid"/>
          </a:ln>
        </c:spPr>
        <c:marker>
          <c:spPr>
            <a:ln>
              <a:prstDash val="solid"/>
            </a:ln>
          </c:spPr>
        </c:marker>
      </c:pivotFmt>
      <c:pivotFmt>
        <c:idx val="69"/>
        <c:spPr>
          <a:ln>
            <a:prstDash val="solid"/>
          </a:ln>
        </c:spPr>
        <c:marker>
          <c:spPr>
            <a:ln>
              <a:prstDash val="solid"/>
            </a:ln>
          </c:spPr>
        </c:marker>
      </c:pivotFmt>
      <c:pivotFmt>
        <c:idx val="70"/>
        <c:spPr>
          <a:ln>
            <a:prstDash val="dash"/>
          </a:ln>
        </c:spPr>
        <c:marker>
          <c:spPr>
            <a:ln>
              <a:prstDash val="dash"/>
            </a:ln>
          </c:spPr>
        </c:marker>
      </c:pivotFmt>
      <c:pivotFmt>
        <c:idx val="71"/>
        <c:spPr>
          <a:ln>
            <a:solidFill>
              <a:schemeClr val="accent4">
                <a:lumMod val="50000"/>
              </a:schemeClr>
            </a:solidFill>
            <a:prstDash val="dash"/>
          </a:ln>
        </c:spPr>
        <c:marker>
          <c:spPr>
            <a:ln>
              <a:solidFill>
                <a:schemeClr val="accent4">
                  <a:lumMod val="50000"/>
                </a:schemeClr>
              </a:solidFill>
              <a:prstDash val="dash"/>
            </a:ln>
          </c:spPr>
        </c:marker>
      </c:pivotFmt>
      <c:pivotFmt>
        <c:idx val="72"/>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73"/>
        <c:spPr>
          <a:ln>
            <a:prstDash val="dash"/>
          </a:ln>
        </c:spPr>
        <c:marker>
          <c:spPr>
            <a:ln>
              <a:prstDash val="dash"/>
            </a:ln>
          </c:spPr>
        </c:marker>
      </c:pivotFmt>
      <c:pivotFmt>
        <c:idx val="74"/>
      </c:pivotFmt>
      <c:pivotFmt>
        <c:idx val="75"/>
      </c:pivotFmt>
      <c:pivotFmt>
        <c:idx val="76"/>
        <c:spPr>
          <a:ln>
            <a:prstDash val="solid"/>
          </a:ln>
        </c:spPr>
        <c:marker>
          <c:spPr>
            <a:ln>
              <a:prstDash val="solid"/>
            </a:ln>
          </c:spPr>
        </c:marker>
      </c:pivotFmt>
      <c:pivotFmt>
        <c:idx val="77"/>
        <c:spPr>
          <a:ln>
            <a:prstDash val="solid"/>
          </a:ln>
        </c:spPr>
        <c:marker>
          <c:spPr>
            <a:ln>
              <a:prstDash val="solid"/>
            </a:ln>
          </c:spPr>
        </c:marker>
      </c:pivotFmt>
      <c:pivotFmt>
        <c:idx val="78"/>
        <c:spPr>
          <a:ln>
            <a:prstDash val="solid"/>
          </a:ln>
        </c:spPr>
        <c:marker>
          <c:spPr>
            <a:ln>
              <a:prstDash val="solid"/>
            </a:ln>
          </c:spPr>
        </c:marker>
      </c:pivotFmt>
      <c:pivotFmt>
        <c:idx val="79"/>
        <c:spPr>
          <a:ln>
            <a:prstDash val="dash"/>
          </a:ln>
        </c:spPr>
        <c:marker>
          <c:spPr>
            <a:ln>
              <a:prstDash val="dash"/>
            </a:ln>
          </c:spPr>
        </c:marker>
      </c:pivotFmt>
      <c:pivotFmt>
        <c:idx val="80"/>
        <c:spPr>
          <a:ln>
            <a:solidFill>
              <a:schemeClr val="accent4">
                <a:lumMod val="50000"/>
              </a:schemeClr>
            </a:solidFill>
            <a:prstDash val="dash"/>
          </a:ln>
        </c:spPr>
        <c:marker>
          <c:spPr>
            <a:ln>
              <a:solidFill>
                <a:schemeClr val="accent4">
                  <a:lumMod val="50000"/>
                </a:schemeClr>
              </a:solidFill>
              <a:prstDash val="dash"/>
            </a:ln>
          </c:spPr>
        </c:marker>
      </c:pivotFmt>
      <c:pivotFmt>
        <c:idx val="8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82"/>
        <c:spPr>
          <a:ln>
            <a:prstDash val="dash"/>
          </a:ln>
        </c:spPr>
        <c:marker>
          <c:spPr>
            <a:ln>
              <a:prstDash val="dash"/>
            </a:ln>
          </c:spPr>
        </c:marker>
      </c:pivotFmt>
      <c:pivotFmt>
        <c:idx val="83"/>
      </c:pivotFmt>
      <c:pivotFmt>
        <c:idx val="84"/>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0.591666340520049</c:v>
                </c:pt>
                <c:pt idx="2">
                  <c:v>0.591666340520049</c:v>
                </c:pt>
                <c:pt idx="4">
                  <c:v>0.591666340520049</c:v>
                </c:pt>
                <c:pt idx="6">
                  <c:v>0.591666340520049</c:v>
                </c:pt>
                <c:pt idx="8">
                  <c:v>0.591666340520049</c:v>
                </c:pt>
                <c:pt idx="10">
                  <c:v>0.591666340520049</c:v>
                </c:pt>
                <c:pt idx="12">
                  <c:v>0.591666340520049</c:v>
                </c:pt>
                <c:pt idx="14">
                  <c:v>0.591666340520049</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0.483248591677208</c:v>
                </c:pt>
                <c:pt idx="2">
                  <c:v>0.483248591677208</c:v>
                </c:pt>
                <c:pt idx="4">
                  <c:v>0.483248591677208</c:v>
                </c:pt>
                <c:pt idx="6">
                  <c:v>0.483248591677208</c:v>
                </c:pt>
                <c:pt idx="8">
                  <c:v>0.483248591677208</c:v>
                </c:pt>
                <c:pt idx="10">
                  <c:v>0.483248591677208</c:v>
                </c:pt>
                <c:pt idx="12">
                  <c:v>0.483248591677208</c:v>
                </c:pt>
                <c:pt idx="14">
                  <c:v>0.483248591677208</c:v>
                </c:pt>
              </c:numCache>
            </c:numRef>
          </c:val>
          <c:smooth val="0"/>
        </c:ser>
        <c:ser>
          <c:idx val="2"/>
          <c:order val="2"/>
          <c:tx>
            <c:strRef>
              <c:f>Tabelle3!$D$3:$D$4</c:f>
              <c:strCache>
                <c:ptCount val="1"/>
                <c:pt idx="0">
                  <c:v>VP36_1_H200_V100_ABA_MF_285</c:v>
                </c:pt>
              </c:strCache>
            </c:strRef>
          </c:tx>
          <c:spPr>
            <a:ln>
              <a:prstDash val="dash"/>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0.426082126531249</c:v>
                </c:pt>
                <c:pt idx="2">
                  <c:v>0.426082126531249</c:v>
                </c:pt>
                <c:pt idx="3">
                  <c:v>0.426082126531249</c:v>
                </c:pt>
                <c:pt idx="5">
                  <c:v>0.426082126531249</c:v>
                </c:pt>
                <c:pt idx="6">
                  <c:v>0.426082126531249</c:v>
                </c:pt>
                <c:pt idx="7">
                  <c:v>0.426082126531249</c:v>
                </c:pt>
                <c:pt idx="9">
                  <c:v>0.426082126531249</c:v>
                </c:pt>
                <c:pt idx="10">
                  <c:v>0.426082126531249</c:v>
                </c:pt>
                <c:pt idx="11">
                  <c:v>0.426082126531249</c:v>
                </c:pt>
                <c:pt idx="13">
                  <c:v>0.426082126531249</c:v>
                </c:pt>
                <c:pt idx="14">
                  <c:v>0.426082126531249</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0.423135714170159</c:v>
                </c:pt>
                <c:pt idx="2">
                  <c:v>0.423135714170159</c:v>
                </c:pt>
                <c:pt idx="4">
                  <c:v>0.423135714170159</c:v>
                </c:pt>
                <c:pt idx="6">
                  <c:v>0.423135714170159</c:v>
                </c:pt>
                <c:pt idx="8">
                  <c:v>0.423135714170159</c:v>
                </c:pt>
                <c:pt idx="10">
                  <c:v>0.423135714170159</c:v>
                </c:pt>
                <c:pt idx="12">
                  <c:v>0.423135714170159</c:v>
                </c:pt>
                <c:pt idx="14">
                  <c:v>0.423135714170159</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1.052039900878207</c:v>
                </c:pt>
                <c:pt idx="2">
                  <c:v>1.052039900878207</c:v>
                </c:pt>
                <c:pt idx="3">
                  <c:v>1.052039900878207</c:v>
                </c:pt>
                <c:pt idx="5">
                  <c:v>1.052039900878207</c:v>
                </c:pt>
                <c:pt idx="6">
                  <c:v>1.052039900878207</c:v>
                </c:pt>
                <c:pt idx="7">
                  <c:v>1.052039900878207</c:v>
                </c:pt>
                <c:pt idx="9">
                  <c:v>1.052039900878207</c:v>
                </c:pt>
                <c:pt idx="10">
                  <c:v>1.052039900878207</c:v>
                </c:pt>
                <c:pt idx="11">
                  <c:v>1.052039900878207</c:v>
                </c:pt>
                <c:pt idx="13">
                  <c:v>1.052039900878207</c:v>
                </c:pt>
                <c:pt idx="14">
                  <c:v>1.052039900878207</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1.028094724159558</c:v>
                </c:pt>
                <c:pt idx="2">
                  <c:v>1.028094724159558</c:v>
                </c:pt>
                <c:pt idx="4">
                  <c:v>1.028094724159558</c:v>
                </c:pt>
                <c:pt idx="6">
                  <c:v>1.028094724159558</c:v>
                </c:pt>
                <c:pt idx="8">
                  <c:v>1.028094724159558</c:v>
                </c:pt>
                <c:pt idx="10">
                  <c:v>1.028094724159558</c:v>
                </c:pt>
                <c:pt idx="12">
                  <c:v>1.028094724159558</c:v>
                </c:pt>
                <c:pt idx="14">
                  <c:v>1.028094724159558</c:v>
                </c:pt>
              </c:numCache>
            </c:numRef>
          </c:val>
          <c:smooth val="0"/>
        </c:ser>
        <c:ser>
          <c:idx val="6"/>
          <c:order val="6"/>
          <c:tx>
            <c:strRef>
              <c:f>Tabelle3!$H$3:$H$4</c:f>
              <c:strCache>
                <c:ptCount val="1"/>
                <c:pt idx="0">
                  <c:v>VP4_1_H300_V100_ACF_MF_285</c:v>
                </c:pt>
              </c:strCache>
            </c:strRef>
          </c:tx>
          <c:spPr>
            <a:ln>
              <a:prstDash val="solid"/>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0.587794889928654</c:v>
                </c:pt>
                <c:pt idx="2">
                  <c:v>0.587794889928654</c:v>
                </c:pt>
                <c:pt idx="3">
                  <c:v>0.587794889928654</c:v>
                </c:pt>
                <c:pt idx="5">
                  <c:v>0.587794889928654</c:v>
                </c:pt>
                <c:pt idx="6">
                  <c:v>0.587794889928654</c:v>
                </c:pt>
                <c:pt idx="7">
                  <c:v>0.587794889928654</c:v>
                </c:pt>
                <c:pt idx="9">
                  <c:v>0.587794889928654</c:v>
                </c:pt>
                <c:pt idx="10">
                  <c:v>0.587794889928654</c:v>
                </c:pt>
                <c:pt idx="11">
                  <c:v>0.587794889928654</c:v>
                </c:pt>
                <c:pt idx="13">
                  <c:v>0.587794889928654</c:v>
                </c:pt>
                <c:pt idx="14">
                  <c:v>0.587794889928654</c:v>
                </c:pt>
              </c:numCache>
            </c:numRef>
          </c:val>
          <c:smooth val="0"/>
        </c:ser>
        <c:ser>
          <c:idx val="7"/>
          <c:order val="7"/>
          <c:tx>
            <c:strRef>
              <c:f>Tabelle3!$I$3:$I$4</c:f>
              <c:strCache>
                <c:ptCount val="1"/>
                <c:pt idx="0">
                  <c:v>VP5_1_H200_V100_ACF_MF_285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1">
                  <c:v>0.642236342370968</c:v>
                </c:pt>
                <c:pt idx="2">
                  <c:v>0.642236342370968</c:v>
                </c:pt>
                <c:pt idx="3">
                  <c:v>0.642236342370968</c:v>
                </c:pt>
                <c:pt idx="5">
                  <c:v>0.642236342370968</c:v>
                </c:pt>
                <c:pt idx="6">
                  <c:v>0.642236342370968</c:v>
                </c:pt>
                <c:pt idx="7">
                  <c:v>0.642236342370968</c:v>
                </c:pt>
                <c:pt idx="9">
                  <c:v>0.642236342370968</c:v>
                </c:pt>
                <c:pt idx="10">
                  <c:v>0.642236342370968</c:v>
                </c:pt>
                <c:pt idx="11">
                  <c:v>0.642236342370968</c:v>
                </c:pt>
                <c:pt idx="13">
                  <c:v>0.642236342370968</c:v>
                </c:pt>
                <c:pt idx="14">
                  <c:v>0.642236342370968</c:v>
                </c:pt>
              </c:numCache>
            </c:numRef>
          </c:val>
          <c:smooth val="0"/>
        </c:ser>
        <c:ser>
          <c:idx val="8"/>
          <c:order val="8"/>
          <c:tx>
            <c:strRef>
              <c:f>Tabelle3!$J$3:$J$4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6">
                  <c:v>0.733248630587965</c:v>
                </c:pt>
                <c:pt idx="7">
                  <c:v>0.733248630587965</c:v>
                </c:pt>
                <c:pt idx="9">
                  <c:v>0.733248630587965</c:v>
                </c:pt>
                <c:pt idx="10">
                  <c:v>0.733248630587965</c:v>
                </c:pt>
                <c:pt idx="11">
                  <c:v>0.733248630587965</c:v>
                </c:pt>
                <c:pt idx="13">
                  <c:v>0.733248630587965</c:v>
                </c:pt>
                <c:pt idx="14">
                  <c:v>0.733248630587965</c:v>
                </c:pt>
              </c:numCache>
            </c:numRef>
          </c:val>
          <c:smooth val="0"/>
        </c:ser>
        <c:dLbls>
          <c:showLegendKey val="0"/>
          <c:showVal val="0"/>
          <c:showCatName val="0"/>
          <c:showSerName val="0"/>
          <c:showPercent val="0"/>
          <c:showBubbleSize val="0"/>
        </c:dLbls>
        <c:marker val="1"/>
        <c:smooth val="0"/>
        <c:axId val="229372640"/>
        <c:axId val="229376128"/>
      </c:lineChart>
      <c:catAx>
        <c:axId val="22937264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229376128"/>
        <c:crosses val="autoZero"/>
        <c:auto val="1"/>
        <c:lblAlgn val="ctr"/>
        <c:lblOffset val="100"/>
        <c:tickLblSkip val="3"/>
        <c:tickMarkSkip val="5"/>
        <c:noMultiLvlLbl val="0"/>
      </c:catAx>
      <c:valAx>
        <c:axId val="229376128"/>
        <c:scaling>
          <c:orientation val="minMax"/>
        </c:scaling>
        <c:delete val="0"/>
        <c:axPos val="l"/>
        <c:majorGridlines/>
        <c:title>
          <c:tx>
            <c:rich>
              <a:bodyPr/>
              <a:lstStyle/>
              <a:p>
                <a:pPr>
                  <a:defRPr sz="1800" b="0"/>
                </a:pPr>
                <a:r>
                  <a:rPr lang="de-DE" sz="1800" b="0" dirty="0" err="1" smtClean="0"/>
                  <a:t>Friction</a:t>
                </a:r>
                <a:r>
                  <a:rPr lang="de-DE" sz="1800" b="0" dirty="0" smtClean="0"/>
                  <a:t> </a:t>
                </a:r>
                <a:r>
                  <a:rPr lang="de-DE" sz="1800" b="0" dirty="0" err="1" smtClean="0"/>
                  <a:t>coefficient</a:t>
                </a:r>
                <a:r>
                  <a:rPr lang="de-DE" sz="1800" b="0" dirty="0" smtClean="0"/>
                  <a:t> </a:t>
                </a:r>
                <a:r>
                  <a:rPr lang="en-US" sz="1800" b="0" i="0" u="none" strike="noStrike" baseline="0" dirty="0" smtClean="0">
                    <a:effectLst/>
                  </a:rPr>
                  <a:t>µ</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229372640"/>
        <c:crosses val="autoZero"/>
        <c:crossBetween val="between"/>
      </c:valAx>
    </c:plotArea>
    <c:legend>
      <c:legendPos val="r"/>
      <c:layout>
        <c:manualLayout>
          <c:xMode val="edge"/>
          <c:yMode val="edge"/>
          <c:x val="0.655817718291906"/>
          <c:y val="0.551929121483577"/>
          <c:w val="0.343021106736658"/>
          <c:h val="0.322697231472593"/>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[Struct_Results_v18_AISI1045_AISI4140_ALL_E85.xlsx]Tabelle3!PivotTable1</c:name>
    <c:fmtId val="46"/>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c:f>
              <c:strCache>
                <c:ptCount val="1"/>
                <c:pt idx="0">
                  <c:v>Summe von Percent - Heat inside tool/Total heat</c:v>
                </c:pt>
              </c:strCache>
            </c:strRef>
          </c:tx>
          <c:cat>
            <c:strRef>
              <c:f>Tabelle3!$A$4:$A$11</c:f>
              <c:strCache>
                <c:ptCount val="7"/>
                <c:pt idx="0">
                  <c:v>49,51</c:v>
                </c:pt>
                <c:pt idx="1">
                  <c:v>54,59</c:v>
                </c:pt>
                <c:pt idx="2">
                  <c:v>59,67</c:v>
                </c:pt>
                <c:pt idx="3">
                  <c:v>64,76</c:v>
                </c:pt>
                <c:pt idx="4">
                  <c:v>69,84</c:v>
                </c:pt>
                <c:pt idx="5">
                  <c:v>74,92</c:v>
                </c:pt>
                <c:pt idx="6">
                  <c:v>80,00</c:v>
                </c:pt>
              </c:strCache>
            </c:strRef>
          </c:cat>
          <c:val>
            <c:numRef>
              <c:f>Tabelle3!$B$4:$B$11</c:f>
              <c:numCache>
                <c:formatCode>General</c:formatCode>
                <c:ptCount val="7"/>
                <c:pt idx="0">
                  <c:v>0.384651606699693</c:v>
                </c:pt>
                <c:pt idx="1">
                  <c:v>0.368920451277985</c:v>
                </c:pt>
                <c:pt idx="2">
                  <c:v>0.381989316973668</c:v>
                </c:pt>
                <c:pt idx="3">
                  <c:v>0.310189647909999</c:v>
                </c:pt>
                <c:pt idx="4">
                  <c:v>0.303054664845279</c:v>
                </c:pt>
                <c:pt idx="5">
                  <c:v>0.301235643994996</c:v>
                </c:pt>
                <c:pt idx="6">
                  <c:v>0.115278587795091</c:v>
                </c:pt>
              </c:numCache>
            </c:numRef>
          </c:val>
          <c:smooth val="0"/>
        </c:ser>
        <c:ser>
          <c:idx val="1"/>
          <c:order val="1"/>
          <c:tx>
            <c:strRef>
              <c:f>Tabelle3!$C$3</c:f>
              <c:strCache>
                <c:ptCount val="1"/>
                <c:pt idx="0">
                  <c:v>Summe von Percent - Heat through chip/Total heat</c:v>
                </c:pt>
              </c:strCache>
            </c:strRef>
          </c:tx>
          <c:cat>
            <c:strRef>
              <c:f>Tabelle3!$A$4:$A$11</c:f>
              <c:strCache>
                <c:ptCount val="7"/>
                <c:pt idx="0">
                  <c:v>49,51</c:v>
                </c:pt>
                <c:pt idx="1">
                  <c:v>54,59</c:v>
                </c:pt>
                <c:pt idx="2">
                  <c:v>59,67</c:v>
                </c:pt>
                <c:pt idx="3">
                  <c:v>64,76</c:v>
                </c:pt>
                <c:pt idx="4">
                  <c:v>69,84</c:v>
                </c:pt>
                <c:pt idx="5">
                  <c:v>74,92</c:v>
                </c:pt>
                <c:pt idx="6">
                  <c:v>80,00</c:v>
                </c:pt>
              </c:strCache>
            </c:strRef>
          </c:cat>
          <c:val>
            <c:numRef>
              <c:f>Tabelle3!$C$4:$C$11</c:f>
              <c:numCache>
                <c:formatCode>General</c:formatCode>
                <c:ptCount val="7"/>
                <c:pt idx="0">
                  <c:v>0.527204232618156</c:v>
                </c:pt>
                <c:pt idx="1">
                  <c:v>0.528287835757797</c:v>
                </c:pt>
                <c:pt idx="2">
                  <c:v>0.559334170442678</c:v>
                </c:pt>
                <c:pt idx="3">
                  <c:v>0.536000195294368</c:v>
                </c:pt>
                <c:pt idx="4">
                  <c:v>0.551822814499346</c:v>
                </c:pt>
                <c:pt idx="5">
                  <c:v>0.563749630258298</c:v>
                </c:pt>
                <c:pt idx="6">
                  <c:v>0.550279664049851</c:v>
                </c:pt>
              </c:numCache>
            </c:numRef>
          </c:val>
          <c:smooth val="0"/>
        </c:ser>
        <c:ser>
          <c:idx val="2"/>
          <c:order val="2"/>
          <c:tx>
            <c:strRef>
              <c:f>Tabelle3!$D$3</c:f>
              <c:strCache>
                <c:ptCount val="1"/>
                <c:pt idx="0">
                  <c:v>Summe von Percent - Heat through workpiece/Total heat</c:v>
                </c:pt>
              </c:strCache>
            </c:strRef>
          </c:tx>
          <c:cat>
            <c:strRef>
              <c:f>Tabelle3!$A$4:$A$11</c:f>
              <c:strCache>
                <c:ptCount val="7"/>
                <c:pt idx="0">
                  <c:v>49,51</c:v>
                </c:pt>
                <c:pt idx="1">
                  <c:v>54,59</c:v>
                </c:pt>
                <c:pt idx="2">
                  <c:v>59,67</c:v>
                </c:pt>
                <c:pt idx="3">
                  <c:v>64,76</c:v>
                </c:pt>
                <c:pt idx="4">
                  <c:v>69,84</c:v>
                </c:pt>
                <c:pt idx="5">
                  <c:v>74,92</c:v>
                </c:pt>
                <c:pt idx="6">
                  <c:v>80,00</c:v>
                </c:pt>
              </c:strCache>
            </c:strRef>
          </c:cat>
          <c:val>
            <c:numRef>
              <c:f>Tabelle3!$D$4:$D$11</c:f>
              <c:numCache>
                <c:formatCode>General</c:formatCode>
                <c:ptCount val="7"/>
                <c:pt idx="0">
                  <c:v>0.0881441606821516</c:v>
                </c:pt>
                <c:pt idx="1">
                  <c:v>0.102791712964218</c:v>
                </c:pt>
                <c:pt idx="2">
                  <c:v>0.0586765125836545</c:v>
                </c:pt>
                <c:pt idx="3">
                  <c:v>0.153810156795632</c:v>
                </c:pt>
                <c:pt idx="4">
                  <c:v>0.145122520655374</c:v>
                </c:pt>
                <c:pt idx="5">
                  <c:v>0.135014725746707</c:v>
                </c:pt>
                <c:pt idx="6">
                  <c:v>0.334441748155059</c:v>
                </c:pt>
              </c:numCache>
            </c:numRef>
          </c:val>
          <c:smooth val="0"/>
        </c:ser>
        <c:dLbls>
          <c:showLegendKey val="0"/>
          <c:showVal val="0"/>
          <c:showCatName val="0"/>
          <c:showSerName val="0"/>
          <c:showPercent val="0"/>
          <c:showBubbleSize val="0"/>
        </c:dLbls>
        <c:marker val="1"/>
        <c:smooth val="0"/>
        <c:axId val="229705104"/>
        <c:axId val="229428704"/>
      </c:lineChart>
      <c:catAx>
        <c:axId val="229705104"/>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229428704"/>
        <c:crosses val="autoZero"/>
        <c:auto val="1"/>
        <c:lblAlgn val="ctr"/>
        <c:lblOffset val="100"/>
        <c:tickLblSkip val="3"/>
        <c:tickMarkSkip val="5"/>
        <c:noMultiLvlLbl val="0"/>
      </c:catAx>
      <c:valAx>
        <c:axId val="229428704"/>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29705104"/>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VP6_1!$F$15:$F$21</c:f>
              <c:numCache>
                <c:formatCode>General</c:formatCode>
                <c:ptCount val="7"/>
                <c:pt idx="0">
                  <c:v>440.0</c:v>
                </c:pt>
                <c:pt idx="1">
                  <c:v>400.0</c:v>
                </c:pt>
                <c:pt idx="2">
                  <c:v>360.0</c:v>
                </c:pt>
                <c:pt idx="3">
                  <c:v>320.0</c:v>
                </c:pt>
                <c:pt idx="4">
                  <c:v>280.0</c:v>
                </c:pt>
                <c:pt idx="5">
                  <c:v>240.0</c:v>
                </c:pt>
                <c:pt idx="6">
                  <c:v>200.0</c:v>
                </c:pt>
              </c:numCache>
            </c:numRef>
          </c:cat>
          <c:val>
            <c:numRef>
              <c:f>VP6_1!$G$15:$G$21</c:f>
              <c:numCache>
                <c:formatCode>General</c:formatCode>
                <c:ptCount val="7"/>
                <c:pt idx="0">
                  <c:v>28.7260583906693</c:v>
                </c:pt>
                <c:pt idx="1">
                  <c:v>36.538151049857</c:v>
                </c:pt>
                <c:pt idx="2">
                  <c:v>32.1284961573798</c:v>
                </c:pt>
                <c:pt idx="3">
                  <c:v>69.73100029209358</c:v>
                </c:pt>
                <c:pt idx="4">
                  <c:v>98.87772067855138</c:v>
                </c:pt>
                <c:pt idx="5">
                  <c:v>103.459425563875</c:v>
                </c:pt>
                <c:pt idx="6">
                  <c:v>106.580055817486</c:v>
                </c:pt>
              </c:numCache>
            </c:numRef>
          </c:val>
        </c:ser>
        <c:dLbls>
          <c:showLegendKey val="0"/>
          <c:showVal val="0"/>
          <c:showCatName val="0"/>
          <c:showSerName val="0"/>
          <c:showPercent val="0"/>
          <c:showBubbleSize val="0"/>
        </c:dLbls>
        <c:gapWidth val="150"/>
        <c:axId val="226513488"/>
        <c:axId val="226496704"/>
      </c:barChart>
      <c:catAx>
        <c:axId val="226513488"/>
        <c:scaling>
          <c:orientation val="minMax"/>
        </c:scaling>
        <c:delete val="0"/>
        <c:axPos val="b"/>
        <c:numFmt formatCode="General" sourceLinked="1"/>
        <c:majorTickMark val="out"/>
        <c:minorTickMark val="none"/>
        <c:tickLblPos val="nextTo"/>
        <c:txPr>
          <a:bodyPr/>
          <a:lstStyle/>
          <a:p>
            <a:pPr>
              <a:defRPr sz="1400"/>
            </a:pPr>
            <a:endParaRPr lang="pt-BR"/>
          </a:p>
        </c:txPr>
        <c:crossAx val="226496704"/>
        <c:crosses val="autoZero"/>
        <c:auto val="1"/>
        <c:lblAlgn val="ctr"/>
        <c:lblOffset val="100"/>
        <c:noMultiLvlLbl val="0"/>
      </c:catAx>
      <c:valAx>
        <c:axId val="226496704"/>
        <c:scaling>
          <c:orientation val="minMax"/>
          <c:max val="600.0"/>
        </c:scaling>
        <c:delete val="0"/>
        <c:axPos val="l"/>
        <c:numFmt formatCode="General" sourceLinked="1"/>
        <c:majorTickMark val="out"/>
        <c:minorTickMark val="none"/>
        <c:tickLblPos val="nextTo"/>
        <c:txPr>
          <a:bodyPr/>
          <a:lstStyle/>
          <a:p>
            <a:pPr>
              <a:defRPr sz="1400"/>
            </a:pPr>
            <a:endParaRPr lang="pt-BR"/>
          </a:p>
        </c:txPr>
        <c:crossAx val="226513488"/>
        <c:crosses val="autoZero"/>
        <c:crossBetween val="between"/>
      </c:valAx>
    </c:plotArea>
    <c:plotVisOnly val="1"/>
    <c:dispBlanksAs val="gap"/>
    <c:showDLblsOverMax val="0"/>
  </c:chart>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VP6_1!$F$7:$F$9</c:f>
              <c:numCache>
                <c:formatCode>General</c:formatCode>
                <c:ptCount val="3"/>
                <c:pt idx="0">
                  <c:v>280.0</c:v>
                </c:pt>
                <c:pt idx="1">
                  <c:v>240.0</c:v>
                </c:pt>
                <c:pt idx="2">
                  <c:v>200.0</c:v>
                </c:pt>
              </c:numCache>
            </c:numRef>
          </c:cat>
          <c:val>
            <c:numRef>
              <c:f>VP6_1!$G$7:$G$9</c:f>
              <c:numCache>
                <c:formatCode>General</c:formatCode>
                <c:ptCount val="3"/>
                <c:pt idx="0">
                  <c:v>240.410497588056</c:v>
                </c:pt>
                <c:pt idx="1">
                  <c:v>329.244173576791</c:v>
                </c:pt>
                <c:pt idx="2">
                  <c:v>393.183685299234</c:v>
                </c:pt>
              </c:numCache>
            </c:numRef>
          </c:val>
        </c:ser>
        <c:dLbls>
          <c:showLegendKey val="0"/>
          <c:showVal val="0"/>
          <c:showCatName val="0"/>
          <c:showSerName val="0"/>
          <c:showPercent val="0"/>
          <c:showBubbleSize val="0"/>
        </c:dLbls>
        <c:gapWidth val="150"/>
        <c:axId val="229388288"/>
        <c:axId val="229390608"/>
      </c:barChart>
      <c:catAx>
        <c:axId val="229388288"/>
        <c:scaling>
          <c:orientation val="minMax"/>
        </c:scaling>
        <c:delete val="0"/>
        <c:axPos val="b"/>
        <c:numFmt formatCode="General" sourceLinked="1"/>
        <c:majorTickMark val="out"/>
        <c:minorTickMark val="none"/>
        <c:tickLblPos val="nextTo"/>
        <c:txPr>
          <a:bodyPr/>
          <a:lstStyle/>
          <a:p>
            <a:pPr>
              <a:defRPr sz="1400"/>
            </a:pPr>
            <a:endParaRPr lang="pt-BR"/>
          </a:p>
        </c:txPr>
        <c:crossAx val="229390608"/>
        <c:crosses val="autoZero"/>
        <c:auto val="1"/>
        <c:lblAlgn val="ctr"/>
        <c:lblOffset val="100"/>
        <c:noMultiLvlLbl val="0"/>
      </c:catAx>
      <c:valAx>
        <c:axId val="229390608"/>
        <c:scaling>
          <c:orientation val="minMax"/>
        </c:scaling>
        <c:delete val="0"/>
        <c:axPos val="l"/>
        <c:numFmt formatCode="General" sourceLinked="1"/>
        <c:majorTickMark val="out"/>
        <c:minorTickMark val="none"/>
        <c:tickLblPos val="nextTo"/>
        <c:txPr>
          <a:bodyPr/>
          <a:lstStyle/>
          <a:p>
            <a:pPr>
              <a:defRPr sz="1400"/>
            </a:pPr>
            <a:endParaRPr lang="pt-BR"/>
          </a:p>
        </c:txPr>
        <c:crossAx val="229388288"/>
        <c:crosses val="autoZero"/>
        <c:crossBetween val="between"/>
      </c:valAx>
    </c:plotArea>
    <c:plotVisOnly val="1"/>
    <c:dispBlanksAs val="gap"/>
    <c:showDLblsOverMax val="0"/>
  </c:chart>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[Struct_Results_v18_AISI1045_AISI4140_ALL_E85.xlsx]Tabelle3!PivotTable1</c:name>
    <c:fmtId val="5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c:f>
              <c:strCache>
                <c:ptCount val="1"/>
                <c:pt idx="0">
                  <c:v>Summe von Percent - Heat inside tool/Total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Tabelle3!$B$4:$B$15</c:f>
              <c:numCache>
                <c:formatCode>General</c:formatCode>
                <c:ptCount val="11"/>
                <c:pt idx="0">
                  <c:v>0.222404360341519</c:v>
                </c:pt>
                <c:pt idx="1">
                  <c:v>0.230367968823144</c:v>
                </c:pt>
                <c:pt idx="2">
                  <c:v>0.247027434274033</c:v>
                </c:pt>
                <c:pt idx="3">
                  <c:v>0.265443081283747</c:v>
                </c:pt>
                <c:pt idx="4">
                  <c:v>0.26891436548402</c:v>
                </c:pt>
                <c:pt idx="5">
                  <c:v>0.26478018729569</c:v>
                </c:pt>
                <c:pt idx="6">
                  <c:v>0.279592839391217</c:v>
                </c:pt>
                <c:pt idx="7">
                  <c:v>0.250548907146509</c:v>
                </c:pt>
                <c:pt idx="8">
                  <c:v>0.250355180237771</c:v>
                </c:pt>
                <c:pt idx="9">
                  <c:v>0.240828171383965</c:v>
                </c:pt>
                <c:pt idx="10">
                  <c:v>0.0809028384872005</c:v>
                </c:pt>
              </c:numCache>
            </c:numRef>
          </c:val>
          <c:smooth val="0"/>
        </c:ser>
        <c:ser>
          <c:idx val="1"/>
          <c:order val="1"/>
          <c:tx>
            <c:strRef>
              <c:f>Tabelle3!$C$3</c:f>
              <c:strCache>
                <c:ptCount val="1"/>
                <c:pt idx="0">
                  <c:v>Summe von Percent - Heat through chip/Total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Tabelle3!$C$4:$C$15</c:f>
              <c:numCache>
                <c:formatCode>General</c:formatCode>
                <c:ptCount val="11"/>
                <c:pt idx="0">
                  <c:v>0.636782683353127</c:v>
                </c:pt>
                <c:pt idx="1">
                  <c:v>0.575607846954492</c:v>
                </c:pt>
                <c:pt idx="2">
                  <c:v>0.574213992413931</c:v>
                </c:pt>
                <c:pt idx="3">
                  <c:v>0.592408194803586</c:v>
                </c:pt>
                <c:pt idx="4">
                  <c:v>0.590174632756756</c:v>
                </c:pt>
                <c:pt idx="5">
                  <c:v>0.609821103839937</c:v>
                </c:pt>
                <c:pt idx="6">
                  <c:v>0.608669479222843</c:v>
                </c:pt>
                <c:pt idx="7">
                  <c:v>0.638283609424302</c:v>
                </c:pt>
                <c:pt idx="8">
                  <c:v>0.63153906993136</c:v>
                </c:pt>
                <c:pt idx="9">
                  <c:v>0.656699754591182</c:v>
                </c:pt>
                <c:pt idx="10">
                  <c:v>0.682791034976508</c:v>
                </c:pt>
              </c:numCache>
            </c:numRef>
          </c:val>
          <c:smooth val="0"/>
        </c:ser>
        <c:ser>
          <c:idx val="2"/>
          <c:order val="2"/>
          <c:tx>
            <c:strRef>
              <c:f>Tabelle3!$D$3</c:f>
              <c:strCache>
                <c:ptCount val="1"/>
                <c:pt idx="0">
                  <c:v>Summe von Percent - Heat through workpiece/Total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Tabelle3!$D$4:$D$15</c:f>
              <c:numCache>
                <c:formatCode>General</c:formatCode>
                <c:ptCount val="11"/>
                <c:pt idx="0">
                  <c:v>0.140812956305354</c:v>
                </c:pt>
                <c:pt idx="1">
                  <c:v>0.194024184222364</c:v>
                </c:pt>
                <c:pt idx="2">
                  <c:v>0.178758573312037</c:v>
                </c:pt>
                <c:pt idx="3">
                  <c:v>0.142148723912668</c:v>
                </c:pt>
                <c:pt idx="4">
                  <c:v>0.140911001759224</c:v>
                </c:pt>
                <c:pt idx="5">
                  <c:v>0.125398708864373</c:v>
                </c:pt>
                <c:pt idx="6">
                  <c:v>0.11173768138594</c:v>
                </c:pt>
                <c:pt idx="7">
                  <c:v>0.111167483429189</c:v>
                </c:pt>
                <c:pt idx="8">
                  <c:v>0.118105749830869</c:v>
                </c:pt>
                <c:pt idx="9">
                  <c:v>0.102472074024853</c:v>
                </c:pt>
                <c:pt idx="10">
                  <c:v>0.236306126536291</c:v>
                </c:pt>
              </c:numCache>
            </c:numRef>
          </c:val>
          <c:smooth val="0"/>
        </c:ser>
        <c:dLbls>
          <c:showLegendKey val="0"/>
          <c:showVal val="0"/>
          <c:showCatName val="0"/>
          <c:showSerName val="0"/>
          <c:showPercent val="0"/>
          <c:showBubbleSize val="0"/>
        </c:dLbls>
        <c:marker val="1"/>
        <c:smooth val="0"/>
        <c:axId val="229041664"/>
        <c:axId val="229044512"/>
      </c:lineChart>
      <c:catAx>
        <c:axId val="229041664"/>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229044512"/>
        <c:crosses val="autoZero"/>
        <c:auto val="1"/>
        <c:lblAlgn val="ctr"/>
        <c:lblOffset val="100"/>
        <c:tickLblSkip val="5"/>
        <c:tickMarkSkip val="5"/>
        <c:noMultiLvlLbl val="0"/>
      </c:catAx>
      <c:valAx>
        <c:axId val="229044512"/>
        <c:scaling>
          <c:orientation val="minMax"/>
          <c:max val="1.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29041664"/>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VP5_1!$H$11:$H$15</c:f>
              <c:numCache>
                <c:formatCode>General</c:formatCode>
                <c:ptCount val="5"/>
                <c:pt idx="0">
                  <c:v>360.0</c:v>
                </c:pt>
                <c:pt idx="1">
                  <c:v>320.0</c:v>
                </c:pt>
                <c:pt idx="2">
                  <c:v>280.0</c:v>
                </c:pt>
                <c:pt idx="3">
                  <c:v>240.0</c:v>
                </c:pt>
                <c:pt idx="4">
                  <c:v>200.0</c:v>
                </c:pt>
              </c:numCache>
            </c:numRef>
          </c:cat>
          <c:val>
            <c:numRef>
              <c:f>VP5_1!$I$11:$I$15</c:f>
              <c:numCache>
                <c:formatCode>General</c:formatCode>
                <c:ptCount val="5"/>
                <c:pt idx="0">
                  <c:v>22.5898935998833</c:v>
                </c:pt>
                <c:pt idx="1">
                  <c:v>184.500706249863</c:v>
                </c:pt>
                <c:pt idx="2">
                  <c:v>296.231067933878</c:v>
                </c:pt>
                <c:pt idx="3">
                  <c:v>347.2807622852869</c:v>
                </c:pt>
                <c:pt idx="4">
                  <c:v>407.0648547514739</c:v>
                </c:pt>
              </c:numCache>
            </c:numRef>
          </c:val>
        </c:ser>
        <c:dLbls>
          <c:showLegendKey val="0"/>
          <c:showVal val="0"/>
          <c:showCatName val="0"/>
          <c:showSerName val="0"/>
          <c:showPercent val="0"/>
          <c:showBubbleSize val="0"/>
        </c:dLbls>
        <c:gapWidth val="150"/>
        <c:axId val="228932560"/>
        <c:axId val="228934880"/>
      </c:barChart>
      <c:catAx>
        <c:axId val="228932560"/>
        <c:scaling>
          <c:orientation val="minMax"/>
        </c:scaling>
        <c:delete val="0"/>
        <c:axPos val="b"/>
        <c:numFmt formatCode="General" sourceLinked="1"/>
        <c:majorTickMark val="out"/>
        <c:minorTickMark val="none"/>
        <c:tickLblPos val="nextTo"/>
        <c:txPr>
          <a:bodyPr/>
          <a:lstStyle/>
          <a:p>
            <a:pPr>
              <a:defRPr sz="1400"/>
            </a:pPr>
            <a:endParaRPr lang="pt-BR"/>
          </a:p>
        </c:txPr>
        <c:crossAx val="228934880"/>
        <c:crosses val="autoZero"/>
        <c:auto val="1"/>
        <c:lblAlgn val="ctr"/>
        <c:lblOffset val="100"/>
        <c:noMultiLvlLbl val="0"/>
      </c:catAx>
      <c:valAx>
        <c:axId val="228934880"/>
        <c:scaling>
          <c:orientation val="minMax"/>
        </c:scaling>
        <c:delete val="0"/>
        <c:axPos val="l"/>
        <c:numFmt formatCode="General" sourceLinked="1"/>
        <c:majorTickMark val="out"/>
        <c:minorTickMark val="none"/>
        <c:tickLblPos val="nextTo"/>
        <c:txPr>
          <a:bodyPr/>
          <a:lstStyle/>
          <a:p>
            <a:pPr>
              <a:defRPr sz="1400"/>
            </a:pPr>
            <a:endParaRPr lang="pt-BR"/>
          </a:p>
        </c:txPr>
        <c:crossAx val="228932560"/>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88"/>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602.1019748834949</c:v>
                </c:pt>
                <c:pt idx="8">
                  <c:v>615.3419188629779</c:v>
                </c:pt>
                <c:pt idx="9">
                  <c:v>568.478330464363</c:v>
                </c:pt>
                <c:pt idx="10">
                  <c:v>554.127934326588</c:v>
                </c:pt>
                <c:pt idx="12">
                  <c:v>539.991571559658</c:v>
                </c:pt>
                <c:pt idx="13">
                  <c:v>526.510394828664</c:v>
                </c:pt>
                <c:pt idx="14">
                  <c:v>530.2351098137659</c:v>
                </c:pt>
                <c:pt idx="16">
                  <c:v>500.7550511349931</c:v>
                </c:pt>
                <c:pt idx="17">
                  <c:v>488.2428195247701</c:v>
                </c:pt>
                <c:pt idx="18">
                  <c:v>500.579069500206</c:v>
                </c:pt>
                <c:pt idx="20">
                  <c:v>498.133608468851</c:v>
                </c:pt>
                <c:pt idx="21">
                  <c:v>496.645902528752</c:v>
                </c:pt>
                <c:pt idx="22">
                  <c:v>491.6364164577089</c:v>
                </c:pt>
                <c:pt idx="24">
                  <c:v>481.046533628081</c:v>
                </c:pt>
                <c:pt idx="25">
                  <c:v>474.370072049749</c:v>
                </c:pt>
                <c:pt idx="26">
                  <c:v>475.41437411038</c:v>
                </c:pt>
                <c:pt idx="28">
                  <c:v>477.922570227401</c:v>
                </c:pt>
                <c:pt idx="29">
                  <c:v>490.146543225208</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564.750148833621</c:v>
                </c:pt>
                <c:pt idx="8">
                  <c:v>568.40979554761</c:v>
                </c:pt>
                <c:pt idx="9">
                  <c:v>558.5991465715962</c:v>
                </c:pt>
                <c:pt idx="10">
                  <c:v>556.8689061784349</c:v>
                </c:pt>
                <c:pt idx="12">
                  <c:v>558.885425367128</c:v>
                </c:pt>
                <c:pt idx="13">
                  <c:v>546.4126988004848</c:v>
                </c:pt>
                <c:pt idx="14">
                  <c:v>540.521287648522</c:v>
                </c:pt>
                <c:pt idx="16">
                  <c:v>528.627580587117</c:v>
                </c:pt>
                <c:pt idx="17">
                  <c:v>527.614193572738</c:v>
                </c:pt>
                <c:pt idx="18">
                  <c:v>567.246193618705</c:v>
                </c:pt>
                <c:pt idx="20">
                  <c:v>611.375280473263</c:v>
                </c:pt>
                <c:pt idx="21">
                  <c:v>546.617373420522</c:v>
                </c:pt>
                <c:pt idx="22">
                  <c:v>541.9426582204059</c:v>
                </c:pt>
                <c:pt idx="24">
                  <c:v>491.1245199236949</c:v>
                </c:pt>
                <c:pt idx="25">
                  <c:v>501.4690139454829</c:v>
                </c:pt>
                <c:pt idx="26">
                  <c:v>477.8015992029129</c:v>
                </c:pt>
                <c:pt idx="28">
                  <c:v>475.725967122776</c:v>
                </c:pt>
                <c:pt idx="29">
                  <c:v>445.547374649681</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547.013836150192</c:v>
                </c:pt>
                <c:pt idx="8">
                  <c:v>336.4551385071309</c:v>
                </c:pt>
                <c:pt idx="9">
                  <c:v>624.895645956761</c:v>
                </c:pt>
                <c:pt idx="10">
                  <c:v>551.3233117059639</c:v>
                </c:pt>
                <c:pt idx="12">
                  <c:v>518.1473660075089</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702.72477502604</c:v>
                </c:pt>
                <c:pt idx="1">
                  <c:v>724.554352302001</c:v>
                </c:pt>
                <c:pt idx="2">
                  <c:v>726.2464974045311</c:v>
                </c:pt>
                <c:pt idx="3">
                  <c:v>702.3922210190669</c:v>
                </c:pt>
                <c:pt idx="4">
                  <c:v>731.68369711791</c:v>
                </c:pt>
                <c:pt idx="5">
                  <c:v>716.909205606055</c:v>
                </c:pt>
                <c:pt idx="7">
                  <c:v>718.2640644672371</c:v>
                </c:pt>
                <c:pt idx="9">
                  <c:v>704.6531186509051</c:v>
                </c:pt>
                <c:pt idx="11">
                  <c:v>694.8251391148569</c:v>
                </c:pt>
                <c:pt idx="13">
                  <c:v>676.2539942098322</c:v>
                </c:pt>
                <c:pt idx="15">
                  <c:v>653.489802890707</c:v>
                </c:pt>
                <c:pt idx="17">
                  <c:v>642.992922601164</c:v>
                </c:pt>
                <c:pt idx="19">
                  <c:v>623.886782944725</c:v>
                </c:pt>
                <c:pt idx="21">
                  <c:v>603.5658283565231</c:v>
                </c:pt>
                <c:pt idx="23">
                  <c:v>590.843860599988</c:v>
                </c:pt>
                <c:pt idx="25">
                  <c:v>576.740728344251</c:v>
                </c:pt>
                <c:pt idx="27">
                  <c:v>566.9825528079318</c:v>
                </c:pt>
                <c:pt idx="29">
                  <c:v>417.9774374222019</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1030.112560999993</c:v>
                </c:pt>
                <c:pt idx="1">
                  <c:v>1041.134362996141</c:v>
                </c:pt>
                <c:pt idx="2">
                  <c:v>1016.596538011593</c:v>
                </c:pt>
                <c:pt idx="3">
                  <c:v>1021.816357964501</c:v>
                </c:pt>
                <c:pt idx="4">
                  <c:v>969.619776947682</c:v>
                </c:pt>
                <c:pt idx="5">
                  <c:v>924.2655688770731</c:v>
                </c:pt>
                <c:pt idx="7">
                  <c:v>892.7249198217489</c:v>
                </c:pt>
                <c:pt idx="9">
                  <c:v>890.7576260982009</c:v>
                </c:pt>
                <c:pt idx="11">
                  <c:v>867.1374802093201</c:v>
                </c:pt>
                <c:pt idx="13">
                  <c:v>836.3841871612431</c:v>
                </c:pt>
                <c:pt idx="15">
                  <c:v>782.5403268404449</c:v>
                </c:pt>
                <c:pt idx="17">
                  <c:v>749.462741260695</c:v>
                </c:pt>
                <c:pt idx="19">
                  <c:v>777.722574678569</c:v>
                </c:pt>
                <c:pt idx="21">
                  <c:v>751.992428096632</c:v>
                </c:pt>
                <c:pt idx="23">
                  <c:v>700.2990111214141</c:v>
                </c:pt>
                <c:pt idx="25">
                  <c:v>733.3886293166161</c:v>
                </c:pt>
                <c:pt idx="27">
                  <c:v>698.8831305027952</c:v>
                </c:pt>
                <c:pt idx="29">
                  <c:v>628.8685633094149</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1033.218669347085</c:v>
                </c:pt>
                <c:pt idx="1">
                  <c:v>1021.491692814568</c:v>
                </c:pt>
                <c:pt idx="2">
                  <c:v>1016.149615841772</c:v>
                </c:pt>
                <c:pt idx="3">
                  <c:v>976.908264740651</c:v>
                </c:pt>
                <c:pt idx="4">
                  <c:v>909.306815030018</c:v>
                </c:pt>
                <c:pt idx="5">
                  <c:v>886.121716827562</c:v>
                </c:pt>
                <c:pt idx="7">
                  <c:v>863.67863935798</c:v>
                </c:pt>
                <c:pt idx="9">
                  <c:v>860.3196632993938</c:v>
                </c:pt>
                <c:pt idx="11">
                  <c:v>868.0137216444631</c:v>
                </c:pt>
                <c:pt idx="13">
                  <c:v>862.120635738826</c:v>
                </c:pt>
                <c:pt idx="15">
                  <c:v>833.7532677995729</c:v>
                </c:pt>
                <c:pt idx="17">
                  <c:v>824.182726705191</c:v>
                </c:pt>
                <c:pt idx="19">
                  <c:v>830.4098082857248</c:v>
                </c:pt>
                <c:pt idx="21">
                  <c:v>806.4759269649788</c:v>
                </c:pt>
                <c:pt idx="23">
                  <c:v>785.1121153434449</c:v>
                </c:pt>
                <c:pt idx="25">
                  <c:v>772.47219559436</c:v>
                </c:pt>
                <c:pt idx="27">
                  <c:v>754.215971770639</c:v>
                </c:pt>
                <c:pt idx="29">
                  <c:v>609.742708065366</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1152.034176225921</c:v>
                </c:pt>
                <c:pt idx="1">
                  <c:v>1099.966159672395</c:v>
                </c:pt>
                <c:pt idx="2">
                  <c:v>1046.08007009534</c:v>
                </c:pt>
                <c:pt idx="3">
                  <c:v>1015.107146178594</c:v>
                </c:pt>
                <c:pt idx="4">
                  <c:v>985.585205661691</c:v>
                </c:pt>
                <c:pt idx="5">
                  <c:v>964.998562344125</c:v>
                </c:pt>
                <c:pt idx="7">
                  <c:v>941.3677202812187</c:v>
                </c:pt>
                <c:pt idx="9">
                  <c:v>918.9016953940628</c:v>
                </c:pt>
                <c:pt idx="11">
                  <c:v>918.326055957162</c:v>
                </c:pt>
                <c:pt idx="13">
                  <c:v>921.5727302737432</c:v>
                </c:pt>
                <c:pt idx="15">
                  <c:v>891.981953956327</c:v>
                </c:pt>
                <c:pt idx="17">
                  <c:v>870.1249151338138</c:v>
                </c:pt>
                <c:pt idx="19">
                  <c:v>848.7688594451131</c:v>
                </c:pt>
                <c:pt idx="21">
                  <c:v>823.3229537719178</c:v>
                </c:pt>
                <c:pt idx="23">
                  <c:v>793.0763787646532</c:v>
                </c:pt>
                <c:pt idx="25">
                  <c:v>774.504878517022</c:v>
                </c:pt>
                <c:pt idx="27">
                  <c:v>765.238593211516</c:v>
                </c:pt>
                <c:pt idx="29">
                  <c:v>555.4084421559179</c:v>
                </c:pt>
              </c:numCache>
            </c:numRef>
          </c:val>
          <c:smooth val="0"/>
        </c:ser>
        <c:dLbls>
          <c:showLegendKey val="0"/>
          <c:showVal val="0"/>
          <c:showCatName val="0"/>
          <c:showSerName val="0"/>
          <c:showPercent val="0"/>
          <c:showBubbleSize val="0"/>
        </c:dLbls>
        <c:marker val="1"/>
        <c:smooth val="0"/>
        <c:axId val="135445632"/>
        <c:axId val="135448064"/>
      </c:lineChart>
      <c:catAx>
        <c:axId val="13544563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135448064"/>
        <c:crosses val="autoZero"/>
        <c:auto val="1"/>
        <c:lblAlgn val="ctr"/>
        <c:lblOffset val="100"/>
        <c:tickLblSkip val="5"/>
        <c:tickMarkSkip val="5"/>
        <c:noMultiLvlLbl val="0"/>
      </c:catAx>
      <c:valAx>
        <c:axId val="135448064"/>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135445632"/>
        <c:crosses val="autoZero"/>
        <c:crossBetween val="between"/>
      </c:valAx>
      <c:spPr>
        <a:noFill/>
        <a:ln w="25400">
          <a:noFill/>
        </a:ln>
      </c:spPr>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VP5_1!$H$30:$H$36</c:f>
              <c:numCache>
                <c:formatCode>General</c:formatCode>
                <c:ptCount val="7"/>
                <c:pt idx="0">
                  <c:v>440.0</c:v>
                </c:pt>
                <c:pt idx="1">
                  <c:v>400.0</c:v>
                </c:pt>
                <c:pt idx="2">
                  <c:v>360.0</c:v>
                </c:pt>
                <c:pt idx="3">
                  <c:v>320.0</c:v>
                </c:pt>
                <c:pt idx="4">
                  <c:v>280.0</c:v>
                </c:pt>
                <c:pt idx="5">
                  <c:v>240.0</c:v>
                </c:pt>
                <c:pt idx="6">
                  <c:v>200.0</c:v>
                </c:pt>
              </c:numCache>
            </c:numRef>
          </c:cat>
          <c:val>
            <c:numRef>
              <c:f>VP5_1!$I$30:$I$36</c:f>
              <c:numCache>
                <c:formatCode>General</c:formatCode>
                <c:ptCount val="7"/>
                <c:pt idx="0">
                  <c:v>56.67668119550289</c:v>
                </c:pt>
                <c:pt idx="1">
                  <c:v>134.157930469359</c:v>
                </c:pt>
                <c:pt idx="2">
                  <c:v>177.165130854777</c:v>
                </c:pt>
                <c:pt idx="3">
                  <c:v>187.012477120569</c:v>
                </c:pt>
                <c:pt idx="4">
                  <c:v>140.867755944307</c:v>
                </c:pt>
                <c:pt idx="5">
                  <c:v>119.571877254853</c:v>
                </c:pt>
                <c:pt idx="6">
                  <c:v>136.420379626907</c:v>
                </c:pt>
              </c:numCache>
            </c:numRef>
          </c:val>
        </c:ser>
        <c:dLbls>
          <c:showLegendKey val="0"/>
          <c:showVal val="0"/>
          <c:showCatName val="0"/>
          <c:showSerName val="0"/>
          <c:showPercent val="0"/>
          <c:showBubbleSize val="0"/>
        </c:dLbls>
        <c:gapWidth val="150"/>
        <c:axId val="228952496"/>
        <c:axId val="229057616"/>
      </c:barChart>
      <c:catAx>
        <c:axId val="228952496"/>
        <c:scaling>
          <c:orientation val="minMax"/>
        </c:scaling>
        <c:delete val="0"/>
        <c:axPos val="b"/>
        <c:numFmt formatCode="General" sourceLinked="1"/>
        <c:majorTickMark val="out"/>
        <c:minorTickMark val="none"/>
        <c:tickLblPos val="nextTo"/>
        <c:txPr>
          <a:bodyPr/>
          <a:lstStyle/>
          <a:p>
            <a:pPr>
              <a:defRPr sz="1400"/>
            </a:pPr>
            <a:endParaRPr lang="pt-BR"/>
          </a:p>
        </c:txPr>
        <c:crossAx val="229057616"/>
        <c:crosses val="autoZero"/>
        <c:auto val="1"/>
        <c:lblAlgn val="ctr"/>
        <c:lblOffset val="100"/>
        <c:noMultiLvlLbl val="0"/>
      </c:catAx>
      <c:valAx>
        <c:axId val="229057616"/>
        <c:scaling>
          <c:orientation val="minMax"/>
          <c:max val="600.0"/>
        </c:scaling>
        <c:delete val="0"/>
        <c:axPos val="l"/>
        <c:numFmt formatCode="General" sourceLinked="1"/>
        <c:majorTickMark val="out"/>
        <c:minorTickMark val="none"/>
        <c:tickLblPos val="nextTo"/>
        <c:txPr>
          <a:bodyPr/>
          <a:lstStyle/>
          <a:p>
            <a:pPr>
              <a:defRPr sz="1400"/>
            </a:pPr>
            <a:endParaRPr lang="pt-BR"/>
          </a:p>
        </c:txPr>
        <c:crossAx val="228952496"/>
        <c:crosses val="autoZero"/>
        <c:crossBetween val="between"/>
      </c:valAx>
    </c:plotArea>
    <c:plotVisOnly val="1"/>
    <c:dispBlanksAs val="gap"/>
    <c:showDLblsOverMax val="0"/>
  </c:chart>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[Struct_Results_v18_AISI1045_AISI4140_ALL_E85.xlsx]Tabelle3!PivotTable1</c:name>
    <c:fmtId val="54"/>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c:f>
              <c:strCache>
                <c:ptCount val="1"/>
                <c:pt idx="0">
                  <c:v>Summe von Percent - Heat inside tool/Total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Tabelle3!$B$4:$B$15</c:f>
              <c:numCache>
                <c:formatCode>General</c:formatCode>
                <c:ptCount val="11"/>
                <c:pt idx="0">
                  <c:v>0.216514804543491</c:v>
                </c:pt>
                <c:pt idx="1">
                  <c:v>0.214617456334648</c:v>
                </c:pt>
                <c:pt idx="2">
                  <c:v>0.217146361077085</c:v>
                </c:pt>
                <c:pt idx="3">
                  <c:v>0.229810103657882</c:v>
                </c:pt>
                <c:pt idx="4">
                  <c:v>0.222997036181342</c:v>
                </c:pt>
                <c:pt idx="5">
                  <c:v>0.236930394936669</c:v>
                </c:pt>
                <c:pt idx="6">
                  <c:v>0.242695749968595</c:v>
                </c:pt>
                <c:pt idx="7">
                  <c:v>0.236644529240541</c:v>
                </c:pt>
                <c:pt idx="8">
                  <c:v>0.229571806954916</c:v>
                </c:pt>
                <c:pt idx="9">
                  <c:v>0.322668049226824</c:v>
                </c:pt>
                <c:pt idx="10">
                  <c:v>0.06158147207396</c:v>
                </c:pt>
              </c:numCache>
            </c:numRef>
          </c:val>
          <c:smooth val="0"/>
        </c:ser>
        <c:ser>
          <c:idx val="1"/>
          <c:order val="1"/>
          <c:tx>
            <c:strRef>
              <c:f>Tabelle3!$C$3</c:f>
              <c:strCache>
                <c:ptCount val="1"/>
                <c:pt idx="0">
                  <c:v>Summe von Percent - Heat through chip/Total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Tabelle3!$C$4:$C$15</c:f>
              <c:numCache>
                <c:formatCode>General</c:formatCode>
                <c:ptCount val="11"/>
                <c:pt idx="0">
                  <c:v>0.606460943774831</c:v>
                </c:pt>
                <c:pt idx="1">
                  <c:v>0.580663124749237</c:v>
                </c:pt>
                <c:pt idx="2">
                  <c:v>0.590592765429958</c:v>
                </c:pt>
                <c:pt idx="3">
                  <c:v>0.615450935226828</c:v>
                </c:pt>
                <c:pt idx="4">
                  <c:v>0.626699269572426</c:v>
                </c:pt>
                <c:pt idx="5">
                  <c:v>0.627779671535514</c:v>
                </c:pt>
                <c:pt idx="6">
                  <c:v>0.636226158866434</c:v>
                </c:pt>
                <c:pt idx="7">
                  <c:v>0.63719313023231</c:v>
                </c:pt>
                <c:pt idx="8">
                  <c:v>0.643814998396476</c:v>
                </c:pt>
                <c:pt idx="9">
                  <c:v>0.727057829428194</c:v>
                </c:pt>
                <c:pt idx="10">
                  <c:v>0.725330199567475</c:v>
                </c:pt>
              </c:numCache>
            </c:numRef>
          </c:val>
          <c:smooth val="0"/>
        </c:ser>
        <c:ser>
          <c:idx val="2"/>
          <c:order val="2"/>
          <c:tx>
            <c:strRef>
              <c:f>Tabelle3!$D$3</c:f>
              <c:strCache>
                <c:ptCount val="1"/>
                <c:pt idx="0">
                  <c:v>Summe von Percent - Heat through workpiece/Total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Tabelle3!$D$4:$D$15</c:f>
              <c:numCache>
                <c:formatCode>General</c:formatCode>
                <c:ptCount val="11"/>
                <c:pt idx="0">
                  <c:v>0.177024251681678</c:v>
                </c:pt>
                <c:pt idx="1">
                  <c:v>0.204719418916114</c:v>
                </c:pt>
                <c:pt idx="2">
                  <c:v>0.192260873492957</c:v>
                </c:pt>
                <c:pt idx="3">
                  <c:v>0.15473896111529</c:v>
                </c:pt>
                <c:pt idx="4">
                  <c:v>0.150303694246232</c:v>
                </c:pt>
                <c:pt idx="5">
                  <c:v>0.135289933527818</c:v>
                </c:pt>
                <c:pt idx="6">
                  <c:v>0.121078091164971</c:v>
                </c:pt>
                <c:pt idx="7">
                  <c:v>0.126162340527149</c:v>
                </c:pt>
                <c:pt idx="8">
                  <c:v>0.126613194648609</c:v>
                </c:pt>
                <c:pt idx="9">
                  <c:v>-0.0497258786550184</c:v>
                </c:pt>
                <c:pt idx="10">
                  <c:v>0.213088328358566</c:v>
                </c:pt>
              </c:numCache>
            </c:numRef>
          </c:val>
          <c:smooth val="0"/>
        </c:ser>
        <c:dLbls>
          <c:showLegendKey val="0"/>
          <c:showVal val="0"/>
          <c:showCatName val="0"/>
          <c:showSerName val="0"/>
          <c:showPercent val="0"/>
          <c:showBubbleSize val="0"/>
        </c:dLbls>
        <c:marker val="1"/>
        <c:smooth val="0"/>
        <c:axId val="138909648"/>
        <c:axId val="138850208"/>
      </c:lineChart>
      <c:catAx>
        <c:axId val="138909648"/>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138850208"/>
        <c:crosses val="autoZero"/>
        <c:auto val="1"/>
        <c:lblAlgn val="ctr"/>
        <c:lblOffset val="100"/>
        <c:tickLblSkip val="5"/>
        <c:tickMarkSkip val="5"/>
        <c:noMultiLvlLbl val="0"/>
      </c:catAx>
      <c:valAx>
        <c:axId val="138850208"/>
        <c:scaling>
          <c:orientation val="minMax"/>
          <c:max val="1.0"/>
          <c:min val="0.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38909648"/>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VP4_1!$I$6:$I$13</c:f>
              <c:numCache>
                <c:formatCode>General</c:formatCode>
                <c:ptCount val="8"/>
                <c:pt idx="0">
                  <c:v>480.0</c:v>
                </c:pt>
                <c:pt idx="1">
                  <c:v>440.0</c:v>
                </c:pt>
                <c:pt idx="2">
                  <c:v>400.0</c:v>
                </c:pt>
                <c:pt idx="3">
                  <c:v>360.0</c:v>
                </c:pt>
                <c:pt idx="4">
                  <c:v>320.0</c:v>
                </c:pt>
                <c:pt idx="5">
                  <c:v>280.0</c:v>
                </c:pt>
                <c:pt idx="6">
                  <c:v>240.0</c:v>
                </c:pt>
                <c:pt idx="7">
                  <c:v>200.0</c:v>
                </c:pt>
              </c:numCache>
            </c:numRef>
          </c:cat>
          <c:val>
            <c:numRef>
              <c:f>VP4_1!$J$6:$J$13</c:f>
              <c:numCache>
                <c:formatCode>General</c:formatCode>
                <c:ptCount val="8"/>
                <c:pt idx="0">
                  <c:v>37.0252516801574</c:v>
                </c:pt>
                <c:pt idx="1">
                  <c:v>72.5512914738937</c:v>
                </c:pt>
                <c:pt idx="2">
                  <c:v>108.094079868165</c:v>
                </c:pt>
                <c:pt idx="3">
                  <c:v>171.764033905197</c:v>
                </c:pt>
                <c:pt idx="4">
                  <c:v>317.557679735344</c:v>
                </c:pt>
                <c:pt idx="5">
                  <c:v>418.32295101421</c:v>
                </c:pt>
                <c:pt idx="6">
                  <c:v>443.400642744395</c:v>
                </c:pt>
                <c:pt idx="7">
                  <c:v>519.4740684625781</c:v>
                </c:pt>
              </c:numCache>
            </c:numRef>
          </c:val>
        </c:ser>
        <c:dLbls>
          <c:showLegendKey val="0"/>
          <c:showVal val="0"/>
          <c:showCatName val="0"/>
          <c:showSerName val="0"/>
          <c:showPercent val="0"/>
          <c:showBubbleSize val="0"/>
        </c:dLbls>
        <c:gapWidth val="150"/>
        <c:axId val="229910544"/>
        <c:axId val="229912752"/>
      </c:barChart>
      <c:catAx>
        <c:axId val="229910544"/>
        <c:scaling>
          <c:orientation val="minMax"/>
        </c:scaling>
        <c:delete val="0"/>
        <c:axPos val="b"/>
        <c:numFmt formatCode="General" sourceLinked="1"/>
        <c:majorTickMark val="out"/>
        <c:minorTickMark val="none"/>
        <c:tickLblPos val="nextTo"/>
        <c:txPr>
          <a:bodyPr/>
          <a:lstStyle/>
          <a:p>
            <a:pPr>
              <a:defRPr sz="1400"/>
            </a:pPr>
            <a:endParaRPr lang="pt-BR"/>
          </a:p>
        </c:txPr>
        <c:crossAx val="229912752"/>
        <c:crosses val="autoZero"/>
        <c:auto val="1"/>
        <c:lblAlgn val="ctr"/>
        <c:lblOffset val="100"/>
        <c:noMultiLvlLbl val="0"/>
      </c:catAx>
      <c:valAx>
        <c:axId val="229912752"/>
        <c:scaling>
          <c:orientation val="minMax"/>
        </c:scaling>
        <c:delete val="0"/>
        <c:axPos val="l"/>
        <c:numFmt formatCode="General" sourceLinked="1"/>
        <c:majorTickMark val="out"/>
        <c:minorTickMark val="none"/>
        <c:tickLblPos val="nextTo"/>
        <c:txPr>
          <a:bodyPr/>
          <a:lstStyle/>
          <a:p>
            <a:pPr>
              <a:defRPr sz="1400"/>
            </a:pPr>
            <a:endParaRPr lang="pt-BR"/>
          </a:p>
        </c:txPr>
        <c:crossAx val="229910544"/>
        <c:crosses val="autoZero"/>
        <c:crossBetween val="between"/>
      </c:valAx>
    </c:plotArea>
    <c:plotVisOnly val="1"/>
    <c:dispBlanksAs val="gap"/>
    <c:showDLblsOverMax val="0"/>
  </c:chart>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VP4_1!$I$23:$I$32</c:f>
              <c:numCache>
                <c:formatCode>General</c:formatCode>
                <c:ptCount val="10"/>
                <c:pt idx="0">
                  <c:v>560.0</c:v>
                </c:pt>
                <c:pt idx="1">
                  <c:v>520.0</c:v>
                </c:pt>
                <c:pt idx="2">
                  <c:v>480.0</c:v>
                </c:pt>
                <c:pt idx="3">
                  <c:v>440.0</c:v>
                </c:pt>
                <c:pt idx="4">
                  <c:v>400.0</c:v>
                </c:pt>
                <c:pt idx="5">
                  <c:v>360.0</c:v>
                </c:pt>
                <c:pt idx="6">
                  <c:v>320.0</c:v>
                </c:pt>
                <c:pt idx="7">
                  <c:v>280.0</c:v>
                </c:pt>
                <c:pt idx="8">
                  <c:v>240.0</c:v>
                </c:pt>
                <c:pt idx="9">
                  <c:v>200.0</c:v>
                </c:pt>
              </c:numCache>
            </c:numRef>
          </c:cat>
          <c:val>
            <c:numRef>
              <c:f>VP4_1!$J$23:$J$32</c:f>
              <c:numCache>
                <c:formatCode>General</c:formatCode>
                <c:ptCount val="10"/>
                <c:pt idx="0">
                  <c:v>47.37899975925239</c:v>
                </c:pt>
                <c:pt idx="1">
                  <c:v>100.896348869273</c:v>
                </c:pt>
                <c:pt idx="2">
                  <c:v>150.792578135452</c:v>
                </c:pt>
                <c:pt idx="3">
                  <c:v>190.973700405256</c:v>
                </c:pt>
                <c:pt idx="4">
                  <c:v>231.79640412763</c:v>
                </c:pt>
                <c:pt idx="5">
                  <c:v>183.782708362678</c:v>
                </c:pt>
                <c:pt idx="6">
                  <c:v>128.186219760951</c:v>
                </c:pt>
                <c:pt idx="7">
                  <c:v>118.379437501111</c:v>
                </c:pt>
                <c:pt idx="8">
                  <c:v>123.41774415735</c:v>
                </c:pt>
                <c:pt idx="9">
                  <c:v>134.584261747686</c:v>
                </c:pt>
              </c:numCache>
            </c:numRef>
          </c:val>
        </c:ser>
        <c:dLbls>
          <c:showLegendKey val="0"/>
          <c:showVal val="0"/>
          <c:showCatName val="0"/>
          <c:showSerName val="0"/>
          <c:showPercent val="0"/>
          <c:showBubbleSize val="0"/>
        </c:dLbls>
        <c:gapWidth val="150"/>
        <c:axId val="229431344"/>
        <c:axId val="192641728"/>
      </c:barChart>
      <c:catAx>
        <c:axId val="229431344"/>
        <c:scaling>
          <c:orientation val="minMax"/>
        </c:scaling>
        <c:delete val="0"/>
        <c:axPos val="b"/>
        <c:numFmt formatCode="General" sourceLinked="1"/>
        <c:majorTickMark val="out"/>
        <c:minorTickMark val="none"/>
        <c:tickLblPos val="nextTo"/>
        <c:txPr>
          <a:bodyPr/>
          <a:lstStyle/>
          <a:p>
            <a:pPr>
              <a:defRPr sz="1400"/>
            </a:pPr>
            <a:endParaRPr lang="pt-BR"/>
          </a:p>
        </c:txPr>
        <c:crossAx val="192641728"/>
        <c:crosses val="autoZero"/>
        <c:auto val="1"/>
        <c:lblAlgn val="ctr"/>
        <c:lblOffset val="100"/>
        <c:noMultiLvlLbl val="0"/>
      </c:catAx>
      <c:valAx>
        <c:axId val="192641728"/>
        <c:scaling>
          <c:orientation val="minMax"/>
          <c:max val="600.0"/>
        </c:scaling>
        <c:delete val="0"/>
        <c:axPos val="l"/>
        <c:numFmt formatCode="General" sourceLinked="1"/>
        <c:majorTickMark val="out"/>
        <c:minorTickMark val="none"/>
        <c:tickLblPos val="nextTo"/>
        <c:txPr>
          <a:bodyPr/>
          <a:lstStyle/>
          <a:p>
            <a:pPr>
              <a:defRPr sz="1400"/>
            </a:pPr>
            <a:endParaRPr lang="pt-BR"/>
          </a:p>
        </c:txPr>
        <c:crossAx val="229431344"/>
        <c:crosses val="autoZero"/>
        <c:crossBetween val="between"/>
      </c:valAx>
    </c:plotArea>
    <c:plotVisOnly val="1"/>
    <c:dispBlanksAs val="gap"/>
    <c:showDLblsOverMax val="0"/>
  </c:chart>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[Struct_Results_v18_AISI1045_AISI4140_ALL_E85.xlsx]Tabelle3!PivotTable1</c:name>
    <c:fmtId val="58"/>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c:f>
              <c:strCache>
                <c:ptCount val="1"/>
                <c:pt idx="0">
                  <c:v>Summe von Percent - Heat inside tool/Total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Tabelle3!$B$4:$B$12</c:f>
              <c:numCache>
                <c:formatCode>General</c:formatCode>
                <c:ptCount val="8"/>
                <c:pt idx="0">
                  <c:v>0.217327556261415</c:v>
                </c:pt>
                <c:pt idx="1">
                  <c:v>0.235829822154024</c:v>
                </c:pt>
                <c:pt idx="2">
                  <c:v>0.236530581446452</c:v>
                </c:pt>
                <c:pt idx="3">
                  <c:v>0.243444844716735</c:v>
                </c:pt>
                <c:pt idx="4">
                  <c:v>0.243820212896015</c:v>
                </c:pt>
                <c:pt idx="5">
                  <c:v>0.245999418150734</c:v>
                </c:pt>
                <c:pt idx="6">
                  <c:v>0.276682030709706</c:v>
                </c:pt>
                <c:pt idx="7">
                  <c:v>0.122276848418639</c:v>
                </c:pt>
              </c:numCache>
            </c:numRef>
          </c:val>
          <c:smooth val="0"/>
        </c:ser>
        <c:ser>
          <c:idx val="1"/>
          <c:order val="1"/>
          <c:tx>
            <c:strRef>
              <c:f>Tabelle3!$C$3</c:f>
              <c:strCache>
                <c:ptCount val="1"/>
                <c:pt idx="0">
                  <c:v>Summe von Percent - Heat through chip/Total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Tabelle3!$C$4:$C$12</c:f>
              <c:numCache>
                <c:formatCode>General</c:formatCode>
                <c:ptCount val="8"/>
                <c:pt idx="0">
                  <c:v>0.562755368929296</c:v>
                </c:pt>
                <c:pt idx="1">
                  <c:v>0.550583664780067</c:v>
                </c:pt>
                <c:pt idx="2">
                  <c:v>0.616280081910848</c:v>
                </c:pt>
                <c:pt idx="3">
                  <c:v>0.62382514961735</c:v>
                </c:pt>
                <c:pt idx="4">
                  <c:v>0.595312914585231</c:v>
                </c:pt>
                <c:pt idx="5">
                  <c:v>0.603838662624831</c:v>
                </c:pt>
                <c:pt idx="6">
                  <c:v>0.597031878712386</c:v>
                </c:pt>
                <c:pt idx="7">
                  <c:v>0.67701652204304</c:v>
                </c:pt>
              </c:numCache>
            </c:numRef>
          </c:val>
          <c:smooth val="0"/>
        </c:ser>
        <c:ser>
          <c:idx val="2"/>
          <c:order val="2"/>
          <c:tx>
            <c:strRef>
              <c:f>Tabelle3!$D$3</c:f>
              <c:strCache>
                <c:ptCount val="1"/>
                <c:pt idx="0">
                  <c:v>Summe von Percent - Heat through workpiece/Total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Tabelle3!$D$4:$D$12</c:f>
              <c:numCache>
                <c:formatCode>General</c:formatCode>
                <c:ptCount val="8"/>
                <c:pt idx="0">
                  <c:v>0.219917074809288</c:v>
                </c:pt>
                <c:pt idx="1">
                  <c:v>0.213586513065908</c:v>
                </c:pt>
                <c:pt idx="2">
                  <c:v>0.1471893366427</c:v>
                </c:pt>
                <c:pt idx="3">
                  <c:v>0.132730005665915</c:v>
                </c:pt>
                <c:pt idx="4">
                  <c:v>0.160866872518754</c:v>
                </c:pt>
                <c:pt idx="5">
                  <c:v>0.150161919224435</c:v>
                </c:pt>
                <c:pt idx="6">
                  <c:v>0.126286090577908</c:v>
                </c:pt>
                <c:pt idx="7">
                  <c:v>0.200706629538321</c:v>
                </c:pt>
              </c:numCache>
            </c:numRef>
          </c:val>
          <c:smooth val="0"/>
        </c:ser>
        <c:dLbls>
          <c:showLegendKey val="0"/>
          <c:showVal val="0"/>
          <c:showCatName val="0"/>
          <c:showSerName val="0"/>
          <c:showPercent val="0"/>
          <c:showBubbleSize val="0"/>
        </c:dLbls>
        <c:marker val="1"/>
        <c:smooth val="0"/>
        <c:axId val="229116672"/>
        <c:axId val="229120064"/>
      </c:lineChart>
      <c:catAx>
        <c:axId val="229116672"/>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229120064"/>
        <c:crosses val="autoZero"/>
        <c:auto val="1"/>
        <c:lblAlgn val="ctr"/>
        <c:lblOffset val="100"/>
        <c:tickLblSkip val="3"/>
        <c:tickMarkSkip val="5"/>
        <c:noMultiLvlLbl val="0"/>
      </c:catAx>
      <c:valAx>
        <c:axId val="229120064"/>
        <c:scaling>
          <c:orientation val="minMax"/>
          <c:max val="1.0"/>
          <c:min val="0.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29116672"/>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VP32_1!$I$6:$I$10</c:f>
              <c:numCache>
                <c:formatCode>General</c:formatCode>
                <c:ptCount val="5"/>
                <c:pt idx="0">
                  <c:v>360.0</c:v>
                </c:pt>
                <c:pt idx="1">
                  <c:v>320.0</c:v>
                </c:pt>
                <c:pt idx="2">
                  <c:v>280.0</c:v>
                </c:pt>
                <c:pt idx="3">
                  <c:v>240.0</c:v>
                </c:pt>
                <c:pt idx="4">
                  <c:v>200.0</c:v>
                </c:pt>
              </c:numCache>
            </c:numRef>
          </c:cat>
          <c:val>
            <c:numRef>
              <c:f>VP32_1!$J$6:$J$10</c:f>
              <c:numCache>
                <c:formatCode>General</c:formatCode>
                <c:ptCount val="5"/>
                <c:pt idx="0">
                  <c:v>32.237448303171</c:v>
                </c:pt>
                <c:pt idx="1">
                  <c:v>269.781676220337</c:v>
                </c:pt>
                <c:pt idx="2">
                  <c:v>405.946156085459</c:v>
                </c:pt>
                <c:pt idx="3">
                  <c:v>548.076841261075</c:v>
                </c:pt>
                <c:pt idx="4">
                  <c:v>634.022070930333</c:v>
                </c:pt>
              </c:numCache>
            </c:numRef>
          </c:val>
        </c:ser>
        <c:dLbls>
          <c:showLegendKey val="0"/>
          <c:showVal val="0"/>
          <c:showCatName val="0"/>
          <c:showSerName val="0"/>
          <c:showPercent val="0"/>
          <c:showBubbleSize val="0"/>
        </c:dLbls>
        <c:gapWidth val="150"/>
        <c:axId val="137179488"/>
        <c:axId val="137181808"/>
      </c:barChart>
      <c:catAx>
        <c:axId val="137179488"/>
        <c:scaling>
          <c:orientation val="minMax"/>
        </c:scaling>
        <c:delete val="0"/>
        <c:axPos val="b"/>
        <c:numFmt formatCode="General" sourceLinked="1"/>
        <c:majorTickMark val="out"/>
        <c:minorTickMark val="none"/>
        <c:tickLblPos val="nextTo"/>
        <c:txPr>
          <a:bodyPr/>
          <a:lstStyle/>
          <a:p>
            <a:pPr>
              <a:defRPr sz="1400"/>
            </a:pPr>
            <a:endParaRPr lang="pt-BR"/>
          </a:p>
        </c:txPr>
        <c:crossAx val="137181808"/>
        <c:crosses val="autoZero"/>
        <c:auto val="1"/>
        <c:lblAlgn val="ctr"/>
        <c:lblOffset val="100"/>
        <c:noMultiLvlLbl val="0"/>
      </c:catAx>
      <c:valAx>
        <c:axId val="137181808"/>
        <c:scaling>
          <c:orientation val="minMax"/>
        </c:scaling>
        <c:delete val="0"/>
        <c:axPos val="l"/>
        <c:numFmt formatCode="General" sourceLinked="1"/>
        <c:majorTickMark val="out"/>
        <c:minorTickMark val="none"/>
        <c:tickLblPos val="nextTo"/>
        <c:txPr>
          <a:bodyPr/>
          <a:lstStyle/>
          <a:p>
            <a:pPr>
              <a:defRPr sz="1400"/>
            </a:pPr>
            <a:endParaRPr lang="pt-BR"/>
          </a:p>
        </c:txPr>
        <c:crossAx val="137179488"/>
        <c:crosses val="autoZero"/>
        <c:crossBetween val="between"/>
      </c:valAx>
    </c:plotArea>
    <c:plotVisOnly val="1"/>
    <c:dispBlanksAs val="gap"/>
    <c:showDLblsOverMax val="0"/>
  </c:chart>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VP32_1!$I$16:$I$24</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VP32_1!$J$16:$J$24</c:f>
              <c:numCache>
                <c:formatCode>General</c:formatCode>
                <c:ptCount val="9"/>
                <c:pt idx="0">
                  <c:v>19.5301098802184</c:v>
                </c:pt>
                <c:pt idx="1">
                  <c:v>120.290753476133</c:v>
                </c:pt>
                <c:pt idx="2">
                  <c:v>212.091652489789</c:v>
                </c:pt>
                <c:pt idx="3">
                  <c:v>339.472249692364</c:v>
                </c:pt>
                <c:pt idx="4">
                  <c:v>270.0335190532948</c:v>
                </c:pt>
                <c:pt idx="5">
                  <c:v>244.31869208385</c:v>
                </c:pt>
                <c:pt idx="6">
                  <c:v>243.761447849973</c:v>
                </c:pt>
                <c:pt idx="7">
                  <c:v>273.204020455151</c:v>
                </c:pt>
                <c:pt idx="8">
                  <c:v>329.070346406507</c:v>
                </c:pt>
              </c:numCache>
            </c:numRef>
          </c:val>
        </c:ser>
        <c:dLbls>
          <c:showLegendKey val="0"/>
          <c:showVal val="0"/>
          <c:showCatName val="0"/>
          <c:showSerName val="0"/>
          <c:showPercent val="0"/>
          <c:showBubbleSize val="0"/>
        </c:dLbls>
        <c:gapWidth val="150"/>
        <c:axId val="230060976"/>
        <c:axId val="230057904"/>
      </c:barChart>
      <c:catAx>
        <c:axId val="230060976"/>
        <c:scaling>
          <c:orientation val="minMax"/>
        </c:scaling>
        <c:delete val="0"/>
        <c:axPos val="b"/>
        <c:numFmt formatCode="General" sourceLinked="1"/>
        <c:majorTickMark val="out"/>
        <c:minorTickMark val="none"/>
        <c:tickLblPos val="nextTo"/>
        <c:txPr>
          <a:bodyPr/>
          <a:lstStyle/>
          <a:p>
            <a:pPr>
              <a:defRPr sz="1400"/>
            </a:pPr>
            <a:endParaRPr lang="pt-BR"/>
          </a:p>
        </c:txPr>
        <c:crossAx val="230057904"/>
        <c:crosses val="autoZero"/>
        <c:auto val="1"/>
        <c:lblAlgn val="ctr"/>
        <c:lblOffset val="100"/>
        <c:noMultiLvlLbl val="0"/>
      </c:catAx>
      <c:valAx>
        <c:axId val="230057904"/>
        <c:scaling>
          <c:orientation val="minMax"/>
          <c:max val="800.0"/>
        </c:scaling>
        <c:delete val="0"/>
        <c:axPos val="l"/>
        <c:numFmt formatCode="General" sourceLinked="1"/>
        <c:majorTickMark val="out"/>
        <c:minorTickMark val="none"/>
        <c:tickLblPos val="nextTo"/>
        <c:txPr>
          <a:bodyPr/>
          <a:lstStyle/>
          <a:p>
            <a:pPr>
              <a:defRPr sz="1400"/>
            </a:pPr>
            <a:endParaRPr lang="pt-BR"/>
          </a:p>
        </c:txPr>
        <c:crossAx val="230060976"/>
        <c:crosses val="autoZero"/>
        <c:crossBetween val="between"/>
      </c:valAx>
    </c:plotArea>
    <c:plotVisOnly val="1"/>
    <c:dispBlanksAs val="gap"/>
    <c:showDLblsOverMax val="0"/>
  </c:chart>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[Struct_Results_v18_AISI1045_AISI4140_ALL_E85.xlsx]Tabelle3!PivotTable1</c:name>
    <c:fmtId val="62"/>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c:f>
              <c:strCache>
                <c:ptCount val="1"/>
                <c:pt idx="0">
                  <c:v>Summe von Percent - Heat inside tool/Total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Tabelle3!$B$4:$B$12</c:f>
              <c:numCache>
                <c:formatCode>General</c:formatCode>
                <c:ptCount val="8"/>
                <c:pt idx="0">
                  <c:v>0.216485923974908</c:v>
                </c:pt>
                <c:pt idx="1">
                  <c:v>0.234943458030964</c:v>
                </c:pt>
                <c:pt idx="2">
                  <c:v>0.220612039358665</c:v>
                </c:pt>
                <c:pt idx="3">
                  <c:v>0.253586612817273</c:v>
                </c:pt>
                <c:pt idx="4">
                  <c:v>0.259301829952094</c:v>
                </c:pt>
                <c:pt idx="5">
                  <c:v>0.281091196214641</c:v>
                </c:pt>
                <c:pt idx="6">
                  <c:v>0.281823293047035</c:v>
                </c:pt>
                <c:pt idx="7">
                  <c:v>0.161068192864016</c:v>
                </c:pt>
              </c:numCache>
            </c:numRef>
          </c:val>
          <c:smooth val="0"/>
        </c:ser>
        <c:ser>
          <c:idx val="1"/>
          <c:order val="1"/>
          <c:tx>
            <c:strRef>
              <c:f>Tabelle3!$C$3</c:f>
              <c:strCache>
                <c:ptCount val="1"/>
                <c:pt idx="0">
                  <c:v>Summe von Percent - Heat through chip/Total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Tabelle3!$C$4:$C$12</c:f>
              <c:numCache>
                <c:formatCode>General</c:formatCode>
                <c:ptCount val="8"/>
                <c:pt idx="0">
                  <c:v>0.676538835345578</c:v>
                </c:pt>
                <c:pt idx="1">
                  <c:v>0.659234856243077</c:v>
                </c:pt>
                <c:pt idx="2">
                  <c:v>0.636907427931055</c:v>
                </c:pt>
                <c:pt idx="3">
                  <c:v>0.663828133243246</c:v>
                </c:pt>
                <c:pt idx="4">
                  <c:v>0.666520438645679</c:v>
                </c:pt>
                <c:pt idx="5">
                  <c:v>0.642031672562208</c:v>
                </c:pt>
                <c:pt idx="6">
                  <c:v>0.657897708133139</c:v>
                </c:pt>
                <c:pt idx="7">
                  <c:v>0.742491311326356</c:v>
                </c:pt>
              </c:numCache>
            </c:numRef>
          </c:val>
          <c:smooth val="0"/>
        </c:ser>
        <c:ser>
          <c:idx val="2"/>
          <c:order val="2"/>
          <c:tx>
            <c:strRef>
              <c:f>Tabelle3!$D$3</c:f>
              <c:strCache>
                <c:ptCount val="1"/>
                <c:pt idx="0">
                  <c:v>Summe von Percent - Heat through workpiece/Total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Tabelle3!$D$4:$D$12</c:f>
              <c:numCache>
                <c:formatCode>General</c:formatCode>
                <c:ptCount val="8"/>
                <c:pt idx="0">
                  <c:v>0.106975240679513</c:v>
                </c:pt>
                <c:pt idx="1">
                  <c:v>0.105821685725959</c:v>
                </c:pt>
                <c:pt idx="2">
                  <c:v>0.142480532710281</c:v>
                </c:pt>
                <c:pt idx="3">
                  <c:v>0.0825852539394806</c:v>
                </c:pt>
                <c:pt idx="4">
                  <c:v>0.0741777314022278</c:v>
                </c:pt>
                <c:pt idx="5">
                  <c:v>0.0768771312231511</c:v>
                </c:pt>
                <c:pt idx="6">
                  <c:v>0.0602789988198261</c:v>
                </c:pt>
                <c:pt idx="7">
                  <c:v>0.0964404958096277</c:v>
                </c:pt>
              </c:numCache>
            </c:numRef>
          </c:val>
          <c:smooth val="0"/>
        </c:ser>
        <c:dLbls>
          <c:showLegendKey val="0"/>
          <c:showVal val="0"/>
          <c:showCatName val="0"/>
          <c:showSerName val="0"/>
          <c:showPercent val="0"/>
          <c:showBubbleSize val="0"/>
        </c:dLbls>
        <c:marker val="1"/>
        <c:smooth val="0"/>
        <c:axId val="229819040"/>
        <c:axId val="137170272"/>
      </c:lineChart>
      <c:catAx>
        <c:axId val="22981904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137170272"/>
        <c:crosses val="autoZero"/>
        <c:auto val="1"/>
        <c:lblAlgn val="ctr"/>
        <c:lblOffset val="100"/>
        <c:tickLblSkip val="3"/>
        <c:tickMarkSkip val="5"/>
        <c:noMultiLvlLbl val="0"/>
      </c:catAx>
      <c:valAx>
        <c:axId val="137170272"/>
        <c:scaling>
          <c:orientation val="minMax"/>
          <c:max val="1.0"/>
          <c:min val="0.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29819040"/>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VP33_1!$E$6:$E$12</c:f>
              <c:numCache>
                <c:formatCode>General</c:formatCode>
                <c:ptCount val="7"/>
                <c:pt idx="0">
                  <c:v>440.0</c:v>
                </c:pt>
                <c:pt idx="1">
                  <c:v>400.0</c:v>
                </c:pt>
                <c:pt idx="2">
                  <c:v>360.0</c:v>
                </c:pt>
                <c:pt idx="3">
                  <c:v>320.0</c:v>
                </c:pt>
                <c:pt idx="4">
                  <c:v>280.0</c:v>
                </c:pt>
                <c:pt idx="5">
                  <c:v>240.0</c:v>
                </c:pt>
                <c:pt idx="6">
                  <c:v>200.0</c:v>
                </c:pt>
              </c:numCache>
            </c:numRef>
          </c:cat>
          <c:val>
            <c:numRef>
              <c:f>VP33_1!$F$6:$F$12</c:f>
              <c:numCache>
                <c:formatCode>General</c:formatCode>
                <c:ptCount val="7"/>
                <c:pt idx="0">
                  <c:v>26.2226385840148</c:v>
                </c:pt>
                <c:pt idx="1">
                  <c:v>105.75683415295</c:v>
                </c:pt>
                <c:pt idx="2">
                  <c:v>390.542794311799</c:v>
                </c:pt>
                <c:pt idx="3">
                  <c:v>588.6042366908281</c:v>
                </c:pt>
                <c:pt idx="4">
                  <c:v>701.222085450222</c:v>
                </c:pt>
                <c:pt idx="5">
                  <c:v>729.922693552037</c:v>
                </c:pt>
                <c:pt idx="6">
                  <c:v>823.4503034997858</c:v>
                </c:pt>
              </c:numCache>
            </c:numRef>
          </c:val>
        </c:ser>
        <c:dLbls>
          <c:showLegendKey val="0"/>
          <c:showVal val="0"/>
          <c:showCatName val="0"/>
          <c:showSerName val="0"/>
          <c:showPercent val="0"/>
          <c:showBubbleSize val="0"/>
        </c:dLbls>
        <c:gapWidth val="150"/>
        <c:axId val="230843984"/>
        <c:axId val="230846896"/>
      </c:barChart>
      <c:catAx>
        <c:axId val="230843984"/>
        <c:scaling>
          <c:orientation val="minMax"/>
        </c:scaling>
        <c:delete val="0"/>
        <c:axPos val="b"/>
        <c:numFmt formatCode="General" sourceLinked="1"/>
        <c:majorTickMark val="out"/>
        <c:minorTickMark val="none"/>
        <c:tickLblPos val="nextTo"/>
        <c:txPr>
          <a:bodyPr/>
          <a:lstStyle/>
          <a:p>
            <a:pPr>
              <a:defRPr sz="1400"/>
            </a:pPr>
            <a:endParaRPr lang="pt-BR"/>
          </a:p>
        </c:txPr>
        <c:crossAx val="230846896"/>
        <c:crosses val="autoZero"/>
        <c:auto val="1"/>
        <c:lblAlgn val="ctr"/>
        <c:lblOffset val="100"/>
        <c:noMultiLvlLbl val="0"/>
      </c:catAx>
      <c:valAx>
        <c:axId val="230846896"/>
        <c:scaling>
          <c:orientation val="minMax"/>
        </c:scaling>
        <c:delete val="0"/>
        <c:axPos val="l"/>
        <c:numFmt formatCode="General" sourceLinked="1"/>
        <c:majorTickMark val="out"/>
        <c:minorTickMark val="none"/>
        <c:tickLblPos val="nextTo"/>
        <c:txPr>
          <a:bodyPr/>
          <a:lstStyle/>
          <a:p>
            <a:pPr>
              <a:defRPr sz="1400"/>
            </a:pPr>
            <a:endParaRPr lang="pt-BR"/>
          </a:p>
        </c:txPr>
        <c:crossAx val="230843984"/>
        <c:crosses val="autoZero"/>
        <c:crossBetween val="between"/>
      </c:valAx>
    </c:plotArea>
    <c:plotVisOnly val="1"/>
    <c:dispBlanksAs val="gap"/>
    <c:showDLblsOverMax val="0"/>
  </c:chart>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VP33_1!$E$24:$E$33</c:f>
              <c:numCache>
                <c:formatCode>General</c:formatCode>
                <c:ptCount val="10"/>
                <c:pt idx="0">
                  <c:v>560.0</c:v>
                </c:pt>
                <c:pt idx="1">
                  <c:v>520.0</c:v>
                </c:pt>
                <c:pt idx="2">
                  <c:v>480.0</c:v>
                </c:pt>
                <c:pt idx="3">
                  <c:v>440.0</c:v>
                </c:pt>
                <c:pt idx="4">
                  <c:v>400.0</c:v>
                </c:pt>
                <c:pt idx="5">
                  <c:v>360.0</c:v>
                </c:pt>
                <c:pt idx="6">
                  <c:v>320.0</c:v>
                </c:pt>
                <c:pt idx="7">
                  <c:v>280.0</c:v>
                </c:pt>
                <c:pt idx="8">
                  <c:v>240.0</c:v>
                </c:pt>
                <c:pt idx="9">
                  <c:v>200.0</c:v>
                </c:pt>
              </c:numCache>
            </c:numRef>
          </c:cat>
          <c:val>
            <c:numRef>
              <c:f>VP33_1!$F$24:$F$33</c:f>
              <c:numCache>
                <c:formatCode>General</c:formatCode>
                <c:ptCount val="10"/>
                <c:pt idx="0">
                  <c:v>20.4283867122119</c:v>
                </c:pt>
                <c:pt idx="1">
                  <c:v>180.596146929835</c:v>
                </c:pt>
                <c:pt idx="2">
                  <c:v>281.8902519893749</c:v>
                </c:pt>
                <c:pt idx="3">
                  <c:v>330.7883146166649</c:v>
                </c:pt>
                <c:pt idx="4">
                  <c:v>317.3775459879</c:v>
                </c:pt>
                <c:pt idx="5">
                  <c:v>433.973782327681</c:v>
                </c:pt>
                <c:pt idx="6">
                  <c:v>455.599326318666</c:v>
                </c:pt>
                <c:pt idx="7">
                  <c:v>456.4068664852949</c:v>
                </c:pt>
                <c:pt idx="8">
                  <c:v>505.7701197419399</c:v>
                </c:pt>
                <c:pt idx="9">
                  <c:v>556.604761951215</c:v>
                </c:pt>
              </c:numCache>
            </c:numRef>
          </c:val>
        </c:ser>
        <c:dLbls>
          <c:showLegendKey val="0"/>
          <c:showVal val="0"/>
          <c:showCatName val="0"/>
          <c:showSerName val="0"/>
          <c:showPercent val="0"/>
          <c:showBubbleSize val="0"/>
        </c:dLbls>
        <c:gapWidth val="150"/>
        <c:axId val="229168640"/>
        <c:axId val="229170960"/>
      </c:barChart>
      <c:catAx>
        <c:axId val="229168640"/>
        <c:scaling>
          <c:orientation val="minMax"/>
        </c:scaling>
        <c:delete val="0"/>
        <c:axPos val="b"/>
        <c:numFmt formatCode="General" sourceLinked="1"/>
        <c:majorTickMark val="out"/>
        <c:minorTickMark val="none"/>
        <c:tickLblPos val="nextTo"/>
        <c:txPr>
          <a:bodyPr/>
          <a:lstStyle/>
          <a:p>
            <a:pPr>
              <a:defRPr sz="1400"/>
            </a:pPr>
            <a:endParaRPr lang="pt-BR"/>
          </a:p>
        </c:txPr>
        <c:crossAx val="229170960"/>
        <c:crosses val="autoZero"/>
        <c:auto val="1"/>
        <c:lblAlgn val="ctr"/>
        <c:lblOffset val="100"/>
        <c:noMultiLvlLbl val="0"/>
      </c:catAx>
      <c:valAx>
        <c:axId val="229170960"/>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229168640"/>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9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VP41_1_H200_V100_C45_MF_425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630.7383639543581</c:v>
                </c:pt>
                <c:pt idx="8">
                  <c:v>639.526964948537</c:v>
                </c:pt>
                <c:pt idx="9">
                  <c:v>613.65314029859</c:v>
                </c:pt>
                <c:pt idx="10">
                  <c:v>611.632115836608</c:v>
                </c:pt>
                <c:pt idx="12">
                  <c:v>618.695111706731</c:v>
                </c:pt>
                <c:pt idx="13">
                  <c:v>577.8200111098561</c:v>
                </c:pt>
                <c:pt idx="14">
                  <c:v>561.5336898653048</c:v>
                </c:pt>
                <c:pt idx="16">
                  <c:v>554.389990291742</c:v>
                </c:pt>
                <c:pt idx="17">
                  <c:v>558.916951151866</c:v>
                </c:pt>
                <c:pt idx="18">
                  <c:v>546.615966975907</c:v>
                </c:pt>
                <c:pt idx="20">
                  <c:v>541.512988527875</c:v>
                </c:pt>
                <c:pt idx="21">
                  <c:v>534.4576963076839</c:v>
                </c:pt>
                <c:pt idx="22">
                  <c:v>528.4081962849349</c:v>
                </c:pt>
                <c:pt idx="24">
                  <c:v>510.189783969368</c:v>
                </c:pt>
                <c:pt idx="25">
                  <c:v>515.0817189002901</c:v>
                </c:pt>
                <c:pt idx="26">
                  <c:v>499.3091792198849</c:v>
                </c:pt>
                <c:pt idx="28">
                  <c:v>493.68219048944</c:v>
                </c:pt>
                <c:pt idx="29">
                  <c:v>529.9882564214779</c:v>
                </c:pt>
              </c:numCache>
            </c:numRef>
          </c:val>
          <c:smooth val="0"/>
        </c:ser>
        <c:ser>
          <c:idx val="1"/>
          <c:order val="1"/>
          <c:tx>
            <c:strRef>
              <c:f>Tabelle1!$C$3:$C$4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602.1019748834949</c:v>
                </c:pt>
                <c:pt idx="8">
                  <c:v>615.3419188629779</c:v>
                </c:pt>
                <c:pt idx="9">
                  <c:v>568.478330464363</c:v>
                </c:pt>
                <c:pt idx="10">
                  <c:v>554.127934326588</c:v>
                </c:pt>
                <c:pt idx="12">
                  <c:v>539.991571559658</c:v>
                </c:pt>
                <c:pt idx="13">
                  <c:v>526.510394828664</c:v>
                </c:pt>
                <c:pt idx="14">
                  <c:v>530.2351098137659</c:v>
                </c:pt>
                <c:pt idx="16">
                  <c:v>500.7550511349931</c:v>
                </c:pt>
                <c:pt idx="17">
                  <c:v>488.2428195247701</c:v>
                </c:pt>
                <c:pt idx="18">
                  <c:v>500.579069500206</c:v>
                </c:pt>
                <c:pt idx="20">
                  <c:v>498.133608468851</c:v>
                </c:pt>
                <c:pt idx="21">
                  <c:v>496.645902528752</c:v>
                </c:pt>
                <c:pt idx="22">
                  <c:v>491.6364164577089</c:v>
                </c:pt>
                <c:pt idx="24">
                  <c:v>481.046533628081</c:v>
                </c:pt>
                <c:pt idx="25">
                  <c:v>474.370072049749</c:v>
                </c:pt>
                <c:pt idx="26">
                  <c:v>475.41437411038</c:v>
                </c:pt>
                <c:pt idx="28">
                  <c:v>477.922570227401</c:v>
                </c:pt>
                <c:pt idx="29">
                  <c:v>490.146543225208</c:v>
                </c:pt>
              </c:numCache>
            </c:numRef>
          </c:val>
          <c:smooth val="0"/>
        </c:ser>
        <c:ser>
          <c:idx val="2"/>
          <c:order val="2"/>
          <c:tx>
            <c:strRef>
              <c:f>Tabelle1!$D$3:$D$4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564.750148833621</c:v>
                </c:pt>
                <c:pt idx="8">
                  <c:v>568.40979554761</c:v>
                </c:pt>
                <c:pt idx="9">
                  <c:v>558.5991465715962</c:v>
                </c:pt>
                <c:pt idx="10">
                  <c:v>556.8689061784349</c:v>
                </c:pt>
                <c:pt idx="12">
                  <c:v>558.885425367128</c:v>
                </c:pt>
                <c:pt idx="13">
                  <c:v>546.4126988004848</c:v>
                </c:pt>
                <c:pt idx="14">
                  <c:v>540.521287648522</c:v>
                </c:pt>
                <c:pt idx="16">
                  <c:v>528.627580587117</c:v>
                </c:pt>
                <c:pt idx="17">
                  <c:v>527.614193572738</c:v>
                </c:pt>
                <c:pt idx="18">
                  <c:v>567.246193618705</c:v>
                </c:pt>
                <c:pt idx="20">
                  <c:v>611.375280473263</c:v>
                </c:pt>
                <c:pt idx="21">
                  <c:v>546.617373420522</c:v>
                </c:pt>
                <c:pt idx="22">
                  <c:v>541.9426582204059</c:v>
                </c:pt>
                <c:pt idx="24">
                  <c:v>491.1245199236949</c:v>
                </c:pt>
                <c:pt idx="25">
                  <c:v>501.4690139454829</c:v>
                </c:pt>
                <c:pt idx="26">
                  <c:v>477.8015992029129</c:v>
                </c:pt>
                <c:pt idx="28">
                  <c:v>475.725967122776</c:v>
                </c:pt>
                <c:pt idx="29">
                  <c:v>445.547374649681</c:v>
                </c:pt>
              </c:numCache>
            </c:numRef>
          </c:val>
          <c:smooth val="0"/>
        </c:ser>
        <c:ser>
          <c:idx val="3"/>
          <c:order val="3"/>
          <c:tx>
            <c:strRef>
              <c:f>Tabelle1!$E$3:$E$4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6">
                  <c:v>547.013836150192</c:v>
                </c:pt>
                <c:pt idx="8">
                  <c:v>336.4551385071309</c:v>
                </c:pt>
                <c:pt idx="9">
                  <c:v>624.895645956761</c:v>
                </c:pt>
                <c:pt idx="10">
                  <c:v>551.3233117059639</c:v>
                </c:pt>
                <c:pt idx="12">
                  <c:v>518.1473660075089</c:v>
                </c:pt>
              </c:numCache>
            </c:numRef>
          </c:val>
          <c:smooth val="0"/>
        </c:ser>
        <c:ser>
          <c:idx val="4"/>
          <c:order val="4"/>
          <c:tx>
            <c:strRef>
              <c:f>Tabelle1!$F$3:$F$4</c:f>
              <c:strCache>
                <c:ptCount val="1"/>
                <c:pt idx="0">
                  <c:v>VP45_2_H200_V150_C45_MF_425</c:v>
                </c:pt>
              </c:strCache>
            </c:strRef>
          </c:tx>
          <c:spPr>
            <a:ln>
              <a:solidFill>
                <a:schemeClr val="accent4">
                  <a:lumMod val="60000"/>
                  <a:lumOff val="40000"/>
                </a:schemeClr>
              </a:solidFill>
              <a:prstDash val="dash"/>
            </a:ln>
          </c:spPr>
          <c:marker>
            <c:spPr>
              <a:ln>
                <a:solidFill>
                  <a:schemeClr val="accent4">
                    <a:lumMod val="60000"/>
                    <a:lumOff val="4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702.72477502604</c:v>
                </c:pt>
                <c:pt idx="1">
                  <c:v>724.554352302001</c:v>
                </c:pt>
                <c:pt idx="2">
                  <c:v>726.2464974045311</c:v>
                </c:pt>
                <c:pt idx="3">
                  <c:v>702.3922210190669</c:v>
                </c:pt>
                <c:pt idx="4">
                  <c:v>731.68369711791</c:v>
                </c:pt>
                <c:pt idx="5">
                  <c:v>716.909205606055</c:v>
                </c:pt>
                <c:pt idx="7">
                  <c:v>718.2640644672371</c:v>
                </c:pt>
                <c:pt idx="9">
                  <c:v>704.6531186509051</c:v>
                </c:pt>
                <c:pt idx="11">
                  <c:v>694.8251391148569</c:v>
                </c:pt>
                <c:pt idx="13">
                  <c:v>676.2539942098322</c:v>
                </c:pt>
                <c:pt idx="15">
                  <c:v>653.489802890707</c:v>
                </c:pt>
                <c:pt idx="17">
                  <c:v>642.992922601164</c:v>
                </c:pt>
                <c:pt idx="19">
                  <c:v>623.886782944725</c:v>
                </c:pt>
                <c:pt idx="21">
                  <c:v>603.5658283565231</c:v>
                </c:pt>
                <c:pt idx="23">
                  <c:v>590.843860599988</c:v>
                </c:pt>
                <c:pt idx="25">
                  <c:v>576.740728344251</c:v>
                </c:pt>
                <c:pt idx="27">
                  <c:v>566.9825528079318</c:v>
                </c:pt>
                <c:pt idx="29">
                  <c:v>417.9774374222019</c:v>
                </c:pt>
              </c:numCache>
            </c:numRef>
          </c:val>
          <c:smooth val="0"/>
        </c:ser>
        <c:ser>
          <c:idx val="5"/>
          <c:order val="5"/>
          <c:tx>
            <c:strRef>
              <c:f>Tabelle1!$G$3:$G$4</c:f>
              <c:strCache>
                <c:ptCount val="1"/>
                <c:pt idx="0">
                  <c:v>VP46_1_H300_V150_C45_MF_285</c:v>
                </c:pt>
              </c:strCache>
            </c:strRef>
          </c:tx>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1030.112560999993</c:v>
                </c:pt>
                <c:pt idx="1">
                  <c:v>1041.134362996141</c:v>
                </c:pt>
                <c:pt idx="2">
                  <c:v>1016.596538011593</c:v>
                </c:pt>
                <c:pt idx="3">
                  <c:v>1021.816357964501</c:v>
                </c:pt>
                <c:pt idx="4">
                  <c:v>969.619776947682</c:v>
                </c:pt>
                <c:pt idx="5">
                  <c:v>924.2655688770731</c:v>
                </c:pt>
                <c:pt idx="7">
                  <c:v>892.7249198217489</c:v>
                </c:pt>
                <c:pt idx="9">
                  <c:v>890.7576260982009</c:v>
                </c:pt>
                <c:pt idx="11">
                  <c:v>867.1374802093201</c:v>
                </c:pt>
                <c:pt idx="13">
                  <c:v>836.3841871612431</c:v>
                </c:pt>
                <c:pt idx="15">
                  <c:v>782.5403268404449</c:v>
                </c:pt>
                <c:pt idx="17">
                  <c:v>749.462741260695</c:v>
                </c:pt>
                <c:pt idx="19">
                  <c:v>777.722574678569</c:v>
                </c:pt>
                <c:pt idx="21">
                  <c:v>751.992428096632</c:v>
                </c:pt>
                <c:pt idx="23">
                  <c:v>700.2990111214141</c:v>
                </c:pt>
                <c:pt idx="25">
                  <c:v>733.3886293166161</c:v>
                </c:pt>
                <c:pt idx="27">
                  <c:v>698.8831305027952</c:v>
                </c:pt>
                <c:pt idx="29">
                  <c:v>628.8685633094149</c:v>
                </c:pt>
              </c:numCache>
            </c:numRef>
          </c:val>
          <c:smooth val="0"/>
        </c:ser>
        <c:ser>
          <c:idx val="6"/>
          <c:order val="6"/>
          <c:tx>
            <c:strRef>
              <c:f>Tabelle1!$H$3:$H$4</c:f>
              <c:strCache>
                <c:ptCount val="1"/>
                <c:pt idx="0">
                  <c:v>VP46_2_H300_V150_C45_MF_285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1051.549687606251</c:v>
                </c:pt>
                <c:pt idx="1">
                  <c:v>1043.79342881374</c:v>
                </c:pt>
                <c:pt idx="2">
                  <c:v>1081.172806350725</c:v>
                </c:pt>
                <c:pt idx="3">
                  <c:v>1060.087755263153</c:v>
                </c:pt>
                <c:pt idx="4">
                  <c:v>979.291413256636</c:v>
                </c:pt>
                <c:pt idx="5">
                  <c:v>957.1254668213851</c:v>
                </c:pt>
                <c:pt idx="7">
                  <c:v>899.026650029396</c:v>
                </c:pt>
                <c:pt idx="9">
                  <c:v>880.29309903232</c:v>
                </c:pt>
                <c:pt idx="11">
                  <c:v>874.941346462058</c:v>
                </c:pt>
                <c:pt idx="13">
                  <c:v>860.8146601339849</c:v>
                </c:pt>
                <c:pt idx="15">
                  <c:v>821.8785764651892</c:v>
                </c:pt>
                <c:pt idx="17">
                  <c:v>792.454573580114</c:v>
                </c:pt>
                <c:pt idx="19">
                  <c:v>778.268301105012</c:v>
                </c:pt>
                <c:pt idx="21">
                  <c:v>758.9629170338959</c:v>
                </c:pt>
                <c:pt idx="23">
                  <c:v>734.5505110797741</c:v>
                </c:pt>
                <c:pt idx="25">
                  <c:v>719.40850394631</c:v>
                </c:pt>
                <c:pt idx="27">
                  <c:v>725.878433844219</c:v>
                </c:pt>
                <c:pt idx="29">
                  <c:v>603.003364280647</c:v>
                </c:pt>
              </c:numCache>
            </c:numRef>
          </c:val>
          <c:smooth val="0"/>
        </c:ser>
        <c:ser>
          <c:idx val="7"/>
          <c:order val="7"/>
          <c:tx>
            <c:strRef>
              <c:f>Tabelle1!$I$3:$I$4</c:f>
              <c:strCache>
                <c:ptCount val="1"/>
                <c:pt idx="0">
                  <c:v>VP49_1_H400_V150_C45_MF_285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Tabelle1!$I$5:$I$35</c:f>
              <c:numCache>
                <c:formatCode>General</c:formatCode>
                <c:ptCount val="30"/>
                <c:pt idx="0">
                  <c:v>1033.218669347085</c:v>
                </c:pt>
                <c:pt idx="1">
                  <c:v>1021.491692814568</c:v>
                </c:pt>
                <c:pt idx="2">
                  <c:v>1016.149615841772</c:v>
                </c:pt>
                <c:pt idx="3">
                  <c:v>976.908264740651</c:v>
                </c:pt>
                <c:pt idx="4">
                  <c:v>909.306815030018</c:v>
                </c:pt>
                <c:pt idx="5">
                  <c:v>886.121716827562</c:v>
                </c:pt>
                <c:pt idx="7">
                  <c:v>863.67863935798</c:v>
                </c:pt>
                <c:pt idx="9">
                  <c:v>860.3196632993938</c:v>
                </c:pt>
                <c:pt idx="11">
                  <c:v>868.0137216444631</c:v>
                </c:pt>
                <c:pt idx="13">
                  <c:v>862.120635738826</c:v>
                </c:pt>
                <c:pt idx="15">
                  <c:v>833.7532677995729</c:v>
                </c:pt>
                <c:pt idx="17">
                  <c:v>824.182726705191</c:v>
                </c:pt>
                <c:pt idx="19">
                  <c:v>830.4098082857248</c:v>
                </c:pt>
                <c:pt idx="21">
                  <c:v>806.4759269649788</c:v>
                </c:pt>
                <c:pt idx="23">
                  <c:v>785.1121153434449</c:v>
                </c:pt>
                <c:pt idx="25">
                  <c:v>772.47219559436</c:v>
                </c:pt>
                <c:pt idx="27">
                  <c:v>754.215971770639</c:v>
                </c:pt>
                <c:pt idx="29">
                  <c:v>609.742708065366</c:v>
                </c:pt>
              </c:numCache>
            </c:numRef>
          </c:val>
          <c:smooth val="0"/>
        </c:ser>
        <c:ser>
          <c:idx val="8"/>
          <c:order val="8"/>
          <c:tx>
            <c:strRef>
              <c:f>Tabelle1!$J$3:$J$4</c:f>
              <c:strCache>
                <c:ptCount val="1"/>
                <c:pt idx="0">
                  <c:v>VP49_2_H400_V150_C45_MF_285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Tabelle1!$J$5:$J$35</c:f>
              <c:numCache>
                <c:formatCode>General</c:formatCode>
                <c:ptCount val="30"/>
                <c:pt idx="0">
                  <c:v>974.2959710129401</c:v>
                </c:pt>
                <c:pt idx="1">
                  <c:v>1034.733957796298</c:v>
                </c:pt>
                <c:pt idx="2">
                  <c:v>988.438280711038</c:v>
                </c:pt>
                <c:pt idx="3">
                  <c:v>937.1055681300651</c:v>
                </c:pt>
                <c:pt idx="4">
                  <c:v>902.200928869958</c:v>
                </c:pt>
                <c:pt idx="5">
                  <c:v>880.8272819540009</c:v>
                </c:pt>
                <c:pt idx="7">
                  <c:v>855.6691983404099</c:v>
                </c:pt>
                <c:pt idx="9">
                  <c:v>854.154978967485</c:v>
                </c:pt>
                <c:pt idx="11">
                  <c:v>839.5339213854628</c:v>
                </c:pt>
                <c:pt idx="13">
                  <c:v>812.8372245095628</c:v>
                </c:pt>
                <c:pt idx="15">
                  <c:v>822.659020433687</c:v>
                </c:pt>
                <c:pt idx="17">
                  <c:v>812.4341873291651</c:v>
                </c:pt>
                <c:pt idx="19">
                  <c:v>792.262912562672</c:v>
                </c:pt>
                <c:pt idx="21">
                  <c:v>778.811762269861</c:v>
                </c:pt>
                <c:pt idx="23">
                  <c:v>753.3403228850437</c:v>
                </c:pt>
                <c:pt idx="25">
                  <c:v>731.527091152858</c:v>
                </c:pt>
                <c:pt idx="27">
                  <c:v>755.380200017453</c:v>
                </c:pt>
                <c:pt idx="29">
                  <c:v>586.424350656187</c:v>
                </c:pt>
              </c:numCache>
            </c:numRef>
          </c:val>
          <c:smooth val="0"/>
        </c:ser>
        <c:ser>
          <c:idx val="9"/>
          <c:order val="9"/>
          <c:tx>
            <c:strRef>
              <c:f>Tabelle1!$K$3:$K$4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Tabelle1!$K$5:$K$35</c:f>
              <c:numCache>
                <c:formatCode>General</c:formatCode>
                <c:ptCount val="30"/>
                <c:pt idx="0">
                  <c:v>1152.034176225921</c:v>
                </c:pt>
                <c:pt idx="1">
                  <c:v>1099.966159672395</c:v>
                </c:pt>
                <c:pt idx="2">
                  <c:v>1046.08007009534</c:v>
                </c:pt>
                <c:pt idx="3">
                  <c:v>1015.107146178594</c:v>
                </c:pt>
                <c:pt idx="4">
                  <c:v>985.585205661691</c:v>
                </c:pt>
                <c:pt idx="5">
                  <c:v>964.998562344125</c:v>
                </c:pt>
                <c:pt idx="7">
                  <c:v>941.3677202812187</c:v>
                </c:pt>
                <c:pt idx="9">
                  <c:v>918.9016953940628</c:v>
                </c:pt>
                <c:pt idx="11">
                  <c:v>918.326055957162</c:v>
                </c:pt>
                <c:pt idx="13">
                  <c:v>921.5727302737432</c:v>
                </c:pt>
                <c:pt idx="15">
                  <c:v>891.981953956327</c:v>
                </c:pt>
                <c:pt idx="17">
                  <c:v>870.1249151338138</c:v>
                </c:pt>
                <c:pt idx="19">
                  <c:v>848.7688594451131</c:v>
                </c:pt>
                <c:pt idx="21">
                  <c:v>823.3229537719178</c:v>
                </c:pt>
                <c:pt idx="23">
                  <c:v>793.0763787646532</c:v>
                </c:pt>
                <c:pt idx="25">
                  <c:v>774.504878517022</c:v>
                </c:pt>
                <c:pt idx="27">
                  <c:v>765.238593211516</c:v>
                </c:pt>
                <c:pt idx="29">
                  <c:v>555.4084421559179</c:v>
                </c:pt>
              </c:numCache>
            </c:numRef>
          </c:val>
          <c:smooth val="0"/>
        </c:ser>
        <c:ser>
          <c:idx val="10"/>
          <c:order val="10"/>
          <c:tx>
            <c:strRef>
              <c:f>Tabelle1!$L$3:$L$4</c:f>
              <c:strCache>
                <c:ptCount val="1"/>
                <c:pt idx="0">
                  <c:v>VP50_2_H500_V150_C45_MF_285</c:v>
                </c:pt>
              </c:strCache>
            </c:strRef>
          </c:tx>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Tabelle1!$L$5:$L$35</c:f>
              <c:numCache>
                <c:formatCode>General</c:formatCode>
                <c:ptCount val="30"/>
                <c:pt idx="0">
                  <c:v>1134.47628959878</c:v>
                </c:pt>
                <c:pt idx="1">
                  <c:v>1117.389620404667</c:v>
                </c:pt>
                <c:pt idx="2">
                  <c:v>1057.029702527326</c:v>
                </c:pt>
                <c:pt idx="3">
                  <c:v>1026.702734936889</c:v>
                </c:pt>
                <c:pt idx="4">
                  <c:v>984.8354738841571</c:v>
                </c:pt>
                <c:pt idx="5">
                  <c:v>958.580242847287</c:v>
                </c:pt>
                <c:pt idx="7">
                  <c:v>955.391252915352</c:v>
                </c:pt>
                <c:pt idx="9">
                  <c:v>930.8623243145649</c:v>
                </c:pt>
                <c:pt idx="11">
                  <c:v>911.4780489901972</c:v>
                </c:pt>
                <c:pt idx="13">
                  <c:v>942.392843605521</c:v>
                </c:pt>
                <c:pt idx="15">
                  <c:v>910.1050360613231</c:v>
                </c:pt>
                <c:pt idx="17">
                  <c:v>881.20641536086</c:v>
                </c:pt>
                <c:pt idx="19">
                  <c:v>848.398891455796</c:v>
                </c:pt>
                <c:pt idx="21">
                  <c:v>823.187132283407</c:v>
                </c:pt>
                <c:pt idx="23">
                  <c:v>802.1760695887231</c:v>
                </c:pt>
                <c:pt idx="25">
                  <c:v>795.74544938924</c:v>
                </c:pt>
                <c:pt idx="27">
                  <c:v>779.543765552707</c:v>
                </c:pt>
                <c:pt idx="29">
                  <c:v>548.477305867366</c:v>
                </c:pt>
              </c:numCache>
            </c:numRef>
          </c:val>
          <c:smooth val="0"/>
        </c:ser>
        <c:dLbls>
          <c:showLegendKey val="0"/>
          <c:showVal val="0"/>
          <c:showCatName val="0"/>
          <c:showSerName val="0"/>
          <c:showPercent val="0"/>
          <c:showBubbleSize val="0"/>
        </c:dLbls>
        <c:marker val="1"/>
        <c:smooth val="0"/>
        <c:axId val="185008128"/>
        <c:axId val="184929552"/>
      </c:lineChart>
      <c:catAx>
        <c:axId val="18500812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184929552"/>
        <c:crosses val="autoZero"/>
        <c:auto val="1"/>
        <c:lblAlgn val="ctr"/>
        <c:lblOffset val="100"/>
        <c:tickLblSkip val="5"/>
        <c:tickMarkSkip val="5"/>
        <c:noMultiLvlLbl val="0"/>
      </c:catAx>
      <c:valAx>
        <c:axId val="184929552"/>
        <c:scaling>
          <c:orientation val="minMax"/>
        </c:scaling>
        <c:delete val="0"/>
        <c:axPos val="l"/>
        <c:majorGridlines/>
        <c:title>
          <c:tx>
            <c:rich>
              <a:bodyPr/>
              <a:lstStyle/>
              <a:p>
                <a:pPr>
                  <a:defRPr sz="1800" b="0"/>
                </a:pPr>
                <a:r>
                  <a:rPr lang="de-DE" sz="1800" b="0" i="0" baseline="0" dirty="0" smtClean="0">
                    <a:effectLst/>
                  </a:rPr>
                  <a:t>Heat </a:t>
                </a:r>
                <a:r>
                  <a:rPr lang="de-DE" sz="1800" b="0" i="0" baseline="0" dirty="0" err="1" smtClean="0">
                    <a:effectLst/>
                  </a:rPr>
                  <a:t>flow</a:t>
                </a:r>
                <a:r>
                  <a:rPr lang="de-DE" sz="1800" b="0" i="0" baseline="0" dirty="0" smtClean="0">
                    <a:effectLst/>
                  </a:rPr>
                  <a:t> </a:t>
                </a:r>
                <a:r>
                  <a:rPr lang="de-DE" sz="1800" b="0" i="0" baseline="0" dirty="0" err="1" smtClean="0">
                    <a:effectLst/>
                  </a:rPr>
                  <a:t>into</a:t>
                </a:r>
                <a:r>
                  <a:rPr lang="de-DE" sz="1800" b="0" i="0" baseline="0" dirty="0" smtClean="0">
                    <a:effectLst/>
                  </a:rPr>
                  <a:t> </a:t>
                </a:r>
                <a:r>
                  <a:rPr lang="de-DE" sz="1800" b="0" i="0" baseline="0" dirty="0" err="1" smtClean="0">
                    <a:effectLst/>
                  </a:rPr>
                  <a:t>the</a:t>
                </a:r>
                <a:r>
                  <a:rPr lang="de-DE" sz="1800" b="0" i="0" baseline="0" dirty="0" smtClean="0">
                    <a:effectLst/>
                  </a:rPr>
                  <a:t> </a:t>
                </a:r>
                <a:r>
                  <a:rPr lang="de-DE" sz="1800" b="0" i="0" baseline="0" dirty="0" err="1" smtClean="0">
                    <a:effectLst/>
                  </a:rPr>
                  <a:t>tool</a:t>
                </a:r>
                <a:r>
                  <a:rPr lang="de-DE" sz="1800" b="0" i="0" baseline="0" dirty="0" smtClean="0">
                    <a:effectLst/>
                  </a:rPr>
                  <a:t> [W]</a:t>
                </a:r>
                <a:endParaRPr lang="de-DE" dirty="0">
                  <a:effectLst/>
                </a:endParaRPr>
              </a:p>
            </c:rich>
          </c:tx>
          <c:layout/>
          <c:overlay val="0"/>
        </c:title>
        <c:numFmt formatCode="General" sourceLinked="1"/>
        <c:majorTickMark val="none"/>
        <c:minorTickMark val="none"/>
        <c:tickLblPos val="nextTo"/>
        <c:txPr>
          <a:bodyPr/>
          <a:lstStyle/>
          <a:p>
            <a:pPr>
              <a:defRPr sz="1600"/>
            </a:pPr>
            <a:endParaRPr lang="pt-BR"/>
          </a:p>
        </c:txPr>
        <c:crossAx val="185008128"/>
        <c:crosses val="autoZero"/>
        <c:crossBetween val="between"/>
      </c:valAx>
    </c:plotArea>
    <c:legend>
      <c:legendPos val="r"/>
      <c:layout>
        <c:manualLayout>
          <c:xMode val="edge"/>
          <c:yMode val="edge"/>
          <c:x val="0.655817718291906"/>
          <c:y val="0.000708588716014451"/>
          <c:w val="0.343021106736658"/>
          <c:h val="0.327740566955985"/>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[Struct_Results_v18_AISI1045_AISI4140_ALL_E85.xlsx]Tabelle3!PivotTable1</c:name>
    <c:fmtId val="66"/>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c:f>
              <c:strCache>
                <c:ptCount val="1"/>
                <c:pt idx="0">
                  <c:v>Summe von Percent - Heat inside tool/Total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Tabelle3!$B$4:$B$15</c:f>
              <c:numCache>
                <c:formatCode>General</c:formatCode>
                <c:ptCount val="11"/>
                <c:pt idx="0">
                  <c:v>0.282165175526912</c:v>
                </c:pt>
                <c:pt idx="1">
                  <c:v>0.278775725839236</c:v>
                </c:pt>
                <c:pt idx="2">
                  <c:v>0.3307184278593</c:v>
                </c:pt>
                <c:pt idx="3">
                  <c:v>0.336060124853385</c:v>
                </c:pt>
                <c:pt idx="4">
                  <c:v>0.346718699988557</c:v>
                </c:pt>
                <c:pt idx="5">
                  <c:v>0.300145867639354</c:v>
                </c:pt>
                <c:pt idx="6">
                  <c:v>0.301671829655735</c:v>
                </c:pt>
                <c:pt idx="7">
                  <c:v>0.30139021062688</c:v>
                </c:pt>
                <c:pt idx="8">
                  <c:v>0.279096318688095</c:v>
                </c:pt>
                <c:pt idx="9">
                  <c:v>0.197961546554137</c:v>
                </c:pt>
                <c:pt idx="10">
                  <c:v>0.100613553280117</c:v>
                </c:pt>
              </c:numCache>
            </c:numRef>
          </c:val>
          <c:smooth val="0"/>
        </c:ser>
        <c:ser>
          <c:idx val="1"/>
          <c:order val="1"/>
          <c:tx>
            <c:strRef>
              <c:f>Tabelle3!$C$3</c:f>
              <c:strCache>
                <c:ptCount val="1"/>
                <c:pt idx="0">
                  <c:v>Summe von Percent - Heat through chip/Total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Tabelle3!$C$4:$C$15</c:f>
              <c:numCache>
                <c:formatCode>General</c:formatCode>
                <c:ptCount val="11"/>
                <c:pt idx="0">
                  <c:v>0.51458023377522</c:v>
                </c:pt>
                <c:pt idx="1">
                  <c:v>0.532249365313313</c:v>
                </c:pt>
                <c:pt idx="2">
                  <c:v>0.527878840590614</c:v>
                </c:pt>
                <c:pt idx="3">
                  <c:v>0.540770533803974</c:v>
                </c:pt>
                <c:pt idx="4">
                  <c:v>0.535022697258836</c:v>
                </c:pt>
                <c:pt idx="5">
                  <c:v>0.546092124775063</c:v>
                </c:pt>
                <c:pt idx="6">
                  <c:v>0.554387981442485</c:v>
                </c:pt>
                <c:pt idx="7">
                  <c:v>0.535646077573098</c:v>
                </c:pt>
                <c:pt idx="8">
                  <c:v>0.538206905995136</c:v>
                </c:pt>
                <c:pt idx="9">
                  <c:v>0.542040331079774</c:v>
                </c:pt>
                <c:pt idx="10">
                  <c:v>0.50257739852528</c:v>
                </c:pt>
              </c:numCache>
            </c:numRef>
          </c:val>
          <c:smooth val="0"/>
        </c:ser>
        <c:ser>
          <c:idx val="2"/>
          <c:order val="2"/>
          <c:tx>
            <c:strRef>
              <c:f>Tabelle3!$D$3</c:f>
              <c:strCache>
                <c:ptCount val="1"/>
                <c:pt idx="0">
                  <c:v>Summe von Percent - Heat through workpiece/Total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Tabelle3!$D$4:$D$15</c:f>
              <c:numCache>
                <c:formatCode>General</c:formatCode>
                <c:ptCount val="11"/>
                <c:pt idx="0">
                  <c:v>0.203254590697868</c:v>
                </c:pt>
                <c:pt idx="1">
                  <c:v>0.188974908847451</c:v>
                </c:pt>
                <c:pt idx="2">
                  <c:v>0.141402731550086</c:v>
                </c:pt>
                <c:pt idx="3">
                  <c:v>0.123169341342641</c:v>
                </c:pt>
                <c:pt idx="4">
                  <c:v>0.118258602752607</c:v>
                </c:pt>
                <c:pt idx="5">
                  <c:v>0.153762007585583</c:v>
                </c:pt>
                <c:pt idx="6">
                  <c:v>0.14394018890178</c:v>
                </c:pt>
                <c:pt idx="7">
                  <c:v>0.162963711800023</c:v>
                </c:pt>
                <c:pt idx="8">
                  <c:v>0.182696775316769</c:v>
                </c:pt>
                <c:pt idx="9">
                  <c:v>0.259998122366088</c:v>
                </c:pt>
                <c:pt idx="10">
                  <c:v>0.396809048194603</c:v>
                </c:pt>
              </c:numCache>
            </c:numRef>
          </c:val>
          <c:smooth val="0"/>
        </c:ser>
        <c:dLbls>
          <c:showLegendKey val="0"/>
          <c:showVal val="0"/>
          <c:showCatName val="0"/>
          <c:showSerName val="0"/>
          <c:showPercent val="0"/>
          <c:showBubbleSize val="0"/>
        </c:dLbls>
        <c:marker val="1"/>
        <c:smooth val="0"/>
        <c:axId val="229230768"/>
        <c:axId val="229234160"/>
      </c:lineChart>
      <c:catAx>
        <c:axId val="229230768"/>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229234160"/>
        <c:crosses val="autoZero"/>
        <c:auto val="1"/>
        <c:lblAlgn val="ctr"/>
        <c:lblOffset val="100"/>
        <c:tickLblSkip val="3"/>
        <c:tickMarkSkip val="5"/>
        <c:noMultiLvlLbl val="0"/>
      </c:catAx>
      <c:valAx>
        <c:axId val="229234160"/>
        <c:scaling>
          <c:orientation val="minMax"/>
          <c:max val="1.0"/>
          <c:min val="0.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29230768"/>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VP36_1!$G$7:$G$10</c:f>
              <c:numCache>
                <c:formatCode>General</c:formatCode>
                <c:ptCount val="4"/>
                <c:pt idx="0">
                  <c:v>320.0</c:v>
                </c:pt>
                <c:pt idx="1">
                  <c:v>280.0</c:v>
                </c:pt>
                <c:pt idx="2">
                  <c:v>240.0</c:v>
                </c:pt>
                <c:pt idx="3">
                  <c:v>200.0</c:v>
                </c:pt>
              </c:numCache>
            </c:numRef>
          </c:cat>
          <c:val>
            <c:numRef>
              <c:f>VP36_1!$H$7:$H$10</c:f>
              <c:numCache>
                <c:formatCode>General</c:formatCode>
                <c:ptCount val="4"/>
                <c:pt idx="0">
                  <c:v>348.9817284615019</c:v>
                </c:pt>
                <c:pt idx="1">
                  <c:v>432.928404325571</c:v>
                </c:pt>
                <c:pt idx="2">
                  <c:v>481.5016601838981</c:v>
                </c:pt>
                <c:pt idx="3">
                  <c:v>600.877800454241</c:v>
                </c:pt>
              </c:numCache>
            </c:numRef>
          </c:val>
        </c:ser>
        <c:dLbls>
          <c:showLegendKey val="0"/>
          <c:showVal val="0"/>
          <c:showCatName val="0"/>
          <c:showSerName val="0"/>
          <c:showPercent val="0"/>
          <c:showBubbleSize val="0"/>
        </c:dLbls>
        <c:gapWidth val="150"/>
        <c:axId val="230950672"/>
        <c:axId val="230953424"/>
      </c:barChart>
      <c:catAx>
        <c:axId val="230950672"/>
        <c:scaling>
          <c:orientation val="minMax"/>
        </c:scaling>
        <c:delete val="0"/>
        <c:axPos val="b"/>
        <c:numFmt formatCode="General" sourceLinked="1"/>
        <c:majorTickMark val="out"/>
        <c:minorTickMark val="none"/>
        <c:tickLblPos val="nextTo"/>
        <c:txPr>
          <a:bodyPr/>
          <a:lstStyle/>
          <a:p>
            <a:pPr>
              <a:defRPr sz="1400"/>
            </a:pPr>
            <a:endParaRPr lang="pt-BR"/>
          </a:p>
        </c:txPr>
        <c:crossAx val="230953424"/>
        <c:crosses val="autoZero"/>
        <c:auto val="1"/>
        <c:lblAlgn val="ctr"/>
        <c:lblOffset val="100"/>
        <c:noMultiLvlLbl val="0"/>
      </c:catAx>
      <c:valAx>
        <c:axId val="230953424"/>
        <c:scaling>
          <c:orientation val="minMax"/>
        </c:scaling>
        <c:delete val="0"/>
        <c:axPos val="l"/>
        <c:numFmt formatCode="General" sourceLinked="1"/>
        <c:majorTickMark val="out"/>
        <c:minorTickMark val="none"/>
        <c:tickLblPos val="nextTo"/>
        <c:txPr>
          <a:bodyPr/>
          <a:lstStyle/>
          <a:p>
            <a:pPr>
              <a:defRPr sz="1400"/>
            </a:pPr>
            <a:endParaRPr lang="pt-BR"/>
          </a:p>
        </c:txPr>
        <c:crossAx val="230950672"/>
        <c:crosses val="autoZero"/>
        <c:crossBetween val="between"/>
      </c:valAx>
    </c:plotArea>
    <c:plotVisOnly val="1"/>
    <c:dispBlanksAs val="gap"/>
    <c:showDLblsOverMax val="0"/>
  </c:chart>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VP36_1!$G$23:$G$28</c:f>
              <c:numCache>
                <c:formatCode>General</c:formatCode>
                <c:ptCount val="6"/>
                <c:pt idx="0">
                  <c:v>400.0</c:v>
                </c:pt>
                <c:pt idx="1">
                  <c:v>360.0</c:v>
                </c:pt>
                <c:pt idx="2">
                  <c:v>320.0</c:v>
                </c:pt>
                <c:pt idx="3">
                  <c:v>280.0</c:v>
                </c:pt>
                <c:pt idx="4">
                  <c:v>240.0</c:v>
                </c:pt>
                <c:pt idx="5">
                  <c:v>200.0</c:v>
                </c:pt>
              </c:numCache>
            </c:numRef>
          </c:cat>
          <c:val>
            <c:numRef>
              <c:f>VP36_1!$H$23:$H$28</c:f>
              <c:numCache>
                <c:formatCode>General</c:formatCode>
                <c:ptCount val="6"/>
                <c:pt idx="0">
                  <c:v>136.736912979273</c:v>
                </c:pt>
                <c:pt idx="1">
                  <c:v>216.0352532610559</c:v>
                </c:pt>
                <c:pt idx="2">
                  <c:v>172.550655444866</c:v>
                </c:pt>
                <c:pt idx="3">
                  <c:v>151.771296656478</c:v>
                </c:pt>
                <c:pt idx="4">
                  <c:v>187.7295629960589</c:v>
                </c:pt>
                <c:pt idx="5">
                  <c:v>195.688202661579</c:v>
                </c:pt>
              </c:numCache>
            </c:numRef>
          </c:val>
        </c:ser>
        <c:dLbls>
          <c:showLegendKey val="0"/>
          <c:showVal val="0"/>
          <c:showCatName val="0"/>
          <c:showSerName val="0"/>
          <c:showPercent val="0"/>
          <c:showBubbleSize val="0"/>
        </c:dLbls>
        <c:gapWidth val="150"/>
        <c:axId val="139285152"/>
        <c:axId val="139287472"/>
      </c:barChart>
      <c:catAx>
        <c:axId val="139285152"/>
        <c:scaling>
          <c:orientation val="minMax"/>
        </c:scaling>
        <c:delete val="0"/>
        <c:axPos val="b"/>
        <c:numFmt formatCode="General" sourceLinked="1"/>
        <c:majorTickMark val="out"/>
        <c:minorTickMark val="none"/>
        <c:tickLblPos val="nextTo"/>
        <c:txPr>
          <a:bodyPr/>
          <a:lstStyle/>
          <a:p>
            <a:pPr>
              <a:defRPr sz="1400"/>
            </a:pPr>
            <a:endParaRPr lang="pt-BR"/>
          </a:p>
        </c:txPr>
        <c:crossAx val="139287472"/>
        <c:crosses val="autoZero"/>
        <c:auto val="1"/>
        <c:lblAlgn val="ctr"/>
        <c:lblOffset val="100"/>
        <c:noMultiLvlLbl val="0"/>
      </c:catAx>
      <c:valAx>
        <c:axId val="139287472"/>
        <c:scaling>
          <c:orientation val="minMax"/>
          <c:max val="800.0"/>
        </c:scaling>
        <c:delete val="0"/>
        <c:axPos val="l"/>
        <c:numFmt formatCode="General" sourceLinked="1"/>
        <c:majorTickMark val="out"/>
        <c:minorTickMark val="none"/>
        <c:tickLblPos val="nextTo"/>
        <c:txPr>
          <a:bodyPr/>
          <a:lstStyle/>
          <a:p>
            <a:pPr>
              <a:defRPr sz="1400"/>
            </a:pPr>
            <a:endParaRPr lang="pt-BR"/>
          </a:p>
        </c:txPr>
        <c:crossAx val="139285152"/>
        <c:crosses val="autoZero"/>
        <c:crossBetween val="between"/>
      </c:valAx>
    </c:plotArea>
    <c:plotVisOnly val="1"/>
    <c:dispBlanksAs val="gap"/>
    <c:showDLblsOverMax val="0"/>
  </c:chart>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[Struct_Results_v18_AISI1045_AISI4140_ALL_E85.xlsx]Tabelle3!PivotTable1</c:name>
    <c:fmtId val="7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c:f>
              <c:strCache>
                <c:ptCount val="1"/>
                <c:pt idx="0">
                  <c:v>Summe von Percent - Heat inside tool/Total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Tabelle3!$B$4:$B$12</c:f>
              <c:numCache>
                <c:formatCode>General</c:formatCode>
                <c:ptCount val="8"/>
                <c:pt idx="0">
                  <c:v>0.210516193953</c:v>
                </c:pt>
                <c:pt idx="1">
                  <c:v>0.220581858799982</c:v>
                </c:pt>
                <c:pt idx="2">
                  <c:v>0.217770119087613</c:v>
                </c:pt>
                <c:pt idx="3">
                  <c:v>0.234434618847268</c:v>
                </c:pt>
                <c:pt idx="4">
                  <c:v>0.218425609574873</c:v>
                </c:pt>
                <c:pt idx="5">
                  <c:v>0.247810170477613</c:v>
                </c:pt>
                <c:pt idx="6">
                  <c:v>0.243975919463965</c:v>
                </c:pt>
                <c:pt idx="7">
                  <c:v>0.130861977690838</c:v>
                </c:pt>
              </c:numCache>
            </c:numRef>
          </c:val>
          <c:smooth val="0"/>
        </c:ser>
        <c:ser>
          <c:idx val="1"/>
          <c:order val="1"/>
          <c:tx>
            <c:strRef>
              <c:f>Tabelle3!$C$3</c:f>
              <c:strCache>
                <c:ptCount val="1"/>
                <c:pt idx="0">
                  <c:v>Summe von Percent - Heat through chip/Total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Tabelle3!$C$4:$C$12</c:f>
              <c:numCache>
                <c:formatCode>General</c:formatCode>
                <c:ptCount val="8"/>
                <c:pt idx="0">
                  <c:v>0.550824057452492</c:v>
                </c:pt>
                <c:pt idx="1">
                  <c:v>0.544192342692801</c:v>
                </c:pt>
                <c:pt idx="2">
                  <c:v>0.571246283744586</c:v>
                </c:pt>
                <c:pt idx="3">
                  <c:v>0.576468150365616</c:v>
                </c:pt>
                <c:pt idx="4">
                  <c:v>0.560521409674517</c:v>
                </c:pt>
                <c:pt idx="5">
                  <c:v>0.583077730772758</c:v>
                </c:pt>
                <c:pt idx="6">
                  <c:v>0.60110796942584</c:v>
                </c:pt>
                <c:pt idx="7">
                  <c:v>0.605195190836386</c:v>
                </c:pt>
              </c:numCache>
            </c:numRef>
          </c:val>
          <c:smooth val="0"/>
        </c:ser>
        <c:ser>
          <c:idx val="2"/>
          <c:order val="2"/>
          <c:tx>
            <c:strRef>
              <c:f>Tabelle3!$D$3</c:f>
              <c:strCache>
                <c:ptCount val="1"/>
                <c:pt idx="0">
                  <c:v>Summe von Percent - Heat through workpiece/Total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Tabelle3!$D$4:$D$12</c:f>
              <c:numCache>
                <c:formatCode>General</c:formatCode>
                <c:ptCount val="8"/>
                <c:pt idx="0">
                  <c:v>0.238659748594508</c:v>
                </c:pt>
                <c:pt idx="1">
                  <c:v>0.235225798507217</c:v>
                </c:pt>
                <c:pt idx="2">
                  <c:v>0.210983597167801</c:v>
                </c:pt>
                <c:pt idx="3">
                  <c:v>0.189097230787115</c:v>
                </c:pt>
                <c:pt idx="4">
                  <c:v>0.22105298075061</c:v>
                </c:pt>
                <c:pt idx="5">
                  <c:v>0.169112098749629</c:v>
                </c:pt>
                <c:pt idx="6">
                  <c:v>0.154916111110195</c:v>
                </c:pt>
                <c:pt idx="7">
                  <c:v>0.263942831472776</c:v>
                </c:pt>
              </c:numCache>
            </c:numRef>
          </c:val>
          <c:smooth val="0"/>
        </c:ser>
        <c:dLbls>
          <c:showLegendKey val="0"/>
          <c:showVal val="0"/>
          <c:showCatName val="0"/>
          <c:showSerName val="0"/>
          <c:showPercent val="0"/>
          <c:showBubbleSize val="0"/>
        </c:dLbls>
        <c:marker val="1"/>
        <c:smooth val="0"/>
        <c:axId val="227816128"/>
        <c:axId val="227819616"/>
      </c:lineChart>
      <c:catAx>
        <c:axId val="227816128"/>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227819616"/>
        <c:crosses val="autoZero"/>
        <c:auto val="1"/>
        <c:lblAlgn val="ctr"/>
        <c:lblOffset val="100"/>
        <c:tickLblSkip val="3"/>
        <c:tickMarkSkip val="5"/>
        <c:noMultiLvlLbl val="0"/>
      </c:catAx>
      <c:valAx>
        <c:axId val="227819616"/>
        <c:scaling>
          <c:orientation val="minMax"/>
          <c:max val="1.0"/>
          <c:min val="0.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27816128"/>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7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VP37_1!$G$9:$G$12</c:f>
              <c:numCache>
                <c:formatCode>General</c:formatCode>
                <c:ptCount val="4"/>
                <c:pt idx="0">
                  <c:v>320.0</c:v>
                </c:pt>
                <c:pt idx="1">
                  <c:v>280.0</c:v>
                </c:pt>
                <c:pt idx="2">
                  <c:v>240.0</c:v>
                </c:pt>
                <c:pt idx="3">
                  <c:v>200.0</c:v>
                </c:pt>
              </c:numCache>
            </c:numRef>
          </c:cat>
          <c:val>
            <c:numRef>
              <c:f>VP37_1!$H$9:$H$12</c:f>
              <c:numCache>
                <c:formatCode>General</c:formatCode>
                <c:ptCount val="4"/>
                <c:pt idx="0">
                  <c:v>379.9595974923349</c:v>
                </c:pt>
                <c:pt idx="1">
                  <c:v>449.0781177762609</c:v>
                </c:pt>
                <c:pt idx="2">
                  <c:v>531.9703611844728</c:v>
                </c:pt>
                <c:pt idx="3">
                  <c:v>663.187070236819</c:v>
                </c:pt>
              </c:numCache>
            </c:numRef>
          </c:val>
        </c:ser>
        <c:dLbls>
          <c:showLegendKey val="0"/>
          <c:showVal val="0"/>
          <c:showCatName val="0"/>
          <c:showSerName val="0"/>
          <c:showPercent val="0"/>
          <c:showBubbleSize val="0"/>
        </c:dLbls>
        <c:gapWidth val="150"/>
        <c:axId val="227467744"/>
        <c:axId val="227470064"/>
      </c:barChart>
      <c:catAx>
        <c:axId val="227467744"/>
        <c:scaling>
          <c:orientation val="minMax"/>
        </c:scaling>
        <c:delete val="0"/>
        <c:axPos val="b"/>
        <c:numFmt formatCode="General" sourceLinked="1"/>
        <c:majorTickMark val="out"/>
        <c:minorTickMark val="none"/>
        <c:tickLblPos val="nextTo"/>
        <c:txPr>
          <a:bodyPr/>
          <a:lstStyle/>
          <a:p>
            <a:pPr>
              <a:defRPr sz="1400"/>
            </a:pPr>
            <a:endParaRPr lang="pt-BR"/>
          </a:p>
        </c:txPr>
        <c:crossAx val="227470064"/>
        <c:crosses val="autoZero"/>
        <c:auto val="1"/>
        <c:lblAlgn val="ctr"/>
        <c:lblOffset val="100"/>
        <c:noMultiLvlLbl val="0"/>
      </c:catAx>
      <c:valAx>
        <c:axId val="227470064"/>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227467744"/>
        <c:crosses val="autoZero"/>
        <c:crossBetween val="between"/>
      </c:valAx>
    </c:plotArea>
    <c:plotVisOnly val="1"/>
    <c:dispBlanksAs val="gap"/>
    <c:showDLblsOverMax val="0"/>
  </c:chart>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VP37_1!$G$25:$G$29</c:f>
              <c:numCache>
                <c:formatCode>General</c:formatCode>
                <c:ptCount val="5"/>
                <c:pt idx="0">
                  <c:v>360.0</c:v>
                </c:pt>
                <c:pt idx="1">
                  <c:v>320.0</c:v>
                </c:pt>
                <c:pt idx="2">
                  <c:v>280.0</c:v>
                </c:pt>
                <c:pt idx="3">
                  <c:v>240.0</c:v>
                </c:pt>
                <c:pt idx="4">
                  <c:v>200.0</c:v>
                </c:pt>
              </c:numCache>
            </c:numRef>
          </c:cat>
          <c:val>
            <c:numRef>
              <c:f>VP37_1!$H$25:$H$29</c:f>
              <c:numCache>
                <c:formatCode>General</c:formatCode>
                <c:ptCount val="5"/>
                <c:pt idx="0">
                  <c:v>394.883619254585</c:v>
                </c:pt>
                <c:pt idx="1">
                  <c:v>370.7069356581469</c:v>
                </c:pt>
                <c:pt idx="2">
                  <c:v>345.612491282596</c:v>
                </c:pt>
                <c:pt idx="3">
                  <c:v>334.048451472832</c:v>
                </c:pt>
                <c:pt idx="4">
                  <c:v>371.086025814688</c:v>
                </c:pt>
              </c:numCache>
            </c:numRef>
          </c:val>
        </c:ser>
        <c:dLbls>
          <c:showLegendKey val="0"/>
          <c:showVal val="0"/>
          <c:showCatName val="0"/>
          <c:showSerName val="0"/>
          <c:showPercent val="0"/>
          <c:showBubbleSize val="0"/>
        </c:dLbls>
        <c:gapWidth val="150"/>
        <c:axId val="230941440"/>
        <c:axId val="230956576"/>
      </c:barChart>
      <c:catAx>
        <c:axId val="230941440"/>
        <c:scaling>
          <c:orientation val="minMax"/>
        </c:scaling>
        <c:delete val="0"/>
        <c:axPos val="b"/>
        <c:numFmt formatCode="General" sourceLinked="1"/>
        <c:majorTickMark val="out"/>
        <c:minorTickMark val="none"/>
        <c:tickLblPos val="nextTo"/>
        <c:txPr>
          <a:bodyPr/>
          <a:lstStyle/>
          <a:p>
            <a:pPr>
              <a:defRPr sz="1400"/>
            </a:pPr>
            <a:endParaRPr lang="pt-BR"/>
          </a:p>
        </c:txPr>
        <c:crossAx val="230956576"/>
        <c:crosses val="autoZero"/>
        <c:auto val="1"/>
        <c:lblAlgn val="ctr"/>
        <c:lblOffset val="100"/>
        <c:noMultiLvlLbl val="0"/>
      </c:catAx>
      <c:valAx>
        <c:axId val="230956576"/>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230941440"/>
        <c:crosses val="autoZero"/>
        <c:crossBetween val="between"/>
      </c:valAx>
    </c:plotArea>
    <c:plotVisOnly val="1"/>
    <c:dispBlanksAs val="gap"/>
    <c:showDLblsOverMax val="0"/>
  </c:chart>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[Struct_Results_v18_AISI1045_AISI4140_ALL_E85.xlsx]Tabelle3!PivotTable1</c:name>
    <c:fmtId val="74"/>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c:f>
              <c:strCache>
                <c:ptCount val="1"/>
                <c:pt idx="0">
                  <c:v>Summe von Percent - Heat inside tool/Total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Tabelle3!$B$4:$B$15</c:f>
              <c:numCache>
                <c:formatCode>General</c:formatCode>
                <c:ptCount val="11"/>
                <c:pt idx="0">
                  <c:v>0.188407532015694</c:v>
                </c:pt>
                <c:pt idx="1">
                  <c:v>0.201531138319695</c:v>
                </c:pt>
                <c:pt idx="2">
                  <c:v>0.18095324786612</c:v>
                </c:pt>
                <c:pt idx="3">
                  <c:v>0.209015626627679</c:v>
                </c:pt>
                <c:pt idx="4">
                  <c:v>0.219916544988563</c:v>
                </c:pt>
                <c:pt idx="5">
                  <c:v>0.225449286211301</c:v>
                </c:pt>
                <c:pt idx="6">
                  <c:v>0.224077521906065</c:v>
                </c:pt>
                <c:pt idx="7">
                  <c:v>0.203603455028875</c:v>
                </c:pt>
                <c:pt idx="8">
                  <c:v>0.176605736099583</c:v>
                </c:pt>
                <c:pt idx="9">
                  <c:v>0.179050909775224</c:v>
                </c:pt>
                <c:pt idx="10">
                  <c:v>0.0476518495439189</c:v>
                </c:pt>
              </c:numCache>
            </c:numRef>
          </c:val>
          <c:smooth val="0"/>
        </c:ser>
        <c:ser>
          <c:idx val="1"/>
          <c:order val="1"/>
          <c:tx>
            <c:strRef>
              <c:f>Tabelle3!$C$3</c:f>
              <c:strCache>
                <c:ptCount val="1"/>
                <c:pt idx="0">
                  <c:v>Summe von Percent - Heat through chip/Total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Tabelle3!$C$4:$C$15</c:f>
              <c:numCache>
                <c:formatCode>General</c:formatCode>
                <c:ptCount val="11"/>
                <c:pt idx="0">
                  <c:v>0.531097142292047</c:v>
                </c:pt>
                <c:pt idx="1">
                  <c:v>0.542030981536898</c:v>
                </c:pt>
                <c:pt idx="2">
                  <c:v>0.524363346244418</c:v>
                </c:pt>
                <c:pt idx="3">
                  <c:v>0.526526429394326</c:v>
                </c:pt>
                <c:pt idx="4">
                  <c:v>0.562331790330357</c:v>
                </c:pt>
                <c:pt idx="5">
                  <c:v>0.525132352108167</c:v>
                </c:pt>
                <c:pt idx="6">
                  <c:v>0.570920698552447</c:v>
                </c:pt>
                <c:pt idx="7">
                  <c:v>0.552884511219303</c:v>
                </c:pt>
                <c:pt idx="8">
                  <c:v>0.545783447695409</c:v>
                </c:pt>
                <c:pt idx="9">
                  <c:v>0.592501671104876</c:v>
                </c:pt>
                <c:pt idx="10">
                  <c:v>0.551724194913457</c:v>
                </c:pt>
              </c:numCache>
            </c:numRef>
          </c:val>
          <c:smooth val="0"/>
        </c:ser>
        <c:ser>
          <c:idx val="2"/>
          <c:order val="2"/>
          <c:tx>
            <c:strRef>
              <c:f>Tabelle3!$D$3</c:f>
              <c:strCache>
                <c:ptCount val="1"/>
                <c:pt idx="0">
                  <c:v>Summe von Percent - Heat through workpiece/Total heat</c:v>
                </c:pt>
              </c:strCache>
            </c:strRef>
          </c:tx>
          <c:cat>
            <c:strRef>
              <c:f>Tabelle3!$A$4:$A$15</c:f>
              <c:strCache>
                <c:ptCount val="11"/>
                <c:pt idx="0">
                  <c:v>29,19</c:v>
                </c:pt>
                <c:pt idx="1">
                  <c:v>34,27</c:v>
                </c:pt>
                <c:pt idx="2">
                  <c:v>39,35</c:v>
                </c:pt>
                <c:pt idx="3">
                  <c:v>44,43</c:v>
                </c:pt>
                <c:pt idx="4">
                  <c:v>49,51</c:v>
                </c:pt>
                <c:pt idx="5">
                  <c:v>54,59</c:v>
                </c:pt>
                <c:pt idx="6">
                  <c:v>59,67</c:v>
                </c:pt>
                <c:pt idx="7">
                  <c:v>64,76</c:v>
                </c:pt>
                <c:pt idx="8">
                  <c:v>69,84</c:v>
                </c:pt>
                <c:pt idx="9">
                  <c:v>74,92</c:v>
                </c:pt>
                <c:pt idx="10">
                  <c:v>80,00</c:v>
                </c:pt>
              </c:strCache>
            </c:strRef>
          </c:cat>
          <c:val>
            <c:numRef>
              <c:f>Tabelle3!$D$4:$D$15</c:f>
              <c:numCache>
                <c:formatCode>General</c:formatCode>
                <c:ptCount val="11"/>
                <c:pt idx="0">
                  <c:v>0.280495325692259</c:v>
                </c:pt>
                <c:pt idx="1">
                  <c:v>0.256437880143406</c:v>
                </c:pt>
                <c:pt idx="2">
                  <c:v>0.294683405889462</c:v>
                </c:pt>
                <c:pt idx="3">
                  <c:v>0.264457943977995</c:v>
                </c:pt>
                <c:pt idx="4">
                  <c:v>0.21775166468108</c:v>
                </c:pt>
                <c:pt idx="5">
                  <c:v>0.249418361680532</c:v>
                </c:pt>
                <c:pt idx="6">
                  <c:v>0.205001779541488</c:v>
                </c:pt>
                <c:pt idx="7">
                  <c:v>0.243512033751822</c:v>
                </c:pt>
                <c:pt idx="8">
                  <c:v>0.277610816205007</c:v>
                </c:pt>
                <c:pt idx="9">
                  <c:v>0.2284474191199</c:v>
                </c:pt>
                <c:pt idx="10">
                  <c:v>0.400623955542624</c:v>
                </c:pt>
              </c:numCache>
            </c:numRef>
          </c:val>
          <c:smooth val="0"/>
        </c:ser>
        <c:dLbls>
          <c:showLegendKey val="0"/>
          <c:showVal val="0"/>
          <c:showCatName val="0"/>
          <c:showSerName val="0"/>
          <c:showPercent val="0"/>
          <c:showBubbleSize val="0"/>
        </c:dLbls>
        <c:marker val="1"/>
        <c:smooth val="0"/>
        <c:axId val="229216544"/>
        <c:axId val="56593280"/>
      </c:lineChart>
      <c:catAx>
        <c:axId val="229216544"/>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56593280"/>
        <c:crosses val="autoZero"/>
        <c:auto val="1"/>
        <c:lblAlgn val="ctr"/>
        <c:lblOffset val="100"/>
        <c:tickLblSkip val="3"/>
        <c:tickMarkSkip val="5"/>
        <c:noMultiLvlLbl val="0"/>
      </c:catAx>
      <c:valAx>
        <c:axId val="56593280"/>
        <c:scaling>
          <c:orientation val="minMax"/>
          <c:max val="1.0"/>
          <c:min val="0.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229216544"/>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7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VP38_1!$G$12:$G$15</c:f>
              <c:numCache>
                <c:formatCode>General</c:formatCode>
                <c:ptCount val="4"/>
                <c:pt idx="0">
                  <c:v>320.0</c:v>
                </c:pt>
                <c:pt idx="1">
                  <c:v>280.0</c:v>
                </c:pt>
                <c:pt idx="2">
                  <c:v>240.0</c:v>
                </c:pt>
                <c:pt idx="3">
                  <c:v>200.0</c:v>
                </c:pt>
              </c:numCache>
            </c:numRef>
          </c:cat>
          <c:val>
            <c:numRef>
              <c:f>VP38_1!$H$12:$H$15</c:f>
              <c:numCache>
                <c:formatCode>General</c:formatCode>
                <c:ptCount val="4"/>
                <c:pt idx="0">
                  <c:v>279.0333488898929</c:v>
                </c:pt>
                <c:pt idx="1">
                  <c:v>394.336677993777</c:v>
                </c:pt>
                <c:pt idx="2">
                  <c:v>521.4621663756778</c:v>
                </c:pt>
                <c:pt idx="3">
                  <c:v>625.6618213538388</c:v>
                </c:pt>
              </c:numCache>
            </c:numRef>
          </c:val>
        </c:ser>
        <c:dLbls>
          <c:showLegendKey val="0"/>
          <c:showVal val="0"/>
          <c:showCatName val="0"/>
          <c:showSerName val="0"/>
          <c:showPercent val="0"/>
          <c:showBubbleSize val="0"/>
        </c:dLbls>
        <c:gapWidth val="150"/>
        <c:axId val="140055072"/>
        <c:axId val="135383104"/>
      </c:barChart>
      <c:catAx>
        <c:axId val="140055072"/>
        <c:scaling>
          <c:orientation val="minMax"/>
        </c:scaling>
        <c:delete val="0"/>
        <c:axPos val="b"/>
        <c:numFmt formatCode="General" sourceLinked="1"/>
        <c:majorTickMark val="out"/>
        <c:minorTickMark val="none"/>
        <c:tickLblPos val="nextTo"/>
        <c:txPr>
          <a:bodyPr/>
          <a:lstStyle/>
          <a:p>
            <a:pPr>
              <a:defRPr sz="1400"/>
            </a:pPr>
            <a:endParaRPr lang="pt-BR"/>
          </a:p>
        </c:txPr>
        <c:crossAx val="135383104"/>
        <c:crosses val="autoZero"/>
        <c:auto val="1"/>
        <c:lblAlgn val="ctr"/>
        <c:lblOffset val="100"/>
        <c:noMultiLvlLbl val="0"/>
      </c:catAx>
      <c:valAx>
        <c:axId val="135383104"/>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140055072"/>
        <c:crosses val="autoZero"/>
        <c:crossBetween val="between"/>
      </c:valAx>
    </c:plotArea>
    <c:plotVisOnly val="1"/>
    <c:dispBlanksAs val="gap"/>
    <c:showDLblsOverMax val="0"/>
  </c:chart>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VP38_1!$G$26:$G$31</c:f>
              <c:numCache>
                <c:formatCode>General</c:formatCode>
                <c:ptCount val="6"/>
                <c:pt idx="0">
                  <c:v>400.0</c:v>
                </c:pt>
                <c:pt idx="1">
                  <c:v>360.0</c:v>
                </c:pt>
                <c:pt idx="2">
                  <c:v>320.0</c:v>
                </c:pt>
                <c:pt idx="3">
                  <c:v>280.0</c:v>
                </c:pt>
                <c:pt idx="4">
                  <c:v>240.0</c:v>
                </c:pt>
                <c:pt idx="5">
                  <c:v>200.0</c:v>
                </c:pt>
              </c:numCache>
            </c:numRef>
          </c:cat>
          <c:val>
            <c:numRef>
              <c:f>VP38_1!$H$26:$H$31</c:f>
              <c:numCache>
                <c:formatCode>General</c:formatCode>
                <c:ptCount val="6"/>
                <c:pt idx="0">
                  <c:v>269.0890464503959</c:v>
                </c:pt>
                <c:pt idx="1">
                  <c:v>148.040548669282</c:v>
                </c:pt>
                <c:pt idx="2">
                  <c:v>118.622294166359</c:v>
                </c:pt>
                <c:pt idx="3">
                  <c:v>102.749931987928</c:v>
                </c:pt>
                <c:pt idx="4">
                  <c:v>121.918915865412</c:v>
                </c:pt>
                <c:pt idx="5">
                  <c:v>134.1161789668579</c:v>
                </c:pt>
              </c:numCache>
            </c:numRef>
          </c:val>
        </c:ser>
        <c:dLbls>
          <c:showLegendKey val="0"/>
          <c:showVal val="0"/>
          <c:showCatName val="0"/>
          <c:showSerName val="0"/>
          <c:showPercent val="0"/>
          <c:showBubbleSize val="0"/>
        </c:dLbls>
        <c:gapWidth val="150"/>
        <c:axId val="57900176"/>
        <c:axId val="136607152"/>
      </c:barChart>
      <c:catAx>
        <c:axId val="57900176"/>
        <c:scaling>
          <c:orientation val="minMax"/>
        </c:scaling>
        <c:delete val="0"/>
        <c:axPos val="b"/>
        <c:numFmt formatCode="General" sourceLinked="1"/>
        <c:majorTickMark val="out"/>
        <c:minorTickMark val="none"/>
        <c:tickLblPos val="nextTo"/>
        <c:txPr>
          <a:bodyPr/>
          <a:lstStyle/>
          <a:p>
            <a:pPr>
              <a:defRPr sz="1400"/>
            </a:pPr>
            <a:endParaRPr lang="pt-BR"/>
          </a:p>
        </c:txPr>
        <c:crossAx val="136607152"/>
        <c:crosses val="autoZero"/>
        <c:auto val="1"/>
        <c:lblAlgn val="ctr"/>
        <c:lblOffset val="100"/>
        <c:noMultiLvlLbl val="0"/>
      </c:catAx>
      <c:valAx>
        <c:axId val="136607152"/>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57900176"/>
        <c:crosses val="autoZero"/>
        <c:crossBetween val="between"/>
      </c:valAx>
    </c:plotArea>
    <c:plotVisOnly val="1"/>
    <c:dispBlanksAs val="gap"/>
    <c:showDLblsOverMax val="0"/>
  </c:chart>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[Struct_Results_v18_AISI1045_AISI4140_ALL_E85.xlsx]Tabelle3!PivotTable1</c:name>
    <c:fmtId val="78"/>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c:f>
              <c:strCache>
                <c:ptCount val="1"/>
                <c:pt idx="0">
                  <c:v>Summe von Percent - Heat inside tool/Total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Tabelle3!$B$4:$B$12</c:f>
              <c:numCache>
                <c:formatCode>General</c:formatCode>
                <c:ptCount val="8"/>
                <c:pt idx="0">
                  <c:v>0.164387205935593</c:v>
                </c:pt>
                <c:pt idx="1">
                  <c:v>0.163390228810355</c:v>
                </c:pt>
                <c:pt idx="2">
                  <c:v>0.156603815394062</c:v>
                </c:pt>
                <c:pt idx="3">
                  <c:v>0.163351553516257</c:v>
                </c:pt>
                <c:pt idx="4">
                  <c:v>0.140651666389111</c:v>
                </c:pt>
                <c:pt idx="5">
                  <c:v>0.171140753080954</c:v>
                </c:pt>
                <c:pt idx="6">
                  <c:v>0.193182493623733</c:v>
                </c:pt>
                <c:pt idx="7">
                  <c:v>0.14196076116168</c:v>
                </c:pt>
              </c:numCache>
            </c:numRef>
          </c:val>
          <c:smooth val="0"/>
        </c:ser>
        <c:ser>
          <c:idx val="1"/>
          <c:order val="1"/>
          <c:tx>
            <c:strRef>
              <c:f>Tabelle3!$C$3</c:f>
              <c:strCache>
                <c:ptCount val="1"/>
                <c:pt idx="0">
                  <c:v>Summe von Percent - Heat through chip/Total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Tabelle3!$C$4:$C$12</c:f>
              <c:numCache>
                <c:formatCode>General</c:formatCode>
                <c:ptCount val="8"/>
                <c:pt idx="0">
                  <c:v>0.523058740339827</c:v>
                </c:pt>
                <c:pt idx="1">
                  <c:v>0.50864693868243</c:v>
                </c:pt>
                <c:pt idx="2">
                  <c:v>0.498614717393687</c:v>
                </c:pt>
                <c:pt idx="3">
                  <c:v>0.524685632929624</c:v>
                </c:pt>
                <c:pt idx="4">
                  <c:v>0.522741939780473</c:v>
                </c:pt>
                <c:pt idx="5">
                  <c:v>0.524789161274822</c:v>
                </c:pt>
                <c:pt idx="6">
                  <c:v>0.503772371636053</c:v>
                </c:pt>
                <c:pt idx="7">
                  <c:v>0.553160966350554</c:v>
                </c:pt>
              </c:numCache>
            </c:numRef>
          </c:val>
          <c:smooth val="0"/>
        </c:ser>
        <c:ser>
          <c:idx val="2"/>
          <c:order val="2"/>
          <c:tx>
            <c:strRef>
              <c:f>Tabelle3!$D$3</c:f>
              <c:strCache>
                <c:ptCount val="1"/>
                <c:pt idx="0">
                  <c:v>Summe von Percent - Heat through workpiece/Total heat</c:v>
                </c:pt>
              </c:strCache>
            </c:strRef>
          </c:tx>
          <c:cat>
            <c:strRef>
              <c:f>Tabelle3!$A$4:$A$12</c:f>
              <c:strCache>
                <c:ptCount val="8"/>
                <c:pt idx="0">
                  <c:v>26,65</c:v>
                </c:pt>
                <c:pt idx="1">
                  <c:v>34,27</c:v>
                </c:pt>
                <c:pt idx="2">
                  <c:v>41,89</c:v>
                </c:pt>
                <c:pt idx="3">
                  <c:v>49,51</c:v>
                </c:pt>
                <c:pt idx="4">
                  <c:v>57,13</c:v>
                </c:pt>
                <c:pt idx="5">
                  <c:v>64,76</c:v>
                </c:pt>
                <c:pt idx="6">
                  <c:v>72,38</c:v>
                </c:pt>
                <c:pt idx="7">
                  <c:v>80,00</c:v>
                </c:pt>
              </c:strCache>
            </c:strRef>
          </c:cat>
          <c:val>
            <c:numRef>
              <c:f>Tabelle3!$D$4:$D$12</c:f>
              <c:numCache>
                <c:formatCode>General</c:formatCode>
                <c:ptCount val="8"/>
                <c:pt idx="0">
                  <c:v>0.31255405372458</c:v>
                </c:pt>
                <c:pt idx="1">
                  <c:v>0.327962832507215</c:v>
                </c:pt>
                <c:pt idx="2">
                  <c:v>0.344781467212252</c:v>
                </c:pt>
                <c:pt idx="3">
                  <c:v>0.31196281355412</c:v>
                </c:pt>
                <c:pt idx="4">
                  <c:v>0.336606393830416</c:v>
                </c:pt>
                <c:pt idx="5">
                  <c:v>0.304070085644225</c:v>
                </c:pt>
                <c:pt idx="6">
                  <c:v>0.303045134740214</c:v>
                </c:pt>
                <c:pt idx="7">
                  <c:v>0.304878272487767</c:v>
                </c:pt>
              </c:numCache>
            </c:numRef>
          </c:val>
          <c:smooth val="0"/>
        </c:ser>
        <c:dLbls>
          <c:showLegendKey val="0"/>
          <c:showVal val="0"/>
          <c:showCatName val="0"/>
          <c:showSerName val="0"/>
          <c:showPercent val="0"/>
          <c:showBubbleSize val="0"/>
        </c:dLbls>
        <c:marker val="1"/>
        <c:smooth val="0"/>
        <c:axId val="192559680"/>
        <c:axId val="191907200"/>
      </c:lineChart>
      <c:catAx>
        <c:axId val="192559680"/>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191907200"/>
        <c:crosses val="autoZero"/>
        <c:auto val="1"/>
        <c:lblAlgn val="ctr"/>
        <c:lblOffset val="100"/>
        <c:tickLblSkip val="3"/>
        <c:tickMarkSkip val="5"/>
        <c:noMultiLvlLbl val="0"/>
      </c:catAx>
      <c:valAx>
        <c:axId val="191907200"/>
        <c:scaling>
          <c:orientation val="minMax"/>
          <c:max val="1.0"/>
          <c:min val="0.0"/>
        </c:scaling>
        <c:delete val="0"/>
        <c:axPos val="l"/>
        <c:majorGridlines/>
        <c:title>
          <c:tx>
            <c:rich>
              <a:bodyPr/>
              <a:lstStyle/>
              <a:p>
                <a:pPr>
                  <a:defRPr/>
                </a:pPr>
                <a:r>
                  <a:rPr lang="de-DE" dirty="0"/>
                  <a:t>Heat </a:t>
                </a:r>
                <a:r>
                  <a:rPr lang="de-DE" dirty="0" err="1"/>
                  <a:t>partition</a:t>
                </a:r>
                <a:r>
                  <a:rPr lang="de-DE" dirty="0"/>
                  <a:t> </a:t>
                </a:r>
                <a:r>
                  <a:rPr lang="de-DE" dirty="0" err="1"/>
                  <a:t>ratios</a:t>
                </a:r>
                <a:endParaRPr lang="de-DE" dirty="0"/>
              </a:p>
            </c:rich>
          </c:tx>
          <c:overlay val="0"/>
        </c:title>
        <c:numFmt formatCode="General" sourceLinked="1"/>
        <c:majorTickMark val="none"/>
        <c:minorTickMark val="none"/>
        <c:tickLblPos val="nextTo"/>
        <c:crossAx val="192559680"/>
        <c:crosses val="autoZero"/>
        <c:crossBetween val="between"/>
      </c:valAx>
    </c:plotArea>
    <c:plotVisOnly val="1"/>
    <c:dispBlanksAs val="span"/>
    <c:showDLblsOverMax val="0"/>
  </c:chart>
  <c:txPr>
    <a:bodyPr/>
    <a:lstStyle/>
    <a:p>
      <a:pPr>
        <a:defRPr sz="1800"/>
      </a:pPr>
      <a:endParaRPr lang="pt-B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PowerPoint]Tabelle5!PivotTable1</c:name>
    <c:fmtId val="21"/>
  </c:pivotSource>
  <c:chart>
    <c:autoTitleDeleted val="1"/>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solid"/>
          </a:ln>
        </c:spPr>
        <c:marker>
          <c:spPr>
            <a:ln>
              <a:prstDash val="solid"/>
            </a:ln>
          </c:spPr>
        </c:marker>
      </c:pivotFmt>
      <c:pivotFmt>
        <c:idx val="35"/>
        <c:spPr>
          <a:ln>
            <a:prstDash val="solid"/>
          </a:ln>
        </c:spPr>
        <c:marker>
          <c:spPr>
            <a:ln>
              <a:prstDash val="solid"/>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Tabelle5!$B$4:$B$5</c:f>
              <c:strCache>
                <c:ptCount val="1"/>
                <c:pt idx="0">
                  <c:v>VP41_2_H200_V100_C45_MF_425</c:v>
                </c:pt>
              </c:strCache>
            </c:strRef>
          </c:tx>
          <c:spPr>
            <a:ln>
              <a:prstDash val="solid"/>
            </a:ln>
          </c:spPr>
          <c:marker>
            <c:spPr>
              <a:ln>
                <a:prstDash val="solid"/>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Tabelle5!$B$6:$B$35</c:f>
              <c:numCache>
                <c:formatCode>General</c:formatCode>
                <c:ptCount val="30"/>
                <c:pt idx="6">
                  <c:v>0.252566984154005</c:v>
                </c:pt>
                <c:pt idx="8">
                  <c:v>0.258120815333371</c:v>
                </c:pt>
                <c:pt idx="9">
                  <c:v>0.237657007527801</c:v>
                </c:pt>
                <c:pt idx="10">
                  <c:v>0.232443052915473</c:v>
                </c:pt>
                <c:pt idx="12">
                  <c:v>0.226513196080771</c:v>
                </c:pt>
                <c:pt idx="13">
                  <c:v>0.219344030685627</c:v>
                </c:pt>
                <c:pt idx="14">
                  <c:v>0.219688123938964</c:v>
                </c:pt>
                <c:pt idx="16">
                  <c:v>0.20824056828682</c:v>
                </c:pt>
                <c:pt idx="17">
                  <c:v>0.203760517658965</c:v>
                </c:pt>
                <c:pt idx="18">
                  <c:v>0.207787490844205</c:v>
                </c:pt>
                <c:pt idx="20">
                  <c:v>0.207888283997164</c:v>
                </c:pt>
                <c:pt idx="21">
                  <c:v>0.207626874536296</c:v>
                </c:pt>
                <c:pt idx="22">
                  <c:v>0.206229396654998</c:v>
                </c:pt>
                <c:pt idx="24">
                  <c:v>0.20178720101307</c:v>
                </c:pt>
                <c:pt idx="25">
                  <c:v>0.198986589428985</c:v>
                </c:pt>
                <c:pt idx="26">
                  <c:v>0.199754940822883</c:v>
                </c:pt>
                <c:pt idx="28">
                  <c:v>0.200808810024598</c:v>
                </c:pt>
                <c:pt idx="29">
                  <c:v>0.205944958899707</c:v>
                </c:pt>
              </c:numCache>
            </c:numRef>
          </c:val>
          <c:smooth val="0"/>
        </c:ser>
        <c:ser>
          <c:idx val="1"/>
          <c:order val="1"/>
          <c:tx>
            <c:strRef>
              <c:f>Tabelle5!$C$4:$C$5</c:f>
              <c:strCache>
                <c:ptCount val="1"/>
                <c:pt idx="0">
                  <c:v>VP42_1_H300_V100_C45_MF_425</c:v>
                </c:pt>
              </c:strCache>
            </c:strRef>
          </c:tx>
          <c:spPr>
            <a:ln>
              <a:prstDash val="solid"/>
            </a:ln>
          </c:spPr>
          <c:marker>
            <c:spPr>
              <a:ln>
                <a:prstDash val="solid"/>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Tabelle5!$C$6:$C$35</c:f>
              <c:numCache>
                <c:formatCode>General</c:formatCode>
                <c:ptCount val="30"/>
                <c:pt idx="6">
                  <c:v>0.164588872402596</c:v>
                </c:pt>
                <c:pt idx="8">
                  <c:v>0.166883152303021</c:v>
                </c:pt>
                <c:pt idx="9">
                  <c:v>0.164460727660759</c:v>
                </c:pt>
                <c:pt idx="10">
                  <c:v>0.163951316581573</c:v>
                </c:pt>
                <c:pt idx="12">
                  <c:v>0.164545012821802</c:v>
                </c:pt>
                <c:pt idx="13">
                  <c:v>0.160872838061683</c:v>
                </c:pt>
                <c:pt idx="14">
                  <c:v>0.1577689070403</c:v>
                </c:pt>
                <c:pt idx="16">
                  <c:v>0.154981962435781</c:v>
                </c:pt>
                <c:pt idx="17">
                  <c:v>0.153526393837003</c:v>
                </c:pt>
                <c:pt idx="18">
                  <c:v>0.165569449409341</c:v>
                </c:pt>
                <c:pt idx="20">
                  <c:v>0.179749968003242</c:v>
                </c:pt>
                <c:pt idx="21">
                  <c:v>0.160484972452192</c:v>
                </c:pt>
                <c:pt idx="22">
                  <c:v>0.158183780768218</c:v>
                </c:pt>
                <c:pt idx="24">
                  <c:v>0.143350836497374</c:v>
                </c:pt>
                <c:pt idx="25">
                  <c:v>0.147229570083122</c:v>
                </c:pt>
                <c:pt idx="26">
                  <c:v>0.139248881310401</c:v>
                </c:pt>
                <c:pt idx="28">
                  <c:v>0.138643966120387</c:v>
                </c:pt>
                <c:pt idx="29">
                  <c:v>0.131176436433806</c:v>
                </c:pt>
              </c:numCache>
            </c:numRef>
          </c:val>
          <c:smooth val="0"/>
        </c:ser>
        <c:ser>
          <c:idx val="2"/>
          <c:order val="2"/>
          <c:tx>
            <c:strRef>
              <c:f>Tabelle5!$D$4:$D$5</c:f>
              <c:strCache>
                <c:ptCount val="1"/>
                <c:pt idx="0">
                  <c:v>VP43_1_H400_V100_C45_MF_285</c:v>
                </c:pt>
              </c:strCache>
            </c:strRef>
          </c:tx>
          <c:spPr>
            <a:ln>
              <a:prstDash val="solid"/>
            </a:ln>
          </c:spPr>
          <c:marker>
            <c:spPr>
              <a:ln>
                <a:prstDash val="solid"/>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Tabelle5!$D$6:$D$35</c:f>
              <c:numCache>
                <c:formatCode>General</c:formatCode>
                <c:ptCount val="30"/>
                <c:pt idx="6">
                  <c:v>0.165688392466419</c:v>
                </c:pt>
                <c:pt idx="8">
                  <c:v>0.11544111137316</c:v>
                </c:pt>
                <c:pt idx="9">
                  <c:v>0.184636776749143</c:v>
                </c:pt>
                <c:pt idx="10">
                  <c:v>0.166951179768107</c:v>
                </c:pt>
                <c:pt idx="12">
                  <c:v>0.158869208558792</c:v>
                </c:pt>
              </c:numCache>
            </c:numRef>
          </c:val>
          <c:smooth val="0"/>
        </c:ser>
        <c:ser>
          <c:idx val="3"/>
          <c:order val="3"/>
          <c:tx>
            <c:strRef>
              <c:f>Tabelle5!$E$4:$E$5</c:f>
              <c:strCache>
                <c:ptCount val="1"/>
                <c:pt idx="0">
                  <c:v>VP45_2_H200_V150_C45_MF_425</c:v>
                </c:pt>
              </c:strCache>
            </c:strRef>
          </c:tx>
          <c:spPr>
            <a:ln>
              <a:prstDash val="dash"/>
            </a:ln>
          </c:spPr>
          <c:marker>
            <c:spPr>
              <a:ln>
                <a:prstDash val="dash"/>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Tabelle5!$E$6:$E$35</c:f>
              <c:numCache>
                <c:formatCode>General</c:formatCode>
                <c:ptCount val="30"/>
                <c:pt idx="0">
                  <c:v>0.213976566291884</c:v>
                </c:pt>
                <c:pt idx="1">
                  <c:v>0.22149746639964</c:v>
                </c:pt>
                <c:pt idx="2">
                  <c:v>0.222014757962102</c:v>
                </c:pt>
                <c:pt idx="3">
                  <c:v>0.21472246613418</c:v>
                </c:pt>
                <c:pt idx="4">
                  <c:v>0.222491561845487</c:v>
                </c:pt>
                <c:pt idx="5">
                  <c:v>0.219160332383364</c:v>
                </c:pt>
                <c:pt idx="7">
                  <c:v>0.218708210764103</c:v>
                </c:pt>
                <c:pt idx="9">
                  <c:v>0.213367916352686</c:v>
                </c:pt>
                <c:pt idx="11">
                  <c:v>0.210694281083268</c:v>
                </c:pt>
                <c:pt idx="13">
                  <c:v>0.205352021820514</c:v>
                </c:pt>
                <c:pt idx="15">
                  <c:v>0.198714236039378</c:v>
                </c:pt>
                <c:pt idx="17">
                  <c:v>0.195788483084408</c:v>
                </c:pt>
                <c:pt idx="19">
                  <c:v>0.189970748597067</c:v>
                </c:pt>
                <c:pt idx="21">
                  <c:v>0.182758835190672</c:v>
                </c:pt>
                <c:pt idx="23">
                  <c:v>0.178906642274369</c:v>
                </c:pt>
                <c:pt idx="25">
                  <c:v>0.174380764755525</c:v>
                </c:pt>
                <c:pt idx="27">
                  <c:v>0.173102719973276</c:v>
                </c:pt>
                <c:pt idx="29">
                  <c:v>0.127776395389925</c:v>
                </c:pt>
              </c:numCache>
            </c:numRef>
          </c:val>
          <c:smooth val="0"/>
        </c:ser>
        <c:ser>
          <c:idx val="4"/>
          <c:order val="4"/>
          <c:tx>
            <c:strRef>
              <c:f>Tabelle5!$F$4:$F$5</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Tabelle5!$F$6:$F$35</c:f>
              <c:numCache>
                <c:formatCode>General</c:formatCode>
                <c:ptCount val="30"/>
                <c:pt idx="0">
                  <c:v>0.228322531807598</c:v>
                </c:pt>
                <c:pt idx="1">
                  <c:v>0.230765493705276</c:v>
                </c:pt>
                <c:pt idx="2">
                  <c:v>0.225326730469456</c:v>
                </c:pt>
                <c:pt idx="3">
                  <c:v>0.225162523916064</c:v>
                </c:pt>
                <c:pt idx="4">
                  <c:v>0.213660737093089</c:v>
                </c:pt>
                <c:pt idx="5">
                  <c:v>0.203160936522371</c:v>
                </c:pt>
                <c:pt idx="7">
                  <c:v>0.196474461793845</c:v>
                </c:pt>
                <c:pt idx="9">
                  <c:v>0.197434769866541</c:v>
                </c:pt>
                <c:pt idx="11">
                  <c:v>0.190359923853992</c:v>
                </c:pt>
                <c:pt idx="13">
                  <c:v>0.185382998330894</c:v>
                </c:pt>
                <c:pt idx="15">
                  <c:v>0.173052945407783</c:v>
                </c:pt>
                <c:pt idx="17">
                  <c:v>0.165738084543467</c:v>
                </c:pt>
                <c:pt idx="19">
                  <c:v>0.172380761110373</c:v>
                </c:pt>
                <c:pt idx="21">
                  <c:v>0.16629750588305</c:v>
                </c:pt>
                <c:pt idx="23">
                  <c:v>0.153931302577862</c:v>
                </c:pt>
                <c:pt idx="25">
                  <c:v>0.162554224639219</c:v>
                </c:pt>
                <c:pt idx="27">
                  <c:v>0.154002515579063</c:v>
                </c:pt>
                <c:pt idx="29">
                  <c:v>0.13938754655086</c:v>
                </c:pt>
              </c:numCache>
            </c:numRef>
          </c:val>
          <c:smooth val="0"/>
        </c:ser>
        <c:ser>
          <c:idx val="5"/>
          <c:order val="5"/>
          <c:tx>
            <c:strRef>
              <c:f>Tabelle5!$G$4:$G$5</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Tabelle5!$G$6:$G$35</c:f>
              <c:numCache>
                <c:formatCode>General</c:formatCode>
                <c:ptCount val="30"/>
                <c:pt idx="0">
                  <c:v>0.17162877292267</c:v>
                </c:pt>
                <c:pt idx="1">
                  <c:v>0.168269998553837</c:v>
                </c:pt>
                <c:pt idx="2">
                  <c:v>0.167600998444349</c:v>
                </c:pt>
                <c:pt idx="3">
                  <c:v>0.161128635002668</c:v>
                </c:pt>
                <c:pt idx="4">
                  <c:v>0.150701295546169</c:v>
                </c:pt>
                <c:pt idx="5">
                  <c:v>0.146858781359843</c:v>
                </c:pt>
                <c:pt idx="7">
                  <c:v>0.143139243801338</c:v>
                </c:pt>
                <c:pt idx="9">
                  <c:v>0.141898823069316</c:v>
                </c:pt>
                <c:pt idx="11">
                  <c:v>0.143344798694339</c:v>
                </c:pt>
                <c:pt idx="13">
                  <c:v>0.142371607612484</c:v>
                </c:pt>
                <c:pt idx="15">
                  <c:v>0.137343908084389</c:v>
                </c:pt>
                <c:pt idx="17">
                  <c:v>0.136106497052932</c:v>
                </c:pt>
                <c:pt idx="19">
                  <c:v>0.138093948060419</c:v>
                </c:pt>
                <c:pt idx="21">
                  <c:v>0.133964356087506</c:v>
                </c:pt>
                <c:pt idx="23">
                  <c:v>0.130268020030309</c:v>
                </c:pt>
                <c:pt idx="25">
                  <c:v>0.12802341159801</c:v>
                </c:pt>
                <c:pt idx="27">
                  <c:v>0.124398364119559</c:v>
                </c:pt>
                <c:pt idx="29">
                  <c:v>0.10093578968211</c:v>
                </c:pt>
              </c:numCache>
            </c:numRef>
          </c:val>
          <c:smooth val="0"/>
        </c:ser>
        <c:ser>
          <c:idx val="6"/>
          <c:order val="6"/>
          <c:tx>
            <c:strRef>
              <c:f>Tabelle5!$H$4:$H$5</c:f>
              <c:strCache>
                <c:ptCount val="1"/>
                <c:pt idx="0">
                  <c:v>VP50_1_H500_V150_C45_MF_285</c:v>
                </c:pt>
              </c:strCache>
            </c:strRef>
          </c:tx>
          <c:spPr>
            <a:ln>
              <a:prstDash val="dash"/>
            </a:ln>
          </c:spPr>
          <c:marker>
            <c:spPr>
              <a:ln>
                <a:prstDash val="dash"/>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Tabelle5!$H$6:$H$35</c:f>
              <c:numCache>
                <c:formatCode>General</c:formatCode>
                <c:ptCount val="30"/>
                <c:pt idx="0">
                  <c:v>0.158543134672299</c:v>
                </c:pt>
                <c:pt idx="1">
                  <c:v>0.15187340967991</c:v>
                </c:pt>
                <c:pt idx="2">
                  <c:v>0.14488322641395</c:v>
                </c:pt>
                <c:pt idx="3">
                  <c:v>0.140593442795261</c:v>
                </c:pt>
                <c:pt idx="4">
                  <c:v>0.136504621954138</c:v>
                </c:pt>
                <c:pt idx="5">
                  <c:v>0.132653125898007</c:v>
                </c:pt>
                <c:pt idx="7">
                  <c:v>0.129836454602255</c:v>
                </c:pt>
                <c:pt idx="9">
                  <c:v>0.127268883321529</c:v>
                </c:pt>
                <c:pt idx="11">
                  <c:v>0.127189156634009</c:v>
                </c:pt>
                <c:pt idx="13">
                  <c:v>0.127638824554801</c:v>
                </c:pt>
                <c:pt idx="15">
                  <c:v>0.122474533362494</c:v>
                </c:pt>
                <c:pt idx="17">
                  <c:v>0.120010418466774</c:v>
                </c:pt>
                <c:pt idx="19">
                  <c:v>0.116807711407922</c:v>
                </c:pt>
                <c:pt idx="21">
                  <c:v>0.113796787373799</c:v>
                </c:pt>
                <c:pt idx="23">
                  <c:v>0.109383637264338</c:v>
                </c:pt>
                <c:pt idx="25">
                  <c:v>0.106466990903041</c:v>
                </c:pt>
                <c:pt idx="27">
                  <c:v>0.105429205812055</c:v>
                </c:pt>
                <c:pt idx="29">
                  <c:v>0.0764354020566741</c:v>
                </c:pt>
              </c:numCache>
            </c:numRef>
          </c:val>
          <c:smooth val="0"/>
        </c:ser>
        <c:dLbls>
          <c:showLegendKey val="0"/>
          <c:showVal val="0"/>
          <c:showCatName val="0"/>
          <c:showSerName val="0"/>
          <c:showPercent val="0"/>
          <c:showBubbleSize val="0"/>
        </c:dLbls>
        <c:marker val="1"/>
        <c:smooth val="0"/>
        <c:axId val="139768144"/>
        <c:axId val="139771136"/>
      </c:lineChart>
      <c:catAx>
        <c:axId val="13976814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layout/>
          <c:overlay val="0"/>
        </c:title>
        <c:numFmt formatCode="General" sourceLinked="0"/>
        <c:majorTickMark val="none"/>
        <c:minorTickMark val="none"/>
        <c:tickLblPos val="nextTo"/>
        <c:txPr>
          <a:bodyPr/>
          <a:lstStyle/>
          <a:p>
            <a:pPr>
              <a:defRPr sz="1600"/>
            </a:pPr>
            <a:endParaRPr lang="pt-BR"/>
          </a:p>
        </c:txPr>
        <c:crossAx val="139771136"/>
        <c:crosses val="autoZero"/>
        <c:auto val="1"/>
        <c:lblAlgn val="ctr"/>
        <c:lblOffset val="100"/>
        <c:tickLblSkip val="5"/>
        <c:tickMarkSkip val="5"/>
        <c:noMultiLvlLbl val="0"/>
      </c:catAx>
      <c:valAx>
        <c:axId val="139771136"/>
        <c:scaling>
          <c:orientation val="minMax"/>
          <c:max val="0.3"/>
        </c:scaling>
        <c:delete val="0"/>
        <c:axPos val="l"/>
        <c:majorGridlines/>
        <c:title>
          <c:tx>
            <c:rich>
              <a:bodyPr/>
              <a:lstStyle/>
              <a:p>
                <a:pPr>
                  <a:defRPr sz="1800" b="0"/>
                </a:pPr>
                <a:r>
                  <a:rPr lang="de-DE" sz="1800" b="0" dirty="0" smtClean="0"/>
                  <a:t>Heat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tool</a:t>
                </a:r>
                <a:endParaRPr lang="de-DE" sz="1800" b="0" dirty="0"/>
              </a:p>
            </c:rich>
          </c:tx>
          <c:layout/>
          <c:overlay val="0"/>
        </c:title>
        <c:numFmt formatCode="General" sourceLinked="1"/>
        <c:majorTickMark val="none"/>
        <c:minorTickMark val="none"/>
        <c:tickLblPos val="nextTo"/>
        <c:txPr>
          <a:bodyPr/>
          <a:lstStyle/>
          <a:p>
            <a:pPr>
              <a:defRPr sz="1600"/>
            </a:pPr>
            <a:endParaRPr lang="pt-BR"/>
          </a:p>
        </c:txPr>
        <c:crossAx val="139768144"/>
        <c:crosses val="autoZero"/>
        <c:crossBetween val="between"/>
      </c:valAx>
    </c:plotArea>
    <c:legend>
      <c:legendPos val="r"/>
      <c:layout>
        <c:manualLayout>
          <c:xMode val="edge"/>
          <c:yMode val="edge"/>
          <c:x val="0.670657318886764"/>
          <c:y val="0.599482751846613"/>
          <c:w val="0.323946462715105"/>
          <c:h val="0.23856239195348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8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VP39_1!$G$10:$G$14</c:f>
              <c:numCache>
                <c:formatCode>General</c:formatCode>
                <c:ptCount val="5"/>
                <c:pt idx="0">
                  <c:v>360.0</c:v>
                </c:pt>
                <c:pt idx="1">
                  <c:v>320.0</c:v>
                </c:pt>
                <c:pt idx="2">
                  <c:v>280.0</c:v>
                </c:pt>
                <c:pt idx="3">
                  <c:v>240.0</c:v>
                </c:pt>
                <c:pt idx="4">
                  <c:v>200.0</c:v>
                </c:pt>
              </c:numCache>
            </c:numRef>
          </c:cat>
          <c:val>
            <c:numRef>
              <c:f>VP39_1!$H$10:$H$14</c:f>
              <c:numCache>
                <c:formatCode>General</c:formatCode>
                <c:ptCount val="5"/>
                <c:pt idx="0">
                  <c:v>267.2731709007709</c:v>
                </c:pt>
                <c:pt idx="1">
                  <c:v>415.282246919244</c:v>
                </c:pt>
                <c:pt idx="2">
                  <c:v>657.111557082637</c:v>
                </c:pt>
                <c:pt idx="3">
                  <c:v>685.0424288893769</c:v>
                </c:pt>
                <c:pt idx="4">
                  <c:v>806.42343214768</c:v>
                </c:pt>
              </c:numCache>
            </c:numRef>
          </c:val>
        </c:ser>
        <c:dLbls>
          <c:showLegendKey val="0"/>
          <c:showVal val="0"/>
          <c:showCatName val="0"/>
          <c:showSerName val="0"/>
          <c:showPercent val="0"/>
          <c:showBubbleSize val="0"/>
        </c:dLbls>
        <c:gapWidth val="150"/>
        <c:axId val="226648352"/>
        <c:axId val="226650672"/>
      </c:barChart>
      <c:catAx>
        <c:axId val="226648352"/>
        <c:scaling>
          <c:orientation val="minMax"/>
        </c:scaling>
        <c:delete val="0"/>
        <c:axPos val="b"/>
        <c:numFmt formatCode="General" sourceLinked="1"/>
        <c:majorTickMark val="out"/>
        <c:minorTickMark val="none"/>
        <c:tickLblPos val="nextTo"/>
        <c:txPr>
          <a:bodyPr/>
          <a:lstStyle/>
          <a:p>
            <a:pPr>
              <a:defRPr sz="1400"/>
            </a:pPr>
            <a:endParaRPr lang="pt-BR"/>
          </a:p>
        </c:txPr>
        <c:crossAx val="226650672"/>
        <c:crosses val="autoZero"/>
        <c:auto val="1"/>
        <c:lblAlgn val="ctr"/>
        <c:lblOffset val="100"/>
        <c:noMultiLvlLbl val="0"/>
      </c:catAx>
      <c:valAx>
        <c:axId val="226650672"/>
        <c:scaling>
          <c:orientation val="minMax"/>
        </c:scaling>
        <c:delete val="0"/>
        <c:axPos val="l"/>
        <c:numFmt formatCode="General" sourceLinked="1"/>
        <c:majorTickMark val="out"/>
        <c:minorTickMark val="none"/>
        <c:tickLblPos val="nextTo"/>
        <c:txPr>
          <a:bodyPr/>
          <a:lstStyle/>
          <a:p>
            <a:pPr>
              <a:defRPr sz="1400"/>
            </a:pPr>
            <a:endParaRPr lang="pt-BR"/>
          </a:p>
        </c:txPr>
        <c:crossAx val="226648352"/>
        <c:crosses val="autoZero"/>
        <c:crossBetween val="between"/>
      </c:valAx>
    </c:plotArea>
    <c:plotVisOnly val="1"/>
    <c:dispBlanksAs val="gap"/>
    <c:showDLblsOverMax val="0"/>
  </c:chart>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VP39_1!$G$25:$G$33</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VP39_1!$H$25:$H$33</c:f>
              <c:numCache>
                <c:formatCode>General</c:formatCode>
                <c:ptCount val="9"/>
                <c:pt idx="0">
                  <c:v>4.409045876585899</c:v>
                </c:pt>
                <c:pt idx="1">
                  <c:v>110.512229773059</c:v>
                </c:pt>
                <c:pt idx="2">
                  <c:v>213.6096515583399</c:v>
                </c:pt>
                <c:pt idx="3">
                  <c:v>276.363941913913</c:v>
                </c:pt>
                <c:pt idx="4">
                  <c:v>318.2903599783938</c:v>
                </c:pt>
                <c:pt idx="5">
                  <c:v>362.602521620499</c:v>
                </c:pt>
                <c:pt idx="6">
                  <c:v>444.8878954680119</c:v>
                </c:pt>
                <c:pt idx="7">
                  <c:v>531.334843210064</c:v>
                </c:pt>
                <c:pt idx="8">
                  <c:v>645.550199455671</c:v>
                </c:pt>
              </c:numCache>
            </c:numRef>
          </c:val>
        </c:ser>
        <c:dLbls>
          <c:showLegendKey val="0"/>
          <c:showVal val="0"/>
          <c:showCatName val="0"/>
          <c:showSerName val="0"/>
          <c:showPercent val="0"/>
          <c:showBubbleSize val="0"/>
        </c:dLbls>
        <c:gapWidth val="150"/>
        <c:axId val="231104112"/>
        <c:axId val="231106864"/>
      </c:barChart>
      <c:catAx>
        <c:axId val="231104112"/>
        <c:scaling>
          <c:orientation val="minMax"/>
        </c:scaling>
        <c:delete val="0"/>
        <c:axPos val="b"/>
        <c:numFmt formatCode="General" sourceLinked="1"/>
        <c:majorTickMark val="out"/>
        <c:minorTickMark val="none"/>
        <c:tickLblPos val="nextTo"/>
        <c:txPr>
          <a:bodyPr/>
          <a:lstStyle/>
          <a:p>
            <a:pPr>
              <a:defRPr sz="1400"/>
            </a:pPr>
            <a:endParaRPr lang="pt-BR"/>
          </a:p>
        </c:txPr>
        <c:crossAx val="231106864"/>
        <c:crosses val="autoZero"/>
        <c:auto val="1"/>
        <c:lblAlgn val="ctr"/>
        <c:lblOffset val="100"/>
        <c:noMultiLvlLbl val="0"/>
      </c:catAx>
      <c:valAx>
        <c:axId val="231106864"/>
        <c:scaling>
          <c:orientation val="minMax"/>
          <c:max val="1000.0"/>
        </c:scaling>
        <c:delete val="0"/>
        <c:axPos val="l"/>
        <c:numFmt formatCode="General" sourceLinked="1"/>
        <c:majorTickMark val="out"/>
        <c:minorTickMark val="none"/>
        <c:tickLblPos val="nextTo"/>
        <c:txPr>
          <a:bodyPr/>
          <a:lstStyle/>
          <a:p>
            <a:pPr>
              <a:defRPr sz="1400"/>
            </a:pPr>
            <a:endParaRPr lang="pt-BR"/>
          </a:p>
        </c:txPr>
        <c:crossAx val="231104112"/>
        <c:crosses val="autoZero"/>
        <c:crossBetween val="between"/>
      </c:valAx>
    </c:plotArea>
    <c:plotVisOnly val="1"/>
    <c:dispBlanksAs val="gap"/>
    <c:showDLblsOverMax val="0"/>
  </c:chart>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2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963.4711598247071</c:v>
                </c:pt>
                <c:pt idx="1">
                  <c:v>1409.617478728134</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1334.497356190102</c:v>
                </c:pt>
                <c:pt idx="1">
                  <c:v>2211.464686915074</c:v>
                </c:pt>
              </c:numCache>
            </c:numRef>
          </c:val>
          <c:smooth val="0"/>
        </c:ser>
        <c:dLbls>
          <c:showLegendKey val="0"/>
          <c:showVal val="0"/>
          <c:showCatName val="0"/>
          <c:showSerName val="0"/>
          <c:showPercent val="0"/>
          <c:showBubbleSize val="0"/>
        </c:dLbls>
        <c:marker val="1"/>
        <c:smooth val="0"/>
        <c:axId val="226959600"/>
        <c:axId val="184933360"/>
      </c:lineChart>
      <c:catAx>
        <c:axId val="226959600"/>
        <c:scaling>
          <c:orientation val="minMax"/>
        </c:scaling>
        <c:delete val="0"/>
        <c:axPos val="b"/>
        <c:numFmt formatCode="General" sourceLinked="0"/>
        <c:majorTickMark val="none"/>
        <c:minorTickMark val="none"/>
        <c:tickLblPos val="nextTo"/>
        <c:txPr>
          <a:bodyPr/>
          <a:lstStyle/>
          <a:p>
            <a:pPr>
              <a:defRPr sz="1200"/>
            </a:pPr>
            <a:endParaRPr lang="pt-BR"/>
          </a:p>
        </c:txPr>
        <c:crossAx val="184933360"/>
        <c:crosses val="autoZero"/>
        <c:auto val="1"/>
        <c:lblAlgn val="ctr"/>
        <c:lblOffset val="100"/>
        <c:noMultiLvlLbl val="0"/>
      </c:catAx>
      <c:valAx>
        <c:axId val="184933360"/>
        <c:scaling>
          <c:orientation val="minMax"/>
          <c:max val="3000.0"/>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2695960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25"/>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385.5974085183807</c:v>
                </c:pt>
                <c:pt idx="1">
                  <c:v>603.777156095704</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493.2402556034865</c:v>
                </c:pt>
                <c:pt idx="1">
                  <c:v>788.1396985259116</c:v>
                </c:pt>
              </c:numCache>
            </c:numRef>
          </c:val>
          <c:smooth val="0"/>
        </c:ser>
        <c:dLbls>
          <c:showLegendKey val="0"/>
          <c:showVal val="0"/>
          <c:showCatName val="0"/>
          <c:showSerName val="0"/>
          <c:showPercent val="0"/>
          <c:showBubbleSize val="0"/>
        </c:dLbls>
        <c:marker val="1"/>
        <c:smooth val="0"/>
        <c:axId val="231034320"/>
        <c:axId val="231036640"/>
      </c:lineChart>
      <c:catAx>
        <c:axId val="231034320"/>
        <c:scaling>
          <c:orientation val="minMax"/>
        </c:scaling>
        <c:delete val="0"/>
        <c:axPos val="b"/>
        <c:numFmt formatCode="General" sourceLinked="1"/>
        <c:majorTickMark val="none"/>
        <c:minorTickMark val="none"/>
        <c:tickLblPos val="nextTo"/>
        <c:txPr>
          <a:bodyPr/>
          <a:lstStyle/>
          <a:p>
            <a:pPr>
              <a:defRPr sz="1200"/>
            </a:pPr>
            <a:endParaRPr lang="pt-BR"/>
          </a:p>
        </c:txPr>
        <c:crossAx val="231036640"/>
        <c:crosses val="autoZero"/>
        <c:auto val="1"/>
        <c:lblAlgn val="ctr"/>
        <c:lblOffset val="100"/>
        <c:noMultiLvlLbl val="0"/>
      </c:catAx>
      <c:valAx>
        <c:axId val="231036640"/>
        <c:scaling>
          <c:orientation val="minMax"/>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31034320"/>
        <c:crosses val="autoZero"/>
        <c:crossBetween val="between"/>
      </c:valAx>
    </c:plotArea>
    <c:legend>
      <c:legendPos val="t"/>
      <c:layout>
        <c:manualLayout>
          <c:xMode val="edge"/>
          <c:yMode val="edge"/>
          <c:x val="0.266045276015083"/>
          <c:y val="0.0432101561364977"/>
          <c:w val="0.543060901729873"/>
          <c:h val="0.0901515216258022"/>
        </c:manualLayout>
      </c:layout>
      <c:overlay val="0"/>
    </c:legend>
    <c:plotVisOnly val="1"/>
    <c:dispBlanksAs val="gap"/>
    <c:showDLblsOverMax val="0"/>
  </c:chart>
  <c:externalData r:id="rId1">
    <c:autoUpdate val="0"/>
  </c:externalData>
  <c:extLst/>
</c:chartSpace>
</file>

<file path=ppt/charts/chart8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37"/>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324.763998259988</c:v>
                </c:pt>
                <c:pt idx="1">
                  <c:v>546.8293036964054</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470.4922900387551</c:v>
                </c:pt>
                <c:pt idx="1">
                  <c:v>354.9886946610308</c:v>
                </c:pt>
              </c:numCache>
            </c:numRef>
          </c:val>
          <c:smooth val="0"/>
        </c:ser>
        <c:dLbls>
          <c:showLegendKey val="0"/>
          <c:showVal val="0"/>
          <c:showCatName val="0"/>
          <c:showSerName val="0"/>
          <c:showPercent val="0"/>
          <c:showBubbleSize val="0"/>
        </c:dLbls>
        <c:marker val="1"/>
        <c:smooth val="0"/>
        <c:axId val="228891680"/>
        <c:axId val="228894000"/>
      </c:lineChart>
      <c:catAx>
        <c:axId val="228891680"/>
        <c:scaling>
          <c:orientation val="minMax"/>
        </c:scaling>
        <c:delete val="0"/>
        <c:axPos val="b"/>
        <c:numFmt formatCode="General" sourceLinked="1"/>
        <c:majorTickMark val="none"/>
        <c:minorTickMark val="none"/>
        <c:tickLblPos val="nextTo"/>
        <c:txPr>
          <a:bodyPr/>
          <a:lstStyle/>
          <a:p>
            <a:pPr>
              <a:defRPr sz="1200"/>
            </a:pPr>
            <a:endParaRPr lang="pt-BR"/>
          </a:p>
        </c:txPr>
        <c:crossAx val="228894000"/>
        <c:crosses val="autoZero"/>
        <c:auto val="1"/>
        <c:lblAlgn val="ctr"/>
        <c:lblOffset val="100"/>
        <c:noMultiLvlLbl val="0"/>
      </c:catAx>
      <c:valAx>
        <c:axId val="228894000"/>
        <c:scaling>
          <c:orientation val="minMax"/>
          <c:max val="2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228891680"/>
        <c:crosses val="autoZero"/>
        <c:crossBetween val="between"/>
      </c:valAx>
    </c:plotArea>
    <c:plotVisOnly val="1"/>
    <c:dispBlanksAs val="gap"/>
    <c:showDLblsOverMax val="0"/>
  </c:chart>
  <c:externalData r:id="rId1">
    <c:autoUpdate val="0"/>
  </c:externalData>
  <c:extLst/>
</c:chartSpace>
</file>

<file path=ppt/charts/chart8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0.575607846954492</c:v>
                </c:pt>
                <c:pt idx="1">
                  <c:v>0.550583664780067</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0.580663124749237</c:v>
                </c:pt>
                <c:pt idx="1">
                  <c:v>0.659234856243077</c:v>
                </c:pt>
              </c:numCache>
            </c:numRef>
          </c:val>
          <c:smooth val="0"/>
        </c:ser>
        <c:dLbls>
          <c:showLegendKey val="0"/>
          <c:showVal val="0"/>
          <c:showCatName val="0"/>
          <c:showSerName val="0"/>
          <c:showPercent val="0"/>
          <c:showBubbleSize val="0"/>
        </c:dLbls>
        <c:marker val="1"/>
        <c:smooth val="0"/>
        <c:axId val="231145232"/>
        <c:axId val="231147984"/>
      </c:lineChart>
      <c:catAx>
        <c:axId val="231145232"/>
        <c:scaling>
          <c:orientation val="minMax"/>
        </c:scaling>
        <c:delete val="0"/>
        <c:axPos val="b"/>
        <c:numFmt formatCode="General" sourceLinked="0"/>
        <c:majorTickMark val="none"/>
        <c:minorTickMark val="none"/>
        <c:tickLblPos val="nextTo"/>
        <c:txPr>
          <a:bodyPr/>
          <a:lstStyle/>
          <a:p>
            <a:pPr>
              <a:defRPr sz="1200"/>
            </a:pPr>
            <a:endParaRPr lang="pt-BR"/>
          </a:p>
        </c:txPr>
        <c:crossAx val="231147984"/>
        <c:crosses val="autoZero"/>
        <c:auto val="1"/>
        <c:lblAlgn val="ctr"/>
        <c:lblOffset val="100"/>
        <c:noMultiLvlLbl val="0"/>
      </c:catAx>
      <c:valAx>
        <c:axId val="231147984"/>
        <c:scaling>
          <c:orientation val="minMax"/>
          <c:max val="0.8"/>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3114523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0.230367968823144</c:v>
                </c:pt>
                <c:pt idx="1">
                  <c:v>0.235829822154024</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0.214617456334648</c:v>
                </c:pt>
                <c:pt idx="1">
                  <c:v>0.234943458030964</c:v>
                </c:pt>
              </c:numCache>
            </c:numRef>
          </c:val>
          <c:smooth val="0"/>
        </c:ser>
        <c:dLbls>
          <c:showLegendKey val="0"/>
          <c:showVal val="0"/>
          <c:showCatName val="0"/>
          <c:showSerName val="0"/>
          <c:showPercent val="0"/>
          <c:showBubbleSize val="0"/>
        </c:dLbls>
        <c:marker val="1"/>
        <c:smooth val="0"/>
        <c:axId val="231159776"/>
        <c:axId val="231162528"/>
      </c:lineChart>
      <c:catAx>
        <c:axId val="231159776"/>
        <c:scaling>
          <c:orientation val="minMax"/>
        </c:scaling>
        <c:delete val="0"/>
        <c:axPos val="b"/>
        <c:numFmt formatCode="General" sourceLinked="0"/>
        <c:majorTickMark val="none"/>
        <c:minorTickMark val="none"/>
        <c:tickLblPos val="nextTo"/>
        <c:txPr>
          <a:bodyPr/>
          <a:lstStyle/>
          <a:p>
            <a:pPr>
              <a:defRPr sz="1200"/>
            </a:pPr>
            <a:endParaRPr lang="pt-BR"/>
          </a:p>
        </c:txPr>
        <c:crossAx val="231162528"/>
        <c:crosses val="autoZero"/>
        <c:auto val="1"/>
        <c:lblAlgn val="ctr"/>
        <c:lblOffset val="100"/>
        <c:noMultiLvlLbl val="0"/>
      </c:catAx>
      <c:valAx>
        <c:axId val="231162528"/>
        <c:scaling>
          <c:orientation val="minMax"/>
          <c:max val="0.3"/>
          <c:min val="0.0"/>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3115977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0.194024184222364</c:v>
                </c:pt>
                <c:pt idx="1">
                  <c:v>0.213586513065908</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0.204719418916114</c:v>
                </c:pt>
                <c:pt idx="1">
                  <c:v>0.105821685725959</c:v>
                </c:pt>
              </c:numCache>
            </c:numRef>
          </c:val>
          <c:smooth val="0"/>
        </c:ser>
        <c:dLbls>
          <c:showLegendKey val="0"/>
          <c:showVal val="0"/>
          <c:showCatName val="0"/>
          <c:showSerName val="0"/>
          <c:showPercent val="0"/>
          <c:showBubbleSize val="0"/>
        </c:dLbls>
        <c:marker val="1"/>
        <c:smooth val="0"/>
        <c:axId val="231224096"/>
        <c:axId val="231225456"/>
      </c:lineChart>
      <c:catAx>
        <c:axId val="231224096"/>
        <c:scaling>
          <c:orientation val="minMax"/>
        </c:scaling>
        <c:delete val="0"/>
        <c:axPos val="b"/>
        <c:numFmt formatCode="General" sourceLinked="0"/>
        <c:majorTickMark val="none"/>
        <c:minorTickMark val="none"/>
        <c:tickLblPos val="nextTo"/>
        <c:txPr>
          <a:bodyPr/>
          <a:lstStyle/>
          <a:p>
            <a:pPr>
              <a:defRPr sz="1200"/>
            </a:pPr>
            <a:endParaRPr lang="pt-BR"/>
          </a:p>
        </c:txPr>
        <c:crossAx val="231225456"/>
        <c:crosses val="autoZero"/>
        <c:auto val="1"/>
        <c:lblAlgn val="ctr"/>
        <c:lblOffset val="100"/>
        <c:noMultiLvlLbl val="0"/>
      </c:catAx>
      <c:valAx>
        <c:axId val="231225456"/>
        <c:scaling>
          <c:orientation val="minMax"/>
          <c:max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23122409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17"/>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522.0724874559138</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1151.342179163891</c:v>
                </c:pt>
                <c:pt idx="1">
                  <c:v>1737.791859373707</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1658.442378671471</c:v>
                </c:pt>
                <c:pt idx="1">
                  <c:v>2501.46198226306</c:v>
                </c:pt>
              </c:numCache>
            </c:numRef>
          </c:val>
          <c:smooth val="0"/>
        </c:ser>
        <c:dLbls>
          <c:showLegendKey val="0"/>
          <c:showVal val="0"/>
          <c:showCatName val="0"/>
          <c:showSerName val="0"/>
          <c:showPercent val="0"/>
          <c:showBubbleSize val="0"/>
        </c:dLbls>
        <c:marker val="1"/>
        <c:smooth val="0"/>
        <c:axId val="138700624"/>
        <c:axId val="139089216"/>
      </c:lineChart>
      <c:catAx>
        <c:axId val="138700624"/>
        <c:scaling>
          <c:orientation val="minMax"/>
        </c:scaling>
        <c:delete val="0"/>
        <c:axPos val="b"/>
        <c:numFmt formatCode="General" sourceLinked="0"/>
        <c:majorTickMark val="none"/>
        <c:minorTickMark val="none"/>
        <c:tickLblPos val="nextTo"/>
        <c:txPr>
          <a:bodyPr/>
          <a:lstStyle/>
          <a:p>
            <a:pPr>
              <a:defRPr sz="1200"/>
            </a:pPr>
            <a:endParaRPr lang="pt-BR"/>
          </a:p>
        </c:txPr>
        <c:crossAx val="139089216"/>
        <c:crosses val="autoZero"/>
        <c:auto val="1"/>
        <c:lblAlgn val="ctr"/>
        <c:lblOffset val="100"/>
        <c:noMultiLvlLbl val="0"/>
      </c:catAx>
      <c:valAx>
        <c:axId val="139089216"/>
        <c:scaling>
          <c:orientation val="minMax"/>
          <c:max val="3000.0"/>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3870062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222"/>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109.3694406906807</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136.4207284408802</c:v>
                </c:pt>
                <c:pt idx="1">
                  <c:v>313.864883430829</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140.8039029525177</c:v>
                </c:pt>
                <c:pt idx="1">
                  <c:v>542.640640846578</c:v>
                </c:pt>
              </c:numCache>
            </c:numRef>
          </c:val>
          <c:smooth val="0"/>
        </c:ser>
        <c:dLbls>
          <c:showLegendKey val="0"/>
          <c:showVal val="0"/>
          <c:showCatName val="0"/>
          <c:showSerName val="0"/>
          <c:showPercent val="0"/>
          <c:showBubbleSize val="0"/>
        </c:dLbls>
        <c:marker val="1"/>
        <c:smooth val="0"/>
        <c:axId val="139342784"/>
        <c:axId val="139344832"/>
      </c:lineChart>
      <c:catAx>
        <c:axId val="139342784"/>
        <c:scaling>
          <c:orientation val="minMax"/>
        </c:scaling>
        <c:delete val="0"/>
        <c:axPos val="b"/>
        <c:numFmt formatCode="General" sourceLinked="1"/>
        <c:majorTickMark val="none"/>
        <c:minorTickMark val="none"/>
        <c:tickLblPos val="nextTo"/>
        <c:txPr>
          <a:bodyPr/>
          <a:lstStyle/>
          <a:p>
            <a:pPr>
              <a:defRPr sz="1200"/>
            </a:pPr>
            <a:endParaRPr lang="pt-BR"/>
          </a:p>
        </c:txPr>
        <c:crossAx val="139344832"/>
        <c:crosses val="autoZero"/>
        <c:auto val="1"/>
        <c:lblAlgn val="ctr"/>
        <c:lblOffset val="100"/>
        <c:noMultiLvlLbl val="0"/>
      </c:catAx>
      <c:valAx>
        <c:axId val="139344832"/>
        <c:scaling>
          <c:orientation val="minMax"/>
          <c:max val="1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39342784"/>
        <c:crosses val="autoZero"/>
        <c:crossBetween val="between"/>
      </c:valAx>
    </c:plotArea>
    <c:legend>
      <c:legendPos val="t"/>
      <c:layout>
        <c:manualLayout>
          <c:xMode val="edge"/>
          <c:yMode val="edge"/>
          <c:x val="0.137399439277989"/>
          <c:y val="0.0432101561364977"/>
          <c:w val="0.787902978100473"/>
          <c:h val="0.0901515216258022"/>
        </c:manualLayout>
      </c:layout>
      <c:overlay val="0"/>
    </c:legend>
    <c:plotVisOnly val="1"/>
    <c:dispBlanksAs val="gap"/>
    <c:showDLblsOverMax val="0"/>
  </c:chart>
  <c:externalData r:id="rId1">
    <c:autoUpdate val="0"/>
  </c:externalData>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[Diagramm in Microsoft PowerPoint]Tabelle1!PivotTable1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334.9241438780147</c:v>
                </c:pt>
                <c:pt idx="8">
                  <c:v>267.873961938362</c:v>
                </c:pt>
                <c:pt idx="9">
                  <c:v>372.167303359907</c:v>
                </c:pt>
                <c:pt idx="10">
                  <c:v>379.0844000553921</c:v>
                </c:pt>
                <c:pt idx="12">
                  <c:v>320.6370177583516</c:v>
                </c:pt>
                <c:pt idx="13">
                  <c:v>346.9418635413661</c:v>
                </c:pt>
                <c:pt idx="14">
                  <c:v>490.5530332359641</c:v>
                </c:pt>
                <c:pt idx="16">
                  <c:v>410.8037024737869</c:v>
                </c:pt>
                <c:pt idx="17">
                  <c:v>313.8618841736902</c:v>
                </c:pt>
                <c:pt idx="18">
                  <c:v>480.5585748482339</c:v>
                </c:pt>
                <c:pt idx="20">
                  <c:v>343.2363525763391</c:v>
                </c:pt>
                <c:pt idx="21">
                  <c:v>292.849253326808</c:v>
                </c:pt>
                <c:pt idx="22">
                  <c:v>268.2562022547609</c:v>
                </c:pt>
                <c:pt idx="24">
                  <c:v>267.8143664216587</c:v>
                </c:pt>
                <c:pt idx="25">
                  <c:v>320.3291824599507</c:v>
                </c:pt>
                <c:pt idx="26">
                  <c:v>180.37238183152</c:v>
                </c:pt>
                <c:pt idx="28">
                  <c:v>76.11990862969878</c:v>
                </c:pt>
                <c:pt idx="29">
                  <c:v>184.8822527980719</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639.1158753823888</c:v>
                </c:pt>
                <c:pt idx="8">
                  <c:v>672.21747806242</c:v>
                </c:pt>
                <c:pt idx="9">
                  <c:v>629.9303639578638</c:v>
                </c:pt>
                <c:pt idx="10">
                  <c:v>639.7964889452846</c:v>
                </c:pt>
                <c:pt idx="12">
                  <c:v>576.2805869193317</c:v>
                </c:pt>
                <c:pt idx="13">
                  <c:v>646.3478175869143</c:v>
                </c:pt>
                <c:pt idx="14">
                  <c:v>690.269938033448</c:v>
                </c:pt>
                <c:pt idx="16">
                  <c:v>659.8696093924229</c:v>
                </c:pt>
                <c:pt idx="17">
                  <c:v>671.7833436647016</c:v>
                </c:pt>
                <c:pt idx="18">
                  <c:v>614.2134985812845</c:v>
                </c:pt>
                <c:pt idx="20">
                  <c:v>543.680935581077</c:v>
                </c:pt>
                <c:pt idx="21">
                  <c:v>586.0388121335982</c:v>
                </c:pt>
                <c:pt idx="22">
                  <c:v>625.2947151722337</c:v>
                </c:pt>
                <c:pt idx="24">
                  <c:v>591.5545959442546</c:v>
                </c:pt>
                <c:pt idx="25">
                  <c:v>538.858875394657</c:v>
                </c:pt>
                <c:pt idx="26">
                  <c:v>572.6928161212468</c:v>
                </c:pt>
                <c:pt idx="28">
                  <c:v>412.0074885196741</c:v>
                </c:pt>
                <c:pt idx="29">
                  <c:v>424.761007125559</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902.8934540586776</c:v>
                </c:pt>
                <c:pt idx="8">
                  <c:v>1064.01781812113</c:v>
                </c:pt>
                <c:pt idx="9">
                  <c:v>751.0218073539689</c:v>
                </c:pt>
                <c:pt idx="10">
                  <c:v>840.1051700049566</c:v>
                </c:pt>
                <c:pt idx="12">
                  <c:v>830.1031588556816</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370.22891177288</c:v>
                </c:pt>
                <c:pt idx="1">
                  <c:v>415.0104951698291</c:v>
                </c:pt>
                <c:pt idx="2">
                  <c:v>409.8426266748994</c:v>
                </c:pt>
                <c:pt idx="3">
                  <c:v>427.021929275103</c:v>
                </c:pt>
                <c:pt idx="4">
                  <c:v>348.18278850647</c:v>
                </c:pt>
                <c:pt idx="5">
                  <c:v>338.3348977849655</c:v>
                </c:pt>
                <c:pt idx="7">
                  <c:v>370.4276496094431</c:v>
                </c:pt>
                <c:pt idx="9">
                  <c:v>388.300106630145</c:v>
                </c:pt>
                <c:pt idx="11">
                  <c:v>394.5277848296028</c:v>
                </c:pt>
                <c:pt idx="13">
                  <c:v>449.2580456428682</c:v>
                </c:pt>
                <c:pt idx="15">
                  <c:v>468.646229655903</c:v>
                </c:pt>
                <c:pt idx="17">
                  <c:v>523.7475100891655</c:v>
                </c:pt>
                <c:pt idx="19">
                  <c:v>465.6838887980348</c:v>
                </c:pt>
                <c:pt idx="21">
                  <c:v>434.648727585337</c:v>
                </c:pt>
                <c:pt idx="23">
                  <c:v>444.2850871061019</c:v>
                </c:pt>
                <c:pt idx="25">
                  <c:v>413.4728557884991</c:v>
                </c:pt>
                <c:pt idx="27">
                  <c:v>293.790468563338</c:v>
                </c:pt>
                <c:pt idx="29">
                  <c:v>427.434233176928</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394.9692763965772</c:v>
                </c:pt>
                <c:pt idx="1">
                  <c:v>394.6948159589192</c:v>
                </c:pt>
                <c:pt idx="2">
                  <c:v>386.4495539225672</c:v>
                </c:pt>
                <c:pt idx="3">
                  <c:v>438.8100325102087</c:v>
                </c:pt>
                <c:pt idx="4">
                  <c:v>420.0847443903777</c:v>
                </c:pt>
                <c:pt idx="5">
                  <c:v>496.3395235125372</c:v>
                </c:pt>
                <c:pt idx="7">
                  <c:v>584.791479677491</c:v>
                </c:pt>
                <c:pt idx="9">
                  <c:v>565.4875507576094</c:v>
                </c:pt>
                <c:pt idx="11">
                  <c:v>606.3858140490797</c:v>
                </c:pt>
                <c:pt idx="13">
                  <c:v>592.8551213876672</c:v>
                </c:pt>
                <c:pt idx="15">
                  <c:v>644.8967217778545</c:v>
                </c:pt>
                <c:pt idx="17">
                  <c:v>641.3009462567047</c:v>
                </c:pt>
                <c:pt idx="19">
                  <c:v>598.0952068026913</c:v>
                </c:pt>
                <c:pt idx="21">
                  <c:v>624.885628635568</c:v>
                </c:pt>
                <c:pt idx="23">
                  <c:v>664.2549847253258</c:v>
                </c:pt>
                <c:pt idx="25">
                  <c:v>551.4188363952644</c:v>
                </c:pt>
                <c:pt idx="27">
                  <c:v>445.1702108416347</c:v>
                </c:pt>
                <c:pt idx="29">
                  <c:v>506.9785316163452</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1283.211972383086</c:v>
                </c:pt>
                <c:pt idx="1">
                  <c:v>1412.720257103522</c:v>
                </c:pt>
                <c:pt idx="2">
                  <c:v>1302.457618507038</c:v>
                </c:pt>
                <c:pt idx="3">
                  <c:v>1317.947270866578</c:v>
                </c:pt>
                <c:pt idx="4">
                  <c:v>1234.928716220713</c:v>
                </c:pt>
                <c:pt idx="5">
                  <c:v>1113.090800346049</c:v>
                </c:pt>
                <c:pt idx="7">
                  <c:v>1194.20461442544</c:v>
                </c:pt>
                <c:pt idx="9">
                  <c:v>1195.964688094346</c:v>
                </c:pt>
                <c:pt idx="11">
                  <c:v>1358.479086385127</c:v>
                </c:pt>
                <c:pt idx="13">
                  <c:v>1332.543660615033</c:v>
                </c:pt>
                <c:pt idx="15">
                  <c:v>1292.037719906007</c:v>
                </c:pt>
                <c:pt idx="17">
                  <c:v>1338.793405942189</c:v>
                </c:pt>
                <c:pt idx="19">
                  <c:v>1229.620626209705</c:v>
                </c:pt>
                <c:pt idx="21">
                  <c:v>1312.869089816312</c:v>
                </c:pt>
                <c:pt idx="23">
                  <c:v>1305.898121881395</c:v>
                </c:pt>
                <c:pt idx="25">
                  <c:v>1300.02510157401</c:v>
                </c:pt>
                <c:pt idx="27">
                  <c:v>1245.087139774231</c:v>
                </c:pt>
                <c:pt idx="29">
                  <c:v>1415.829811052294</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1561.935288852478</c:v>
                </c:pt>
                <c:pt idx="1">
                  <c:v>1521.000194108506</c:v>
                </c:pt>
                <c:pt idx="2">
                  <c:v>1423.02273122142</c:v>
                </c:pt>
                <c:pt idx="3">
                  <c:v>1338.815597150187</c:v>
                </c:pt>
                <c:pt idx="4">
                  <c:v>1129.741508328199</c:v>
                </c:pt>
                <c:pt idx="5">
                  <c:v>1214.220345003035</c:v>
                </c:pt>
                <c:pt idx="7">
                  <c:v>1308.390430245981</c:v>
                </c:pt>
                <c:pt idx="9">
                  <c:v>1409.114939246157</c:v>
                </c:pt>
                <c:pt idx="11">
                  <c:v>1454.30667275165</c:v>
                </c:pt>
                <c:pt idx="13">
                  <c:v>1484.092254224937</c:v>
                </c:pt>
                <c:pt idx="15">
                  <c:v>1598.979350073453</c:v>
                </c:pt>
                <c:pt idx="17">
                  <c:v>1536.607683884676</c:v>
                </c:pt>
                <c:pt idx="19">
                  <c:v>1572.530487107257</c:v>
                </c:pt>
                <c:pt idx="21">
                  <c:v>1524.251156240562</c:v>
                </c:pt>
                <c:pt idx="23">
                  <c:v>1453.139850966718</c:v>
                </c:pt>
                <c:pt idx="25">
                  <c:v>1454.905548296199</c:v>
                </c:pt>
                <c:pt idx="27">
                  <c:v>1382.758817946105</c:v>
                </c:pt>
                <c:pt idx="29">
                  <c:v>1729.905065407232</c:v>
                </c:pt>
              </c:numCache>
            </c:numRef>
          </c:val>
          <c:smooth val="0"/>
        </c:ser>
        <c:dLbls>
          <c:showLegendKey val="0"/>
          <c:showVal val="0"/>
          <c:showCatName val="0"/>
          <c:showSerName val="0"/>
          <c:showPercent val="0"/>
          <c:showBubbleSize val="0"/>
        </c:dLbls>
        <c:marker val="1"/>
        <c:smooth val="0"/>
        <c:axId val="136909488"/>
        <c:axId val="136783680"/>
      </c:lineChart>
      <c:catAx>
        <c:axId val="13690948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pt-BR"/>
          </a:p>
        </c:txPr>
        <c:crossAx val="136783680"/>
        <c:crosses val="autoZero"/>
        <c:auto val="1"/>
        <c:lblAlgn val="ctr"/>
        <c:lblOffset val="100"/>
        <c:tickLblSkip val="5"/>
        <c:tickMarkSkip val="5"/>
        <c:noMultiLvlLbl val="0"/>
      </c:catAx>
      <c:valAx>
        <c:axId val="136783680"/>
        <c:scaling>
          <c:orientation val="minMax"/>
        </c:scaling>
        <c:delete val="0"/>
        <c:axPos val="l"/>
        <c:majorGridlines/>
        <c:title>
          <c:tx>
            <c:rich>
              <a:bodyPr/>
              <a:lstStyle/>
              <a:p>
                <a:pPr>
                  <a:defRPr sz="1800" b="0"/>
                </a:pPr>
                <a:r>
                  <a:rPr lang="de-DE" sz="1800" b="0" dirty="0" smtClean="0"/>
                  <a:t>Heat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r>
                  <a:rPr lang="de-DE" sz="1800" b="0" dirty="0" smtClean="0"/>
                  <a:t> [W]</a:t>
                </a:r>
                <a:endParaRPr lang="de-DE" sz="1800" b="0" dirty="0"/>
              </a:p>
            </c:rich>
          </c:tx>
          <c:overlay val="0"/>
        </c:title>
        <c:numFmt formatCode="General" sourceLinked="1"/>
        <c:majorTickMark val="none"/>
        <c:minorTickMark val="none"/>
        <c:tickLblPos val="nextTo"/>
        <c:txPr>
          <a:bodyPr/>
          <a:lstStyle/>
          <a:p>
            <a:pPr>
              <a:defRPr sz="1600"/>
            </a:pPr>
            <a:endParaRPr lang="pt-BR"/>
          </a:p>
        </c:txPr>
        <c:crossAx val="136909488"/>
        <c:crosses val="autoZero"/>
        <c:crossBetween val="between"/>
      </c:valAx>
    </c:plotArea>
    <c:legend>
      <c:legendPos val="r"/>
      <c:layout>
        <c:manualLayout>
          <c:xMode val="edge"/>
          <c:yMode val="edge"/>
          <c:x val="0.649072445294243"/>
          <c:y val="0.330034378437844"/>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90.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34"/>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317.298360770603</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398.4662901812009</c:v>
                </c:pt>
                <c:pt idx="1">
                  <c:v>515.1814403014757</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487.2190822343285</c:v>
                </c:pt>
                <c:pt idx="1">
                  <c:v>324.9091674721935</c:v>
                </c:pt>
              </c:numCache>
            </c:numRef>
          </c:val>
          <c:smooth val="0"/>
        </c:ser>
        <c:dLbls>
          <c:showLegendKey val="0"/>
          <c:showVal val="0"/>
          <c:showCatName val="0"/>
          <c:showSerName val="0"/>
          <c:showPercent val="0"/>
          <c:showBubbleSize val="0"/>
        </c:dLbls>
        <c:marker val="1"/>
        <c:smooth val="0"/>
        <c:axId val="139232320"/>
        <c:axId val="139234640"/>
      </c:lineChart>
      <c:catAx>
        <c:axId val="139232320"/>
        <c:scaling>
          <c:orientation val="minMax"/>
        </c:scaling>
        <c:delete val="0"/>
        <c:axPos val="b"/>
        <c:numFmt formatCode="General" sourceLinked="1"/>
        <c:majorTickMark val="none"/>
        <c:minorTickMark val="none"/>
        <c:tickLblPos val="nextTo"/>
        <c:txPr>
          <a:bodyPr/>
          <a:lstStyle/>
          <a:p>
            <a:pPr>
              <a:defRPr sz="1200"/>
            </a:pPr>
            <a:endParaRPr lang="pt-BR"/>
          </a:p>
        </c:txPr>
        <c:crossAx val="139234640"/>
        <c:crosses val="autoZero"/>
        <c:auto val="1"/>
        <c:lblAlgn val="ctr"/>
        <c:lblOffset val="100"/>
        <c:noMultiLvlLbl val="0"/>
      </c:catAx>
      <c:valAx>
        <c:axId val="139234640"/>
        <c:scaling>
          <c:orientation val="minMax"/>
          <c:max val="2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139232320"/>
        <c:crosses val="autoZero"/>
        <c:crossBetween val="between"/>
      </c:valAx>
    </c:plotArea>
    <c:plotVisOnly val="1"/>
    <c:dispBlanksAs val="gap"/>
    <c:showDLblsOverMax val="0"/>
  </c:chart>
  <c:externalData r:id="rId1">
    <c:autoUpdate val="0"/>
  </c:externalData>
  <c:extLst/>
</c:chartSpace>
</file>

<file path=ppt/charts/chart9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0.550279664049851</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0.682791034976508</c:v>
                </c:pt>
                <c:pt idx="1">
                  <c:v>0.67701652204304</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0.725330199567475</c:v>
                </c:pt>
                <c:pt idx="1">
                  <c:v>0.742491311326356</c:v>
                </c:pt>
              </c:numCache>
            </c:numRef>
          </c:val>
          <c:smooth val="0"/>
        </c:ser>
        <c:dLbls>
          <c:showLegendKey val="0"/>
          <c:showVal val="0"/>
          <c:showCatName val="0"/>
          <c:showSerName val="0"/>
          <c:showPercent val="0"/>
          <c:showBubbleSize val="0"/>
        </c:dLbls>
        <c:marker val="1"/>
        <c:smooth val="0"/>
        <c:axId val="139158720"/>
        <c:axId val="139161040"/>
      </c:lineChart>
      <c:catAx>
        <c:axId val="139158720"/>
        <c:scaling>
          <c:orientation val="minMax"/>
        </c:scaling>
        <c:delete val="0"/>
        <c:axPos val="b"/>
        <c:numFmt formatCode="General" sourceLinked="0"/>
        <c:majorTickMark val="none"/>
        <c:minorTickMark val="none"/>
        <c:tickLblPos val="nextTo"/>
        <c:txPr>
          <a:bodyPr/>
          <a:lstStyle/>
          <a:p>
            <a:pPr>
              <a:defRPr sz="1200"/>
            </a:pPr>
            <a:endParaRPr lang="pt-BR"/>
          </a:p>
        </c:txPr>
        <c:crossAx val="139161040"/>
        <c:crosses val="autoZero"/>
        <c:auto val="1"/>
        <c:lblAlgn val="ctr"/>
        <c:lblOffset val="100"/>
        <c:noMultiLvlLbl val="0"/>
      </c:catAx>
      <c:valAx>
        <c:axId val="139161040"/>
        <c:scaling>
          <c:orientation val="minMax"/>
          <c:max val="0.8"/>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3915872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0.115278587795091</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0.0809028384872005</c:v>
                </c:pt>
                <c:pt idx="1">
                  <c:v>0.122276848418639</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0.06158147207396</c:v>
                </c:pt>
                <c:pt idx="1">
                  <c:v>0.161068192864016</c:v>
                </c:pt>
              </c:numCache>
            </c:numRef>
          </c:val>
          <c:smooth val="0"/>
        </c:ser>
        <c:dLbls>
          <c:showLegendKey val="0"/>
          <c:showVal val="0"/>
          <c:showCatName val="0"/>
          <c:showSerName val="0"/>
          <c:showPercent val="0"/>
          <c:showBubbleSize val="0"/>
        </c:dLbls>
        <c:marker val="1"/>
        <c:smooth val="0"/>
        <c:axId val="141004544"/>
        <c:axId val="141210144"/>
      </c:lineChart>
      <c:catAx>
        <c:axId val="141004544"/>
        <c:scaling>
          <c:orientation val="minMax"/>
        </c:scaling>
        <c:delete val="0"/>
        <c:axPos val="b"/>
        <c:numFmt formatCode="General" sourceLinked="0"/>
        <c:majorTickMark val="none"/>
        <c:minorTickMark val="none"/>
        <c:tickLblPos val="nextTo"/>
        <c:txPr>
          <a:bodyPr/>
          <a:lstStyle/>
          <a:p>
            <a:pPr>
              <a:defRPr sz="1200"/>
            </a:pPr>
            <a:endParaRPr lang="pt-BR"/>
          </a:p>
        </c:txPr>
        <c:crossAx val="141210144"/>
        <c:crosses val="autoZero"/>
        <c:auto val="1"/>
        <c:lblAlgn val="ctr"/>
        <c:lblOffset val="100"/>
        <c:noMultiLvlLbl val="0"/>
      </c:catAx>
      <c:valAx>
        <c:axId val="141210144"/>
        <c:scaling>
          <c:orientation val="minMax"/>
          <c:max val="0.3"/>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4100454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100,00</c:v>
                </c:pt>
              </c:strCache>
            </c:strRef>
          </c:tx>
          <c:cat>
            <c:strRef>
              <c:f>Tabelle3!$A$6:$A$8</c:f>
              <c:strCache>
                <c:ptCount val="2"/>
                <c:pt idx="0">
                  <c:v>100,00</c:v>
                </c:pt>
                <c:pt idx="1">
                  <c:v>150,00</c:v>
                </c:pt>
              </c:strCache>
            </c:strRef>
          </c:cat>
          <c:val>
            <c:numRef>
              <c:f>Tabelle3!$B$6:$B$8</c:f>
              <c:numCache>
                <c:formatCode>General</c:formatCode>
                <c:ptCount val="2"/>
                <c:pt idx="0">
                  <c:v>0.334441748155059</c:v>
                </c:pt>
              </c:numCache>
            </c:numRef>
          </c:val>
          <c:smooth val="0"/>
        </c:ser>
        <c:ser>
          <c:idx val="1"/>
          <c:order val="1"/>
          <c:tx>
            <c:strRef>
              <c:f>Tabelle3!$C$4:$C$5</c:f>
              <c:strCache>
                <c:ptCount val="1"/>
                <c:pt idx="0">
                  <c:v>200,00</c:v>
                </c:pt>
              </c:strCache>
            </c:strRef>
          </c:tx>
          <c:cat>
            <c:strRef>
              <c:f>Tabelle3!$A$6:$A$8</c:f>
              <c:strCache>
                <c:ptCount val="2"/>
                <c:pt idx="0">
                  <c:v>100,00</c:v>
                </c:pt>
                <c:pt idx="1">
                  <c:v>150,00</c:v>
                </c:pt>
              </c:strCache>
            </c:strRef>
          </c:cat>
          <c:val>
            <c:numRef>
              <c:f>Tabelle3!$C$6:$C$8</c:f>
              <c:numCache>
                <c:formatCode>General</c:formatCode>
                <c:ptCount val="2"/>
                <c:pt idx="0">
                  <c:v>0.236306126536291</c:v>
                </c:pt>
                <c:pt idx="1">
                  <c:v>0.200706629538321</c:v>
                </c:pt>
              </c:numCache>
            </c:numRef>
          </c:val>
          <c:smooth val="0"/>
        </c:ser>
        <c:ser>
          <c:idx val="2"/>
          <c:order val="2"/>
          <c:tx>
            <c:strRef>
              <c:f>Tabelle3!$D$4:$D$5</c:f>
              <c:strCache>
                <c:ptCount val="1"/>
                <c:pt idx="0">
                  <c:v>300,00</c:v>
                </c:pt>
              </c:strCache>
            </c:strRef>
          </c:tx>
          <c:cat>
            <c:strRef>
              <c:f>Tabelle3!$A$6:$A$8</c:f>
              <c:strCache>
                <c:ptCount val="2"/>
                <c:pt idx="0">
                  <c:v>100,00</c:v>
                </c:pt>
                <c:pt idx="1">
                  <c:v>150,00</c:v>
                </c:pt>
              </c:strCache>
            </c:strRef>
          </c:cat>
          <c:val>
            <c:numRef>
              <c:f>Tabelle3!$D$6:$D$8</c:f>
              <c:numCache>
                <c:formatCode>General</c:formatCode>
                <c:ptCount val="2"/>
                <c:pt idx="0">
                  <c:v>0.213088328358566</c:v>
                </c:pt>
                <c:pt idx="1">
                  <c:v>0.0964404958096277</c:v>
                </c:pt>
              </c:numCache>
            </c:numRef>
          </c:val>
          <c:smooth val="0"/>
        </c:ser>
        <c:dLbls>
          <c:showLegendKey val="0"/>
          <c:showVal val="0"/>
          <c:showCatName val="0"/>
          <c:showSerName val="0"/>
          <c:showPercent val="0"/>
          <c:showBubbleSize val="0"/>
        </c:dLbls>
        <c:marker val="1"/>
        <c:smooth val="0"/>
        <c:axId val="227747744"/>
        <c:axId val="227749792"/>
      </c:lineChart>
      <c:catAx>
        <c:axId val="227747744"/>
        <c:scaling>
          <c:orientation val="minMax"/>
        </c:scaling>
        <c:delete val="0"/>
        <c:axPos val="b"/>
        <c:numFmt formatCode="General" sourceLinked="0"/>
        <c:majorTickMark val="none"/>
        <c:minorTickMark val="none"/>
        <c:tickLblPos val="nextTo"/>
        <c:txPr>
          <a:bodyPr/>
          <a:lstStyle/>
          <a:p>
            <a:pPr>
              <a:defRPr sz="1200"/>
            </a:pPr>
            <a:endParaRPr lang="pt-BR"/>
          </a:p>
        </c:txPr>
        <c:crossAx val="227749792"/>
        <c:crosses val="autoZero"/>
        <c:auto val="1"/>
        <c:lblAlgn val="ctr"/>
        <c:lblOffset val="100"/>
        <c:noMultiLvlLbl val="0"/>
      </c:catAx>
      <c:valAx>
        <c:axId val="227749792"/>
        <c:scaling>
          <c:orientation val="minMax"/>
          <c:max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22774774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0.188974908847451</c:v>
                </c:pt>
                <c:pt idx="1">
                  <c:v>0.235225798507217</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0.256437880143406</c:v>
                </c:pt>
                <c:pt idx="1">
                  <c:v>0.327962832507215</c:v>
                </c:pt>
              </c:numCache>
            </c:numRef>
          </c:val>
          <c:smooth val="0"/>
        </c:ser>
        <c:dLbls>
          <c:showLegendKey val="0"/>
          <c:showVal val="0"/>
          <c:showCatName val="0"/>
          <c:showSerName val="0"/>
          <c:showPercent val="0"/>
          <c:showBubbleSize val="0"/>
        </c:dLbls>
        <c:marker val="1"/>
        <c:smooth val="0"/>
        <c:axId val="226623536"/>
        <c:axId val="227080768"/>
      </c:lineChart>
      <c:catAx>
        <c:axId val="226623536"/>
        <c:scaling>
          <c:orientation val="minMax"/>
        </c:scaling>
        <c:delete val="0"/>
        <c:axPos val="b"/>
        <c:numFmt formatCode="General" sourceLinked="0"/>
        <c:majorTickMark val="none"/>
        <c:minorTickMark val="none"/>
        <c:tickLblPos val="nextTo"/>
        <c:txPr>
          <a:bodyPr/>
          <a:lstStyle/>
          <a:p>
            <a:pPr>
              <a:defRPr sz="1200"/>
            </a:pPr>
            <a:endParaRPr lang="pt-BR"/>
          </a:p>
        </c:txPr>
        <c:crossAx val="227080768"/>
        <c:crosses val="autoZero"/>
        <c:auto val="1"/>
        <c:lblAlgn val="ctr"/>
        <c:lblOffset val="100"/>
        <c:noMultiLvlLbl val="0"/>
      </c:catAx>
      <c:valAx>
        <c:axId val="227080768"/>
        <c:scaling>
          <c:orientation val="minMax"/>
          <c:max val="0.5"/>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pt-BR"/>
          </a:p>
        </c:txPr>
        <c:crossAx val="22662353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1041.650450153385</c:v>
                </c:pt>
                <c:pt idx="1">
                  <c:v>1492.354658689147</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1564.036567739837</c:v>
                </c:pt>
                <c:pt idx="1">
                  <c:v>2233.437163351641</c:v>
                </c:pt>
              </c:numCache>
            </c:numRef>
          </c:val>
          <c:smooth val="0"/>
        </c:ser>
        <c:dLbls>
          <c:showLegendKey val="0"/>
          <c:showVal val="0"/>
          <c:showCatName val="0"/>
          <c:showSerName val="0"/>
          <c:showPercent val="0"/>
          <c:showBubbleSize val="0"/>
        </c:dLbls>
        <c:marker val="1"/>
        <c:smooth val="0"/>
        <c:axId val="231400784"/>
        <c:axId val="231403104"/>
      </c:lineChart>
      <c:catAx>
        <c:axId val="231400784"/>
        <c:scaling>
          <c:orientation val="minMax"/>
        </c:scaling>
        <c:delete val="0"/>
        <c:axPos val="b"/>
        <c:numFmt formatCode="General" sourceLinked="0"/>
        <c:majorTickMark val="none"/>
        <c:minorTickMark val="none"/>
        <c:tickLblPos val="nextTo"/>
        <c:txPr>
          <a:bodyPr/>
          <a:lstStyle/>
          <a:p>
            <a:pPr>
              <a:defRPr sz="1200"/>
            </a:pPr>
            <a:endParaRPr lang="pt-BR"/>
          </a:p>
        </c:txPr>
        <c:crossAx val="231403104"/>
        <c:crosses val="autoZero"/>
        <c:auto val="1"/>
        <c:lblAlgn val="ctr"/>
        <c:lblOffset val="100"/>
        <c:noMultiLvlLbl val="0"/>
      </c:catAx>
      <c:valAx>
        <c:axId val="231403104"/>
        <c:scaling>
          <c:orientation val="minMax"/>
          <c:max val="3000.0"/>
        </c:scaling>
        <c:delete val="0"/>
        <c:axPos val="l"/>
        <c:majorGridlines/>
        <c:title>
          <c:tx>
            <c:rich>
              <a:bodyPr/>
              <a:lstStyle/>
              <a:p>
                <a:pPr>
                  <a:defRPr sz="1100" b="1"/>
                </a:pPr>
                <a:r>
                  <a:rPr lang="de-DE" sz="1100" b="1" dirty="0" smtClean="0"/>
                  <a:t>Heat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3140078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545.5842303190694</c:v>
                </c:pt>
                <c:pt idx="1">
                  <c:v>604.9081157106457</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581.5203938647583</c:v>
                </c:pt>
                <c:pt idx="1">
                  <c:v>717.4363618482529</c:v>
                </c:pt>
              </c:numCache>
            </c:numRef>
          </c:val>
          <c:smooth val="0"/>
        </c:ser>
        <c:dLbls>
          <c:showLegendKey val="0"/>
          <c:showVal val="0"/>
          <c:showCatName val="0"/>
          <c:showSerName val="0"/>
          <c:showPercent val="0"/>
          <c:showBubbleSize val="0"/>
        </c:dLbls>
        <c:marker val="1"/>
        <c:smooth val="0"/>
        <c:axId val="139304928"/>
        <c:axId val="139306976"/>
      </c:lineChart>
      <c:catAx>
        <c:axId val="139304928"/>
        <c:scaling>
          <c:orientation val="minMax"/>
        </c:scaling>
        <c:delete val="0"/>
        <c:axPos val="b"/>
        <c:numFmt formatCode="General" sourceLinked="1"/>
        <c:majorTickMark val="none"/>
        <c:minorTickMark val="none"/>
        <c:tickLblPos val="nextTo"/>
        <c:txPr>
          <a:bodyPr/>
          <a:lstStyle/>
          <a:p>
            <a:pPr>
              <a:defRPr sz="1200"/>
            </a:pPr>
            <a:endParaRPr lang="pt-BR"/>
          </a:p>
        </c:txPr>
        <c:crossAx val="139306976"/>
        <c:crosses val="autoZero"/>
        <c:auto val="1"/>
        <c:lblAlgn val="ctr"/>
        <c:lblOffset val="100"/>
        <c:noMultiLvlLbl val="0"/>
      </c:catAx>
      <c:valAx>
        <c:axId val="139306976"/>
        <c:scaling>
          <c:orientation val="minMax"/>
          <c:max val="100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139304928"/>
        <c:crosses val="autoZero"/>
        <c:crossBetween val="between"/>
      </c:valAx>
    </c:plotArea>
    <c:legend>
      <c:legendPos val="t"/>
      <c:layout>
        <c:manualLayout>
          <c:xMode val="edge"/>
          <c:yMode val="edge"/>
          <c:x val="0.25774554461269"/>
          <c:y val="0.0540636510473195"/>
          <c:w val="0.561752072187365"/>
          <c:h val="0.067631269651906"/>
        </c:manualLayout>
      </c:layout>
      <c:overlay val="0"/>
    </c:legend>
    <c:plotVisOnly val="1"/>
    <c:dispBlanksAs val="gap"/>
    <c:showDLblsOverMax val="0"/>
  </c:chart>
  <c:externalData r:id="rId1">
    <c:autoUpdate val="0"/>
  </c:externalData>
  <c:extLst/>
</c:chartSpace>
</file>

<file path=ppt/charts/chart9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369.8375455135914</c:v>
                </c:pt>
                <c:pt idx="1">
                  <c:v>645.0666220496312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739.9544224589124</c:v>
                </c:pt>
                <c:pt idx="1">
                  <c:v>1440.064458496635</c:v>
                </c:pt>
              </c:numCache>
            </c:numRef>
          </c:val>
          <c:smooth val="0"/>
        </c:ser>
        <c:dLbls>
          <c:showLegendKey val="0"/>
          <c:showVal val="0"/>
          <c:showCatName val="0"/>
          <c:showSerName val="0"/>
          <c:showPercent val="0"/>
          <c:showBubbleSize val="0"/>
        </c:dLbls>
        <c:marker val="1"/>
        <c:smooth val="0"/>
        <c:axId val="231680704"/>
        <c:axId val="231699872"/>
      </c:lineChart>
      <c:catAx>
        <c:axId val="231680704"/>
        <c:scaling>
          <c:orientation val="minMax"/>
        </c:scaling>
        <c:delete val="0"/>
        <c:axPos val="b"/>
        <c:numFmt formatCode="General" sourceLinked="1"/>
        <c:majorTickMark val="none"/>
        <c:minorTickMark val="none"/>
        <c:tickLblPos val="nextTo"/>
        <c:txPr>
          <a:bodyPr/>
          <a:lstStyle/>
          <a:p>
            <a:pPr>
              <a:defRPr sz="1200"/>
            </a:pPr>
            <a:endParaRPr lang="pt-BR"/>
          </a:p>
        </c:txPr>
        <c:crossAx val="231699872"/>
        <c:crosses val="autoZero"/>
        <c:auto val="1"/>
        <c:lblAlgn val="ctr"/>
        <c:lblOffset val="100"/>
        <c:noMultiLvlLbl val="0"/>
      </c:catAx>
      <c:valAx>
        <c:axId val="231699872"/>
        <c:scaling>
          <c:orientation val="minMax"/>
          <c:max val="2000.0"/>
          <c:min val="0.0"/>
        </c:scaling>
        <c:delete val="0"/>
        <c:axPos val="l"/>
        <c:majorGridlines/>
        <c:title>
          <c:tx>
            <c:rich>
              <a:bodyPr/>
              <a:lstStyle/>
              <a:p>
                <a:pPr>
                  <a:defRPr sz="1100"/>
                </a:pPr>
                <a:r>
                  <a:rPr lang="de-DE" sz="1100" dirty="0" smtClean="0"/>
                  <a:t>Heat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pt-BR"/>
          </a:p>
        </c:txPr>
        <c:crossAx val="231680704"/>
        <c:crosses val="autoZero"/>
        <c:crossBetween val="between"/>
      </c:valAx>
    </c:plotArea>
    <c:plotVisOnly val="1"/>
    <c:dispBlanksAs val="gap"/>
    <c:showDLblsOverMax val="0"/>
  </c:chart>
  <c:externalData r:id="rId1">
    <c:autoUpdate val="0"/>
  </c:externalData>
  <c:extLst/>
</c:chartSpace>
</file>

<file path=ppt/charts/chart9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0.278775725839236</c:v>
                </c:pt>
                <c:pt idx="1">
                  <c:v>0.220581858799982</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0.201531138319695</c:v>
                </c:pt>
                <c:pt idx="1">
                  <c:v>0.163390228810355</c:v>
                </c:pt>
              </c:numCache>
            </c:numRef>
          </c:val>
          <c:smooth val="0"/>
        </c:ser>
        <c:dLbls>
          <c:showLegendKey val="0"/>
          <c:showVal val="0"/>
          <c:showCatName val="0"/>
          <c:showSerName val="0"/>
          <c:showPercent val="0"/>
          <c:showBubbleSize val="0"/>
        </c:dLbls>
        <c:marker val="1"/>
        <c:smooth val="0"/>
        <c:axId val="226527968"/>
        <c:axId val="226529328"/>
      </c:lineChart>
      <c:catAx>
        <c:axId val="226527968"/>
        <c:scaling>
          <c:orientation val="minMax"/>
        </c:scaling>
        <c:delete val="0"/>
        <c:axPos val="b"/>
        <c:numFmt formatCode="General" sourceLinked="0"/>
        <c:majorTickMark val="none"/>
        <c:minorTickMark val="none"/>
        <c:tickLblPos val="nextTo"/>
        <c:txPr>
          <a:bodyPr/>
          <a:lstStyle/>
          <a:p>
            <a:pPr>
              <a:defRPr sz="1200"/>
            </a:pPr>
            <a:endParaRPr lang="pt-BR"/>
          </a:p>
        </c:txPr>
        <c:crossAx val="226529328"/>
        <c:crosses val="autoZero"/>
        <c:auto val="1"/>
        <c:lblAlgn val="ctr"/>
        <c:lblOffset val="100"/>
        <c:noMultiLvlLbl val="0"/>
      </c:catAx>
      <c:valAx>
        <c:axId val="226529328"/>
        <c:scaling>
          <c:orientation val="minMax"/>
        </c:scaling>
        <c:delete val="0"/>
        <c:axPos val="l"/>
        <c:majorGridlines/>
        <c:title>
          <c:tx>
            <c:rich>
              <a:bodyPr/>
              <a:lstStyle/>
              <a:p>
                <a:pPr>
                  <a:defRPr sz="900"/>
                </a:pPr>
                <a:r>
                  <a:rPr lang="de-DE" sz="1100" b="1" i="0" baseline="0" dirty="0" smtClean="0">
                    <a:effectLst/>
                  </a:rPr>
                  <a:t>Heat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2652796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9.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[Struct_Results_v18_AISI1045_AISI4140_ALL_E85.xlsx]Tabelle3!PivotTable1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Tabelle3!$B$4:$B$5</c:f>
              <c:strCache>
                <c:ptCount val="1"/>
                <c:pt idx="0">
                  <c:v>200,00</c:v>
                </c:pt>
              </c:strCache>
            </c:strRef>
          </c:tx>
          <c:cat>
            <c:strRef>
              <c:f>Tabelle3!$A$6:$A$8</c:f>
              <c:strCache>
                <c:ptCount val="2"/>
                <c:pt idx="0">
                  <c:v>100,00</c:v>
                </c:pt>
                <c:pt idx="1">
                  <c:v>150,00</c:v>
                </c:pt>
              </c:strCache>
            </c:strRef>
          </c:cat>
          <c:val>
            <c:numRef>
              <c:f>Tabelle3!$B$6:$B$8</c:f>
              <c:numCache>
                <c:formatCode>General</c:formatCode>
                <c:ptCount val="2"/>
                <c:pt idx="0">
                  <c:v>0.532249365313313</c:v>
                </c:pt>
                <c:pt idx="1">
                  <c:v>0.544192342692801</c:v>
                </c:pt>
              </c:numCache>
            </c:numRef>
          </c:val>
          <c:smooth val="0"/>
        </c:ser>
        <c:ser>
          <c:idx val="1"/>
          <c:order val="1"/>
          <c:tx>
            <c:strRef>
              <c:f>Tabelle3!$C$4:$C$5</c:f>
              <c:strCache>
                <c:ptCount val="1"/>
                <c:pt idx="0">
                  <c:v>300,00</c:v>
                </c:pt>
              </c:strCache>
            </c:strRef>
          </c:tx>
          <c:cat>
            <c:strRef>
              <c:f>Tabelle3!$A$6:$A$8</c:f>
              <c:strCache>
                <c:ptCount val="2"/>
                <c:pt idx="0">
                  <c:v>100,00</c:v>
                </c:pt>
                <c:pt idx="1">
                  <c:v>150,00</c:v>
                </c:pt>
              </c:strCache>
            </c:strRef>
          </c:cat>
          <c:val>
            <c:numRef>
              <c:f>Tabelle3!$C$6:$C$8</c:f>
              <c:numCache>
                <c:formatCode>General</c:formatCode>
                <c:ptCount val="2"/>
                <c:pt idx="0">
                  <c:v>0.542030981536898</c:v>
                </c:pt>
                <c:pt idx="1">
                  <c:v>0.50864693868243</c:v>
                </c:pt>
              </c:numCache>
            </c:numRef>
          </c:val>
          <c:smooth val="0"/>
        </c:ser>
        <c:dLbls>
          <c:showLegendKey val="0"/>
          <c:showVal val="0"/>
          <c:showCatName val="0"/>
          <c:showSerName val="0"/>
          <c:showPercent val="0"/>
          <c:showBubbleSize val="0"/>
        </c:dLbls>
        <c:marker val="1"/>
        <c:smooth val="0"/>
        <c:axId val="230350704"/>
        <c:axId val="230352608"/>
      </c:lineChart>
      <c:catAx>
        <c:axId val="230350704"/>
        <c:scaling>
          <c:orientation val="minMax"/>
        </c:scaling>
        <c:delete val="0"/>
        <c:axPos val="b"/>
        <c:numFmt formatCode="General" sourceLinked="0"/>
        <c:majorTickMark val="none"/>
        <c:minorTickMark val="none"/>
        <c:tickLblPos val="nextTo"/>
        <c:txPr>
          <a:bodyPr/>
          <a:lstStyle/>
          <a:p>
            <a:pPr>
              <a:defRPr sz="1200"/>
            </a:pPr>
            <a:endParaRPr lang="pt-BR"/>
          </a:p>
        </c:txPr>
        <c:crossAx val="230352608"/>
        <c:crosses val="autoZero"/>
        <c:auto val="1"/>
        <c:lblAlgn val="ctr"/>
        <c:lblOffset val="100"/>
        <c:noMultiLvlLbl val="0"/>
      </c:catAx>
      <c:valAx>
        <c:axId val="230352608"/>
        <c:scaling>
          <c:orientation val="minMax"/>
          <c:max val="0.8"/>
          <c:min val="0.0"/>
        </c:scaling>
        <c:delete val="0"/>
        <c:axPos val="l"/>
        <c:majorGridlines/>
        <c:title>
          <c:tx>
            <c:rich>
              <a:bodyPr/>
              <a:lstStyle/>
              <a:p>
                <a:pPr>
                  <a:defRPr sz="1100"/>
                </a:pPr>
                <a:r>
                  <a:rPr lang="de-DE" sz="1100" dirty="0" smtClean="0"/>
                  <a:t>Heat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pt-BR"/>
          </a:p>
        </c:txPr>
        <c:crossAx val="230350704"/>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95221F1-FC01-48EA-98A5-7C83F209DBDC}" type="datetimeFigureOut">
              <a:rPr lang="en-US" smtClean="0"/>
              <a:t>10/28/17</a:t>
            </a:fld>
            <a:endParaRPr lang="en-US" dirty="0"/>
          </a:p>
        </p:txBody>
      </p:sp>
      <p:sp>
        <p:nvSpPr>
          <p:cNvPr id="4" name="Folienbildplatzhalt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ECC2F875-FC4D-49DD-BEE6-48EEBE4FE60E}" type="slidenum">
              <a:rPr lang="en-US" smtClean="0"/>
              <a:t>‹n.º›</a:t>
            </a:fld>
            <a:endParaRPr lang="en-US" dirty="0"/>
          </a:p>
        </p:txBody>
      </p:sp>
    </p:spTree>
    <p:extLst>
      <p:ext uri="{BB962C8B-B14F-4D97-AF65-F5344CB8AC3E}">
        <p14:creationId xmlns:p14="http://schemas.microsoft.com/office/powerpoint/2010/main" val="1310518161"/>
      </p:ext>
    </p:extLst>
  </p:cSld>
  <p:clrMap bg1="lt1" tx1="dk1" bg2="lt2" tx2="dk2" accent1="accent1" accent2="accent2" accent3="accent3" accent4="accent4" accent5="accent5" accent6="accent6" hlink="hlink" folHlink="folHlink"/>
  <p:notesStyle>
    <a:lvl1pPr marL="0" algn="l" defTabSz="913740" rtl="0" eaLnBrk="1" latinLnBrk="0" hangingPunct="1">
      <a:defRPr sz="1200" kern="1200">
        <a:solidFill>
          <a:schemeClr val="tx1"/>
        </a:solidFill>
        <a:latin typeface="+mn-lt"/>
        <a:ea typeface="+mn-ea"/>
        <a:cs typeface="+mn-cs"/>
      </a:defRPr>
    </a:lvl1pPr>
    <a:lvl2pPr marL="456870" algn="l" defTabSz="913740" rtl="0" eaLnBrk="1" latinLnBrk="0" hangingPunct="1">
      <a:defRPr sz="1200" kern="1200">
        <a:solidFill>
          <a:schemeClr val="tx1"/>
        </a:solidFill>
        <a:latin typeface="+mn-lt"/>
        <a:ea typeface="+mn-ea"/>
        <a:cs typeface="+mn-cs"/>
      </a:defRPr>
    </a:lvl2pPr>
    <a:lvl3pPr marL="913740" algn="l" defTabSz="913740" rtl="0" eaLnBrk="1" latinLnBrk="0" hangingPunct="1">
      <a:defRPr sz="1200" kern="1200">
        <a:solidFill>
          <a:schemeClr val="tx1"/>
        </a:solidFill>
        <a:latin typeface="+mn-lt"/>
        <a:ea typeface="+mn-ea"/>
        <a:cs typeface="+mn-cs"/>
      </a:defRPr>
    </a:lvl3pPr>
    <a:lvl4pPr marL="1370612" algn="l" defTabSz="913740" rtl="0" eaLnBrk="1" latinLnBrk="0" hangingPunct="1">
      <a:defRPr sz="1200" kern="1200">
        <a:solidFill>
          <a:schemeClr val="tx1"/>
        </a:solidFill>
        <a:latin typeface="+mn-lt"/>
        <a:ea typeface="+mn-ea"/>
        <a:cs typeface="+mn-cs"/>
      </a:defRPr>
    </a:lvl4pPr>
    <a:lvl5pPr marL="1827481" algn="l" defTabSz="913740" rtl="0" eaLnBrk="1" latinLnBrk="0" hangingPunct="1">
      <a:defRPr sz="1200" kern="1200">
        <a:solidFill>
          <a:schemeClr val="tx1"/>
        </a:solidFill>
        <a:latin typeface="+mn-lt"/>
        <a:ea typeface="+mn-ea"/>
        <a:cs typeface="+mn-cs"/>
      </a:defRPr>
    </a:lvl5pPr>
    <a:lvl6pPr marL="2284352" algn="l" defTabSz="913740" rtl="0" eaLnBrk="1" latinLnBrk="0" hangingPunct="1">
      <a:defRPr sz="1200" kern="1200">
        <a:solidFill>
          <a:schemeClr val="tx1"/>
        </a:solidFill>
        <a:latin typeface="+mn-lt"/>
        <a:ea typeface="+mn-ea"/>
        <a:cs typeface="+mn-cs"/>
      </a:defRPr>
    </a:lvl6pPr>
    <a:lvl7pPr marL="2741222" algn="l" defTabSz="913740" rtl="0" eaLnBrk="1" latinLnBrk="0" hangingPunct="1">
      <a:defRPr sz="1200" kern="1200">
        <a:solidFill>
          <a:schemeClr val="tx1"/>
        </a:solidFill>
        <a:latin typeface="+mn-lt"/>
        <a:ea typeface="+mn-ea"/>
        <a:cs typeface="+mn-cs"/>
      </a:defRPr>
    </a:lvl7pPr>
    <a:lvl8pPr marL="3198092" algn="l" defTabSz="913740" rtl="0" eaLnBrk="1" latinLnBrk="0" hangingPunct="1">
      <a:defRPr sz="1200" kern="1200">
        <a:solidFill>
          <a:schemeClr val="tx1"/>
        </a:solidFill>
        <a:latin typeface="+mn-lt"/>
        <a:ea typeface="+mn-ea"/>
        <a:cs typeface="+mn-cs"/>
      </a:defRPr>
    </a:lvl8pPr>
    <a:lvl9pPr marL="3654961" algn="l" defTabSz="9137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fld id="{ECC2F875-FC4D-49DD-BEE6-48EEBE4FE60E}" type="slidenum">
              <a:rPr lang="en-US" smtClean="0"/>
              <a:t>1</a:t>
            </a:fld>
            <a:endParaRPr lang="en-US" dirty="0"/>
          </a:p>
        </p:txBody>
      </p:sp>
    </p:spTree>
    <p:extLst>
      <p:ext uri="{BB962C8B-B14F-4D97-AF65-F5344CB8AC3E}">
        <p14:creationId xmlns:p14="http://schemas.microsoft.com/office/powerpoint/2010/main" val="144258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Heating rate rises with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Heating rate</a:t>
            </a:r>
            <a:r>
              <a:rPr lang="en-US" b="1" baseline="0" dirty="0" smtClean="0"/>
              <a:t> decreases with cutting speed</a:t>
            </a:r>
            <a:endParaRPr lang="en-US" b="1" dirty="0" smtClean="0"/>
          </a:p>
          <a:p>
            <a:r>
              <a:rPr lang="en-US" dirty="0" smtClean="0"/>
              <a:t>H/v </a:t>
            </a:r>
            <a:r>
              <a:rPr lang="en-US" dirty="0" smtClean="0">
                <a:sym typeface="Wingdings" panose="05000000000000000000" pitchFamily="2" charset="2"/>
              </a:rPr>
              <a:t> Heating rate</a:t>
            </a:r>
          </a:p>
          <a:p>
            <a:r>
              <a:rPr lang="en-US" dirty="0" smtClean="0">
                <a:sym typeface="Wingdings" panose="05000000000000000000" pitchFamily="2" charset="2"/>
              </a:rPr>
              <a:t>1,33</a:t>
            </a:r>
          </a:p>
          <a:p>
            <a:r>
              <a:rPr lang="en-US" dirty="0" smtClean="0">
                <a:sym typeface="Wingdings" panose="05000000000000000000" pitchFamily="2" charset="2"/>
              </a:rPr>
              <a:t>2</a:t>
            </a:r>
          </a:p>
          <a:p>
            <a:r>
              <a:rPr lang="en-US" i="1" dirty="0" smtClean="0">
                <a:solidFill>
                  <a:srgbClr val="FF0000"/>
                </a:solidFill>
                <a:sym typeface="Wingdings" panose="05000000000000000000" pitchFamily="2" charset="2"/>
              </a:rPr>
              <a:t>4</a:t>
            </a:r>
          </a:p>
          <a:p>
            <a:r>
              <a:rPr lang="en-US" dirty="0" smtClean="0">
                <a:sym typeface="Wingdings" panose="05000000000000000000" pitchFamily="2" charset="2"/>
              </a:rPr>
              <a:t>2</a:t>
            </a:r>
          </a:p>
          <a:p>
            <a:r>
              <a:rPr lang="en-US" dirty="0" smtClean="0"/>
              <a:t>3</a:t>
            </a:r>
          </a:p>
          <a:p>
            <a:r>
              <a:rPr lang="en-US" dirty="0" smtClean="0"/>
              <a:t>2,66</a:t>
            </a:r>
          </a:p>
          <a:p>
            <a:r>
              <a:rPr lang="en-US" dirty="0" smtClean="0"/>
              <a:t>3,333</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17</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Heat</a:t>
                </a:r>
                <a:r>
                  <a:rPr lang="en-US" b="1" baseline="0" dirty="0" smtClean="0">
                    <a:solidFill>
                      <a:srgbClr val="FF0000"/>
                    </a:solidFill>
                  </a:rPr>
                  <a:t> carried away by chip rises with </a:t>
                </a:r>
                <a:r>
                  <a:rPr lang="en-US" b="1" baseline="0" dirty="0" err="1" smtClean="0">
                    <a:solidFill>
                      <a:srgbClr val="FF0000"/>
                    </a:solidFill>
                  </a:rPr>
                  <a:t>hsp</a:t>
                </a:r>
                <a:r>
                  <a:rPr lang="en-US" b="1" baseline="0" dirty="0" smtClean="0">
                    <a:solidFill>
                      <a:srgbClr val="FF0000"/>
                    </a:solidFill>
                  </a:rPr>
                  <a:t>*</a:t>
                </a:r>
                <a:r>
                  <a:rPr lang="en-US" b="1" baseline="0" dirty="0" err="1" smtClean="0">
                    <a:solidFill>
                      <a:srgbClr val="FF0000"/>
                    </a:solidFill>
                  </a:rPr>
                  <a:t>vc</a:t>
                </a:r>
                <a:endParaRPr lang="en-US" b="1" baseline="0"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Heat carried away by chip increases with cutting length for small chip thickness  </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Why?????</a:t>
                </a:r>
                <a:endParaRPr lang="en-US" b="1"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0" dirty="0" err="1" smtClean="0">
                    <a:solidFill>
                      <a:schemeClr val="accent6"/>
                    </a:solidFill>
                  </a:rPr>
                  <a:t>v</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h</a:t>
                </a:r>
                <a:r>
                  <a:rPr lang="en-US" b="0" baseline="-25000" dirty="0" smtClean="0">
                    <a:solidFill>
                      <a:schemeClr val="accent6"/>
                    </a:solidFill>
                  </a:rPr>
                  <a:t>sp</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 </a:t>
                </a:r>
                <a:r>
                  <a:rPr lang="en-US" b="0" dirty="0" smtClean="0">
                    <a:solidFill>
                      <a:schemeClr val="accent6"/>
                    </a:solidFill>
                  </a:rPr>
                  <a:t>; </a:t>
                </a:r>
                <a:r>
                  <a:rPr lang="en-US" b="0" dirty="0" err="1" smtClean="0">
                    <a:solidFill>
                      <a:schemeClr val="accent6"/>
                    </a:solidFill>
                  </a:rPr>
                  <a:t>l</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const.   (gilt </a:t>
                </a:r>
                <a:r>
                  <a:rPr lang="en-US" b="0" dirty="0" err="1" smtClean="0">
                    <a:solidFill>
                      <a:schemeClr val="accent6"/>
                    </a:solidFill>
                  </a:rPr>
                  <a:t>nicht</a:t>
                </a:r>
                <a:r>
                  <a:rPr lang="en-US" b="0" dirty="0" smtClean="0">
                    <a:solidFill>
                      <a:schemeClr val="accent6"/>
                    </a:solidFill>
                  </a:rPr>
                  <a:t> </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b="0" i="1" smtClean="0">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 </a:t>
                </a:r>
                <a:r>
                  <a:rPr lang="en-US" b="0" dirty="0" err="1" smtClean="0"/>
                  <a:t>B</a:t>
                </a:r>
                <a:r>
                  <a:rPr lang="en-US" b="0" baseline="-25000" dirty="0" err="1" smtClean="0"/>
                  <a:t>chip</a:t>
                </a:r>
                <a:r>
                  <a:rPr lang="en-US" b="0" baseline="-25000" dirty="0" smtClean="0"/>
                  <a:t> </a:t>
                </a:r>
                <a:r>
                  <a:rPr lang="en-US" b="0" baseline="0" dirty="0" smtClean="0"/>
                  <a:t>↑ </a:t>
                </a:r>
                <a:r>
                  <a:rPr lang="en-US" b="0" dirty="0" smtClean="0">
                    <a:solidFill>
                      <a:schemeClr val="accent6"/>
                    </a:solidFill>
                  </a:rPr>
                  <a:t>(</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Choice>
        <mc:Fallback xmlns="">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chemeClr val="accent6"/>
                    </a:solidFill>
                  </a:rPr>
                  <a:t>v</a:t>
                </a:r>
                <a:r>
                  <a:rPr lang="en-US" b="1" baseline="-25000" dirty="0" err="1" smtClean="0">
                    <a:solidFill>
                      <a:schemeClr val="accent6"/>
                    </a:solidFill>
                  </a:rPr>
                  <a:t>c</a:t>
                </a:r>
                <a:r>
                  <a:rPr lang="en-US" b="1" baseline="-25000" dirty="0" smtClean="0">
                    <a:solidFill>
                      <a:schemeClr val="accent6"/>
                    </a:solidFill>
                  </a:rPr>
                  <a:t>* </a:t>
                </a:r>
                <a:r>
                  <a:rPr lang="en-US" b="1" dirty="0" err="1" smtClean="0">
                    <a:solidFill>
                      <a:schemeClr val="accent6"/>
                    </a:solidFill>
                  </a:rPr>
                  <a:t>h</a:t>
                </a:r>
                <a:r>
                  <a:rPr lang="en-US" b="1" baseline="-25000" dirty="0" err="1" smtClean="0">
                    <a:solidFill>
                      <a:schemeClr val="accent6"/>
                    </a:solidFill>
                  </a:rPr>
                  <a:t>sp</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 </a:t>
                </a:r>
                <a:r>
                  <a:rPr lang="en-US" b="1" dirty="0" smtClean="0">
                    <a:solidFill>
                      <a:schemeClr val="accent6"/>
                    </a:solidFill>
                  </a:rPr>
                  <a:t>; </a:t>
                </a:r>
                <a:r>
                  <a:rPr lang="en-US" b="1" dirty="0" err="1" smtClean="0">
                    <a:solidFill>
                      <a:schemeClr val="accent6"/>
                    </a:solidFill>
                  </a:rPr>
                  <a:t>l</a:t>
                </a:r>
                <a:r>
                  <a:rPr lang="en-US" b="1" baseline="-25000" dirty="0" err="1" smtClean="0">
                    <a:solidFill>
                      <a:schemeClr val="accent6"/>
                    </a:solidFill>
                  </a:rPr>
                  <a:t>c</a:t>
                </a:r>
                <a:r>
                  <a:rPr lang="en-US" b="1" baseline="-25000" dirty="0" smtClean="0">
                    <a:solidFill>
                      <a:schemeClr val="accent6"/>
                    </a:solidFill>
                  </a:rPr>
                  <a:t> </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a:t>
                </a:r>
                <a:r>
                  <a:rPr lang="en-US" dirty="0" smtClean="0">
                    <a:solidFill>
                      <a:schemeClr val="accent6"/>
                    </a:solidFill>
                  </a:rPr>
                  <a:t> = const.</a:t>
                </a:r>
                <a:r>
                  <a:rPr lang="en-US" b="1" dirty="0" smtClean="0">
                    <a:solidFill>
                      <a:schemeClr val="accent6"/>
                    </a:solidFill>
                  </a:rPr>
                  <a:t>  </a:t>
                </a:r>
                <a:r>
                  <a:rPr lang="en-US" b="1" dirty="0" smtClean="0">
                    <a:solidFill>
                      <a:schemeClr val="accent6"/>
                    </a:solidFill>
                  </a:rPr>
                  <a:t> (gilt </a:t>
                </a:r>
                <a:r>
                  <a:rPr lang="en-US" b="1" dirty="0" err="1" smtClean="0">
                    <a:solidFill>
                      <a:schemeClr val="accent6"/>
                    </a:solidFill>
                  </a:rPr>
                  <a:t>nicht</a:t>
                </a:r>
                <a:r>
                  <a:rPr lang="en-US" b="1" dirty="0" smtClean="0">
                    <a:solidFill>
                      <a:schemeClr val="accent6"/>
                    </a:solidFill>
                  </a:rPr>
                  <a:t> </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i="0">
                    <a:solidFill>
                      <a:schemeClr val="accent6"/>
                    </a:solidFill>
                    <a:latin typeface="Cambria Math"/>
                  </a:rPr>
                  <a:t>( 𝒒) ̇</a:t>
                </a:r>
                <a:r>
                  <a:rPr lang="en-US" b="1" i="0" smtClean="0">
                    <a:solidFill>
                      <a:schemeClr val="accent6"/>
                    </a:solidFill>
                    <a:latin typeface="Cambria Math"/>
                  </a:rPr>
                  <a:t>^</a:t>
                </a:r>
                <a:r>
                  <a:rPr lang="en-US" b="1" i="0">
                    <a:solidFill>
                      <a:schemeClr val="accent6"/>
                    </a:solidFill>
                    <a:latin typeface="Cambria Math"/>
                  </a:rPr>
                  <a:t>´</a:t>
                </a:r>
                <a:r>
                  <a:rPr lang="en-US" baseline="-25000" dirty="0" smtClean="0">
                    <a:solidFill>
                      <a:schemeClr val="accent6"/>
                    </a:solidFill>
                  </a:rPr>
                  <a:t>chip</a:t>
                </a:r>
                <a:r>
                  <a:rPr lang="en-US" dirty="0" smtClean="0">
                    <a:solidFill>
                      <a:schemeClr val="accent6"/>
                    </a:solidFill>
                  </a:rPr>
                  <a:t> </a:t>
                </a:r>
                <a:r>
                  <a:rPr lang="en-US" dirty="0" smtClean="0">
                    <a:solidFill>
                      <a:schemeClr val="accent6"/>
                    </a:solidFill>
                  </a:rPr>
                  <a:t>↑ → </a:t>
                </a:r>
                <a:r>
                  <a:rPr lang="en-US" dirty="0" err="1" smtClean="0"/>
                  <a:t>B</a:t>
                </a:r>
                <a:r>
                  <a:rPr lang="en-US" baseline="-25000" dirty="0" err="1" smtClean="0"/>
                  <a:t>chip</a:t>
                </a:r>
                <a:r>
                  <a:rPr lang="en-US" baseline="-25000" dirty="0" smtClean="0"/>
                  <a:t> </a:t>
                </a:r>
                <a:r>
                  <a:rPr lang="en-US" baseline="0" dirty="0" smtClean="0"/>
                  <a:t>↑ </a:t>
                </a:r>
                <a:r>
                  <a:rPr lang="en-US" b="1" dirty="0" smtClean="0">
                    <a:solidFill>
                      <a:schemeClr val="accent6"/>
                    </a:solidFill>
                  </a:rPr>
                  <a:t>(</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Fallback>
      </mc:AlternateContent>
      <p:sp>
        <p:nvSpPr>
          <p:cNvPr id="4" name="Foliennummernplatzhalter 3"/>
          <p:cNvSpPr>
            <a:spLocks noGrp="1"/>
          </p:cNvSpPr>
          <p:nvPr>
            <p:ph type="sldNum" sz="quarter" idx="10"/>
          </p:nvPr>
        </p:nvSpPr>
        <p:spPr/>
        <p:txBody>
          <a:bodyPr/>
          <a:lstStyle/>
          <a:p>
            <a:fld id="{ECC2F875-FC4D-49DD-BEE6-48EEBE4FE60E}" type="slidenum">
              <a:rPr lang="en-US" smtClean="0"/>
              <a:t>18</a:t>
            </a:fld>
            <a:endParaRPr lang="en-US" dirty="0"/>
          </a:p>
        </p:txBody>
      </p:sp>
    </p:spTree>
    <p:extLst>
      <p:ext uri="{BB962C8B-B14F-4D97-AF65-F5344CB8AC3E}">
        <p14:creationId xmlns:p14="http://schemas.microsoft.com/office/powerpoint/2010/main" val="3292287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No influence</a:t>
            </a:r>
            <a:r>
              <a:rPr lang="en-US" b="1" baseline="0" dirty="0" smtClean="0"/>
              <a:t> of level of h</a:t>
            </a:r>
            <a:r>
              <a:rPr lang="en-US" b="1" dirty="0" smtClean="0"/>
              <a:t>eat partition inside the</a:t>
            </a:r>
            <a:r>
              <a:rPr lang="en-US" b="1" baseline="0" dirty="0" smtClean="0"/>
              <a:t> chip by chip thickness</a:t>
            </a:r>
          </a:p>
          <a:p>
            <a:r>
              <a:rPr lang="en-US" b="1" baseline="0" dirty="0" smtClean="0"/>
              <a:t>Rising heat partition inside the chip, especially for lower chip thickness </a:t>
            </a:r>
            <a:r>
              <a:rPr lang="en-US" baseline="0" dirty="0" smtClean="0">
                <a:sym typeface="Wingdings" panose="05000000000000000000" pitchFamily="2" charset="2"/>
              </a:rPr>
              <a:t> Hypo: tool is heating up and is conducts less heat away</a:t>
            </a:r>
          </a:p>
          <a:p>
            <a:r>
              <a:rPr lang="en-US" baseline="0" dirty="0" smtClean="0">
                <a:sym typeface="Wingdings" panose="05000000000000000000" pitchFamily="2" charset="2"/>
              </a:rPr>
              <a:t>Hypo: The lower the chip thickness the lower the influence of friction at the rake face</a:t>
            </a:r>
            <a:endParaRPr lang="en-US" baseline="0" dirty="0" smtClean="0"/>
          </a:p>
          <a:p>
            <a:endParaRPr lang="en-US" dirty="0" smtClean="0"/>
          </a:p>
          <a:p>
            <a:endParaRPr lang="en-US" dirty="0" smtClean="0"/>
          </a:p>
          <a:p>
            <a:r>
              <a:rPr lang="en-US" dirty="0" smtClean="0"/>
              <a:t>1 = </a:t>
            </a:r>
            <a:r>
              <a:rPr lang="en-US" dirty="0" err="1" smtClean="0"/>
              <a:t>B</a:t>
            </a:r>
            <a:r>
              <a:rPr lang="en-US" baseline="-25000" dirty="0" err="1" smtClean="0"/>
              <a:t>chip</a:t>
            </a:r>
            <a:r>
              <a:rPr lang="en-US" baseline="0" dirty="0" smtClean="0"/>
              <a:t> + </a:t>
            </a:r>
            <a:r>
              <a:rPr lang="en-US" baseline="0" dirty="0" err="1" smtClean="0"/>
              <a:t>B</a:t>
            </a:r>
            <a:r>
              <a:rPr lang="en-US" baseline="-25000" dirty="0" err="1" smtClean="0"/>
              <a:t>tool</a:t>
            </a:r>
            <a:r>
              <a:rPr lang="en-US" baseline="0" dirty="0" smtClean="0"/>
              <a:t> + B</a:t>
            </a:r>
            <a:r>
              <a:rPr lang="en-US" baseline="-25000" dirty="0" smtClean="0"/>
              <a:t>WP</a:t>
            </a:r>
          </a:p>
          <a:p>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dirty="0" err="1" smtClean="0"/>
              <a:t>B</a:t>
            </a:r>
            <a:r>
              <a:rPr lang="en-US" baseline="-25000" dirty="0" err="1" smtClean="0"/>
              <a:t>tool</a:t>
            </a:r>
            <a:r>
              <a:rPr lang="en-US" baseline="-25000" dirty="0" smtClean="0"/>
              <a:t> </a:t>
            </a:r>
            <a:r>
              <a:rPr lang="en-US" baseline="0" dirty="0" smtClean="0"/>
              <a:t> = </a:t>
            </a:r>
            <a:r>
              <a:rPr lang="en-US" baseline="0" dirty="0" err="1" smtClean="0"/>
              <a:t>konst</a:t>
            </a:r>
            <a:r>
              <a:rPr lang="en-US" baseline="0" dirty="0" smtClean="0"/>
              <a:t>. ; </a:t>
            </a:r>
            <a:r>
              <a:rPr lang="en-US" dirty="0" err="1" smtClean="0"/>
              <a:t>B</a:t>
            </a:r>
            <a:r>
              <a:rPr lang="en-US" baseline="-25000" dirty="0" err="1" smtClean="0"/>
              <a:t>chip</a:t>
            </a:r>
            <a:r>
              <a:rPr lang="en-US" baseline="-25000" dirty="0" smtClean="0"/>
              <a:t> </a:t>
            </a:r>
            <a:r>
              <a:rPr lang="en-US" baseline="0" dirty="0" smtClean="0"/>
              <a:t>↑ → B</a:t>
            </a:r>
            <a:r>
              <a:rPr lang="en-US" baseline="-25000" dirty="0" smtClean="0"/>
              <a:t>WP </a:t>
            </a:r>
            <a:r>
              <a:rPr lang="en-US" baseline="0" dirty="0" smtClean="0"/>
              <a:t>↓</a:t>
            </a:r>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19</a:t>
            </a:fld>
            <a:endParaRPr lang="en-US" dirty="0"/>
          </a:p>
        </p:txBody>
      </p:sp>
    </p:spTree>
    <p:extLst>
      <p:ext uri="{BB962C8B-B14F-4D97-AF65-F5344CB8AC3E}">
        <p14:creationId xmlns:p14="http://schemas.microsoft.com/office/powerpoint/2010/main" val="60140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20</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For small chip thickness no influence of cutting speed</a:t>
            </a:r>
          </a:p>
          <a:p>
            <a:r>
              <a:rPr lang="en-US" b="1" dirty="0" smtClean="0"/>
              <a:t>Heat flux into the tool rises with chip thickness decreasingly,</a:t>
            </a:r>
            <a:r>
              <a:rPr lang="en-US" b="1" baseline="0" dirty="0" smtClean="0"/>
              <a:t> </a:t>
            </a:r>
          </a:p>
          <a:p>
            <a:r>
              <a:rPr lang="en-US" b="1" baseline="0" dirty="0" smtClean="0"/>
              <a:t>Less rise for smaller cutting speeds</a:t>
            </a:r>
          </a:p>
          <a:p>
            <a:r>
              <a:rPr lang="en-US" b="1" baseline="0" dirty="0" smtClean="0"/>
              <a:t>Decreases for higher chip thickness over time constant for small chip thickness    hypo: tool gets to hot to carry heat away</a:t>
            </a:r>
          </a:p>
          <a:p>
            <a:r>
              <a:rPr lang="en-US" baseline="0" dirty="0" smtClean="0"/>
              <a:t>Hypo: The higher the chip thickness the higher the frictional influence</a:t>
            </a:r>
          </a:p>
          <a:p>
            <a:r>
              <a:rPr lang="en-US" baseline="0" dirty="0" smtClean="0"/>
              <a:t>Thermal number? Vc *hsp??</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21</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a:t>
            </a:r>
            <a:r>
              <a:rPr lang="en-US" b="1" baseline="0" dirty="0" smtClean="0"/>
              <a:t> partition inside tool higher for low cutting speed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0" baseline="0" dirty="0" smtClean="0"/>
          </a:p>
          <a:p>
            <a:r>
              <a:rPr lang="en-US" b="1" baseline="0" dirty="0" smtClean="0"/>
              <a:t>No influence of chip thickness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1" baseline="0" dirty="0" smtClean="0">
              <a:sym typeface="Wingdings" panose="05000000000000000000" pitchFamily="2" charset="2"/>
            </a:endParaRPr>
          </a:p>
          <a:p>
            <a:r>
              <a:rPr lang="en-US" b="1" baseline="0" dirty="0" smtClean="0">
                <a:sym typeface="Wingdings" panose="05000000000000000000" pitchFamily="2" charset="2"/>
              </a:rPr>
              <a:t>Remains constant over time </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22</a:t>
            </a:fld>
            <a:endParaRPr lang="en-US" dirty="0"/>
          </a:p>
        </p:txBody>
      </p:sp>
    </p:spTree>
    <p:extLst>
      <p:ext uri="{BB962C8B-B14F-4D97-AF65-F5344CB8AC3E}">
        <p14:creationId xmlns:p14="http://schemas.microsoft.com/office/powerpoint/2010/main" val="590298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 flux inside work</a:t>
            </a:r>
            <a:r>
              <a:rPr lang="en-US" b="1" baseline="0" dirty="0" smtClean="0"/>
              <a:t> piece decreases with  cutting speed and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Heat flux into workpiece decreases over cutting length for small chip thickness</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i="1"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over time?</a:t>
            </a:r>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is this possible?</a:t>
            </a:r>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23</a:t>
            </a:fld>
            <a:endParaRPr lang="en-US" dirty="0"/>
          </a:p>
        </p:txBody>
      </p:sp>
    </p:spTree>
    <p:extLst>
      <p:ext uri="{BB962C8B-B14F-4D97-AF65-F5344CB8AC3E}">
        <p14:creationId xmlns:p14="http://schemas.microsoft.com/office/powerpoint/2010/main" val="369628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 partition into workpiece independent</a:t>
            </a:r>
            <a:r>
              <a:rPr lang="en-US" b="1" baseline="0" dirty="0" smtClean="0"/>
              <a:t> from </a:t>
            </a:r>
            <a:r>
              <a:rPr lang="en-US" b="1" baseline="0" dirty="0" err="1" smtClean="0"/>
              <a:t>vc</a:t>
            </a:r>
            <a:r>
              <a:rPr lang="en-US" b="1" baseline="0" dirty="0" smtClean="0"/>
              <a:t> and hsp       does not fit to K&amp;H</a:t>
            </a:r>
          </a:p>
          <a:p>
            <a:r>
              <a:rPr lang="en-US" b="1" baseline="0" dirty="0" smtClean="0"/>
              <a:t>Decreases for small chip thickness</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24</a:t>
            </a:fld>
            <a:endParaRPr lang="en-US" dirty="0"/>
          </a:p>
        </p:txBody>
      </p:sp>
    </p:spTree>
    <p:extLst>
      <p:ext uri="{BB962C8B-B14F-4D97-AF65-F5344CB8AC3E}">
        <p14:creationId xmlns:p14="http://schemas.microsoft.com/office/powerpoint/2010/main" val="2819597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25</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26</a:t>
            </a:fld>
            <a:endParaRPr lang="en-US" dirty="0"/>
          </a:p>
        </p:txBody>
      </p:sp>
    </p:spTree>
    <p:extLst>
      <p:ext uri="{BB962C8B-B14F-4D97-AF65-F5344CB8AC3E}">
        <p14:creationId xmlns:p14="http://schemas.microsoft.com/office/powerpoint/2010/main" val="241218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a:t>
            </a:fld>
            <a:endParaRPr lang="en-US" dirty="0"/>
          </a:p>
        </p:txBody>
      </p:sp>
    </p:spTree>
    <p:extLst>
      <p:ext uri="{BB962C8B-B14F-4D97-AF65-F5344CB8AC3E}">
        <p14:creationId xmlns:p14="http://schemas.microsoft.com/office/powerpoint/2010/main" val="183094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28</a:t>
            </a:fld>
            <a:endParaRPr lang="en-US" dirty="0"/>
          </a:p>
        </p:txBody>
      </p:sp>
    </p:spTree>
    <p:extLst>
      <p:ext uri="{BB962C8B-B14F-4D97-AF65-F5344CB8AC3E}">
        <p14:creationId xmlns:p14="http://schemas.microsoft.com/office/powerpoint/2010/main" val="32075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With higher cutting speed and lower chip</a:t>
            </a:r>
            <a:r>
              <a:rPr lang="en-US" b="1" baseline="0" dirty="0" smtClean="0"/>
              <a:t> thickness more heat is transferred over tip</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29</a:t>
            </a:fld>
            <a:endParaRPr lang="en-US" dirty="0"/>
          </a:p>
        </p:txBody>
      </p:sp>
    </p:spTree>
    <p:extLst>
      <p:ext uri="{BB962C8B-B14F-4D97-AF65-F5344CB8AC3E}">
        <p14:creationId xmlns:p14="http://schemas.microsoft.com/office/powerpoint/2010/main" val="155869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30</a:t>
            </a:fld>
            <a:endParaRPr lang="en-US" dirty="0"/>
          </a:p>
        </p:txBody>
      </p:sp>
    </p:spTree>
    <p:extLst>
      <p:ext uri="{BB962C8B-B14F-4D97-AF65-F5344CB8AC3E}">
        <p14:creationId xmlns:p14="http://schemas.microsoft.com/office/powerpoint/2010/main" val="3756133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32</a:t>
            </a:fld>
            <a:endParaRPr lang="en-US" dirty="0"/>
          </a:p>
        </p:txBody>
      </p:sp>
    </p:spTree>
    <p:extLst>
      <p:ext uri="{BB962C8B-B14F-4D97-AF65-F5344CB8AC3E}">
        <p14:creationId xmlns:p14="http://schemas.microsoft.com/office/powerpoint/2010/main" val="4015553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34</a:t>
            </a:fld>
            <a:endParaRPr lang="en-US" dirty="0"/>
          </a:p>
        </p:txBody>
      </p:sp>
    </p:spTree>
    <p:extLst>
      <p:ext uri="{BB962C8B-B14F-4D97-AF65-F5344CB8AC3E}">
        <p14:creationId xmlns:p14="http://schemas.microsoft.com/office/powerpoint/2010/main" val="4107193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35</a:t>
            </a:fld>
            <a:endParaRPr lang="en-US" dirty="0"/>
          </a:p>
        </p:txBody>
      </p:sp>
    </p:spTree>
    <p:extLst>
      <p:ext uri="{BB962C8B-B14F-4D97-AF65-F5344CB8AC3E}">
        <p14:creationId xmlns:p14="http://schemas.microsoft.com/office/powerpoint/2010/main" val="2515590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38</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40</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41</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45</a:t>
            </a:fld>
            <a:endParaRPr lang="en-US" dirty="0"/>
          </a:p>
        </p:txBody>
      </p:sp>
    </p:spTree>
    <p:extLst>
      <p:ext uri="{BB962C8B-B14F-4D97-AF65-F5344CB8AC3E}">
        <p14:creationId xmlns:p14="http://schemas.microsoft.com/office/powerpoint/2010/main" val="366303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CC2F875-FC4D-49DD-BEE6-48EEBE4FE60E}" type="slidenum">
              <a:rPr lang="en-US" smtClean="0"/>
              <a:t>8</a:t>
            </a:fld>
            <a:endParaRPr lang="en-US" dirty="0"/>
          </a:p>
        </p:txBody>
      </p:sp>
    </p:spTree>
    <p:extLst>
      <p:ext uri="{BB962C8B-B14F-4D97-AF65-F5344CB8AC3E}">
        <p14:creationId xmlns:p14="http://schemas.microsoft.com/office/powerpoint/2010/main" val="376987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10</a:t>
            </a:fld>
            <a:endParaRPr lang="en-US" dirty="0"/>
          </a:p>
        </p:txBody>
      </p:sp>
    </p:spTree>
    <p:extLst>
      <p:ext uri="{BB962C8B-B14F-4D97-AF65-F5344CB8AC3E}">
        <p14:creationId xmlns:p14="http://schemas.microsoft.com/office/powerpoint/2010/main" val="175033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this analysis, the energy flows considered for the volume control are listed above. Then, with the temperature field of the Infrared camera frames, this analysis is able to calculate the heat flow through the tool and the chip and, consequently, the heat partition of the total power produced during the process. About 90% of the deformation energy is converted in heat and the heat flow through the workpiece is calculated by the total balance.</a:t>
            </a:r>
          </a:p>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11</a:t>
            </a:fld>
            <a:endParaRPr lang="de-DE"/>
          </a:p>
        </p:txBody>
      </p:sp>
    </p:spTree>
    <p:extLst>
      <p:ext uri="{BB962C8B-B14F-4D97-AF65-F5344CB8AC3E}">
        <p14:creationId xmlns:p14="http://schemas.microsoft.com/office/powerpoint/2010/main" val="49526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12</a:t>
            </a:fld>
            <a:endParaRPr lang="de-DE"/>
          </a:p>
        </p:txBody>
      </p:sp>
    </p:spTree>
    <p:extLst>
      <p:ext uri="{BB962C8B-B14F-4D97-AF65-F5344CB8AC3E}">
        <p14:creationId xmlns:p14="http://schemas.microsoft.com/office/powerpoint/2010/main" val="118133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14</a:t>
            </a:fld>
            <a:endParaRPr lang="en-US" dirty="0"/>
          </a:p>
        </p:txBody>
      </p:sp>
    </p:spTree>
    <p:extLst>
      <p:ext uri="{BB962C8B-B14F-4D97-AF65-F5344CB8AC3E}">
        <p14:creationId xmlns:p14="http://schemas.microsoft.com/office/powerpoint/2010/main" val="290886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15</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baseline="0" dirty="0" smtClean="0"/>
              <a:t>The higher the chip thickness the higher the internal energy/heat rate</a:t>
            </a:r>
          </a:p>
          <a:p>
            <a:r>
              <a:rPr lang="en-US" b="1" baseline="0" dirty="0" smtClean="0"/>
              <a:t>The lower the cutting speed the higher the internal energy in the tool    </a:t>
            </a:r>
            <a:r>
              <a:rPr lang="en-US" b="1" baseline="0" dirty="0" smtClean="0">
                <a:sym typeface="Wingdings" panose="05000000000000000000" pitchFamily="2" charset="2"/>
              </a:rPr>
              <a:t> High Speed cutting</a:t>
            </a:r>
            <a:endParaRPr lang="en-US" b="1" baseline="0" dirty="0" smtClean="0"/>
          </a:p>
        </p:txBody>
      </p:sp>
      <p:sp>
        <p:nvSpPr>
          <p:cNvPr id="4" name="Foliennummernplatzhalter 3"/>
          <p:cNvSpPr>
            <a:spLocks noGrp="1"/>
          </p:cNvSpPr>
          <p:nvPr>
            <p:ph type="sldNum" sz="quarter" idx="10"/>
          </p:nvPr>
        </p:nvSpPr>
        <p:spPr/>
        <p:txBody>
          <a:bodyPr/>
          <a:lstStyle/>
          <a:p>
            <a:fld id="{ECC2F875-FC4D-49DD-BEE6-48EEBE4FE60E}" type="slidenum">
              <a:rPr lang="en-US" smtClean="0"/>
              <a:t>16</a:t>
            </a:fld>
            <a:endParaRPr lang="en-US" dirty="0"/>
          </a:p>
        </p:txBody>
      </p:sp>
    </p:spTree>
    <p:extLst>
      <p:ext uri="{BB962C8B-B14F-4D97-AF65-F5344CB8AC3E}">
        <p14:creationId xmlns:p14="http://schemas.microsoft.com/office/powerpoint/2010/main" val="1866619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4994" name="Rectangle 2"/>
          <p:cNvSpPr>
            <a:spLocks noGrp="1" noChangeArrowheads="1"/>
          </p:cNvSpPr>
          <p:nvPr>
            <p:ph type="ctrTitle"/>
          </p:nvPr>
        </p:nvSpPr>
        <p:spPr>
          <a:xfrm>
            <a:off x="3371850" y="1119188"/>
            <a:ext cx="6311900" cy="1400175"/>
          </a:xfrm>
        </p:spPr>
        <p:txBody>
          <a:bodyPr rIns="468000" bIns="72000"/>
          <a:lstStyle>
            <a:lvl1pPr>
              <a:defRPr sz="2600"/>
            </a:lvl1pPr>
          </a:lstStyle>
          <a:p>
            <a:pPr lvl="0"/>
            <a:r>
              <a:rPr lang="de-DE" noProof="0" smtClean="0"/>
              <a:t>Titelmasterformat durch Klicken bearbeiten</a:t>
            </a:r>
          </a:p>
        </p:txBody>
      </p:sp>
      <p:sp>
        <p:nvSpPr>
          <p:cNvPr id="84995" name="Rectangle 3"/>
          <p:cNvSpPr>
            <a:spLocks noGrp="1" noChangeArrowheads="1"/>
          </p:cNvSpPr>
          <p:nvPr>
            <p:ph type="subTitle" idx="1"/>
          </p:nvPr>
        </p:nvSpPr>
        <p:spPr>
          <a:xfrm>
            <a:off x="3371850" y="2646363"/>
            <a:ext cx="6311900" cy="3203575"/>
          </a:xfrm>
          <a:extLst>
            <a:ext uri="{91240B29-F687-4F45-9708-019B960494DF}">
              <a14:hiddenLine xmlns:a14="http://schemas.microsoft.com/office/drawing/2010/main" w="9525">
                <a:solidFill>
                  <a:schemeClr val="tx1"/>
                </a:solidFill>
                <a:miter lim="800000"/>
                <a:headEnd/>
                <a:tailEnd/>
              </a14:hiddenLine>
            </a:ext>
          </a:extLst>
        </p:spPr>
        <p:txBody>
          <a:bodyPr tIns="72000" rIns="342000"/>
          <a:lstStyle>
            <a:lvl1pPr marL="0" indent="0">
              <a:buFont typeface="Wingdings" pitchFamily="2" charset="2"/>
              <a:buNone/>
              <a:defRPr/>
            </a:lvl1pPr>
          </a:lstStyle>
          <a:p>
            <a:pPr lvl="0"/>
            <a:r>
              <a:rPr lang="de-DE" noProof="0" smtClean="0"/>
              <a:t>Formatvorlage des Untertitelmasters durch Klicken bearbeiten</a:t>
            </a:r>
          </a:p>
        </p:txBody>
      </p:sp>
      <p:sp>
        <p:nvSpPr>
          <p:cNvPr id="84996" name="Line 4"/>
          <p:cNvSpPr>
            <a:spLocks noChangeShapeType="1"/>
          </p:cNvSpPr>
          <p:nvPr/>
        </p:nvSpPr>
        <p:spPr bwMode="auto">
          <a:xfrm>
            <a:off x="3371850" y="2578100"/>
            <a:ext cx="6311900"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3" name="Line 11"/>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9" name="Line 17"/>
          <p:cNvSpPr>
            <a:spLocks noChangeShapeType="1"/>
          </p:cNvSpPr>
          <p:nvPr/>
        </p:nvSpPr>
        <p:spPr bwMode="auto">
          <a:xfrm flipH="1">
            <a:off x="217488" y="5930900"/>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98" name="Text Box 106"/>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5099" name="Picture 107" descr="ipt_59mm_rgb_foli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marL="228600" indent="-228600">
              <a:defRPr/>
            </a:lvl1pPr>
            <a:lvl2pPr marL="457200" indent="-228600">
              <a:defRPr/>
            </a:lvl2pPr>
            <a:lvl3pPr marL="685800" indent="-228600">
              <a:defRPr/>
            </a:lvl3pPr>
            <a:lvl4pPr marL="914400" indent="-228600">
              <a:defRPr/>
            </a:lvl4pPr>
            <a:lvl5pPr marL="1143000" indent="-22860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4129484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37185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60400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279915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80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5490225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vmlDrawing" Target="../drawings/vmlDrawing1.vml"/><Relationship Id="rId8" Type="http://schemas.openxmlformats.org/officeDocument/2006/relationships/tags" Target="../tags/tag2.xml"/><Relationship Id="rId9" Type="http://schemas.openxmlformats.org/officeDocument/2006/relationships/oleObject" Target="../embeddings/oleObject1.bin"/><Relationship Id="rId1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8"/>
            </p:custDataLst>
            <p:extLst>
              <p:ext uri="{D42A27DB-BD31-4B8C-83A1-F6EECF244321}">
                <p14:modId xmlns:p14="http://schemas.microsoft.com/office/powerpoint/2010/main" val="13299349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967"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83970" name="Rectangle 2"/>
          <p:cNvSpPr>
            <a:spLocks noGrp="1" noChangeArrowheads="1"/>
          </p:cNvSpPr>
          <p:nvPr>
            <p:ph type="title"/>
          </p:nvPr>
        </p:nvSpPr>
        <p:spPr bwMode="auto">
          <a:xfrm>
            <a:off x="217488"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354" bIns="0" numCol="1" anchor="b" anchorCtr="0" compatLnSpc="1">
            <a:prstTxWarp prst="textNoShape">
              <a:avLst/>
            </a:prstTxWarp>
          </a:bodyPr>
          <a:lstStyle/>
          <a:p>
            <a:pPr lvl="0"/>
            <a:endParaRPr lang="en-US" dirty="0" smtClean="0"/>
          </a:p>
        </p:txBody>
      </p:sp>
      <p:sp>
        <p:nvSpPr>
          <p:cNvPr id="83971" name="Rectangle 3"/>
          <p:cNvSpPr>
            <a:spLocks noGrp="1" noChangeArrowheads="1"/>
          </p:cNvSpPr>
          <p:nvPr>
            <p:ph type="body" idx="1"/>
          </p:nvPr>
        </p:nvSpPr>
        <p:spPr bwMode="auto">
          <a:xfrm>
            <a:off x="3371850" y="863600"/>
            <a:ext cx="6311900"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18000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p:txBody>
      </p:sp>
      <p:sp>
        <p:nvSpPr>
          <p:cNvPr id="83981" name="Line 13"/>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3983" name="Line 15"/>
          <p:cNvSpPr>
            <a:spLocks noChangeShapeType="1"/>
          </p:cNvSpPr>
          <p:nvPr/>
        </p:nvSpPr>
        <p:spPr bwMode="auto">
          <a:xfrm flipH="1">
            <a:off x="215900" y="5930900"/>
            <a:ext cx="9464675"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4089" name="Text Box 121"/>
          <p:cNvSpPr txBox="1">
            <a:spLocks noChangeArrowheads="1"/>
          </p:cNvSpPr>
          <p:nvPr/>
        </p:nvSpPr>
        <p:spPr bwMode="auto">
          <a:xfrm>
            <a:off x="8361363" y="5991225"/>
            <a:ext cx="1322387"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algn="r">
              <a:spcAft>
                <a:spcPct val="30000"/>
              </a:spcAft>
            </a:pPr>
            <a:r>
              <a:rPr lang="de-DE" sz="1000"/>
              <a:t>Seite </a:t>
            </a:r>
            <a:fld id="{00C3FF0A-3B1C-460E-B60F-EC504E0555AB}" type="slidenum">
              <a:rPr lang="de-DE" sz="1000"/>
              <a:pPr algn="r">
                <a:spcAft>
                  <a:spcPct val="30000"/>
                </a:spcAft>
              </a:pPr>
              <a:t>‹n.º›</a:t>
            </a:fld>
            <a:endParaRPr lang="de-DE" sz="1000"/>
          </a:p>
        </p:txBody>
      </p:sp>
      <p:sp>
        <p:nvSpPr>
          <p:cNvPr id="84092" name="Text Box 124"/>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4093" name="Picture 125" descr="ipt_59mm_rgb_foli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iming>
    <p:tnLst>
      <p:par>
        <p:cTn id="1" dur="indefinite" restart="never" nodeType="tmRoot"/>
      </p:par>
    </p:tnLst>
  </p:timing>
  <p:txStyles>
    <p:titleStyle>
      <a:lvl1pPr algn="l" defTabSz="1042988" rtl="0" eaLnBrk="1" fontAlgn="base" hangingPunct="1">
        <a:spcBef>
          <a:spcPct val="0"/>
        </a:spcBef>
        <a:spcAft>
          <a:spcPct val="0"/>
        </a:spcAft>
        <a:defRPr sz="2200" b="1">
          <a:solidFill>
            <a:schemeClr val="tx2"/>
          </a:solidFill>
          <a:latin typeface="+mj-lt"/>
          <a:ea typeface="+mj-ea"/>
          <a:cs typeface="+mj-cs"/>
        </a:defRPr>
      </a:lvl1pPr>
      <a:lvl2pPr algn="l" defTabSz="1042988" rtl="0" eaLnBrk="1" fontAlgn="base" hangingPunct="1">
        <a:spcBef>
          <a:spcPct val="0"/>
        </a:spcBef>
        <a:spcAft>
          <a:spcPct val="0"/>
        </a:spcAft>
        <a:defRPr sz="2200" b="1">
          <a:solidFill>
            <a:schemeClr val="tx2"/>
          </a:solidFill>
          <a:latin typeface="Arial" charset="0"/>
        </a:defRPr>
      </a:lvl2pPr>
      <a:lvl3pPr algn="l" defTabSz="1042988" rtl="0" eaLnBrk="1" fontAlgn="base" hangingPunct="1">
        <a:spcBef>
          <a:spcPct val="0"/>
        </a:spcBef>
        <a:spcAft>
          <a:spcPct val="0"/>
        </a:spcAft>
        <a:defRPr sz="2200" b="1">
          <a:solidFill>
            <a:schemeClr val="tx2"/>
          </a:solidFill>
          <a:latin typeface="Arial" charset="0"/>
        </a:defRPr>
      </a:lvl3pPr>
      <a:lvl4pPr algn="l" defTabSz="1042988" rtl="0" eaLnBrk="1" fontAlgn="base" hangingPunct="1">
        <a:spcBef>
          <a:spcPct val="0"/>
        </a:spcBef>
        <a:spcAft>
          <a:spcPct val="0"/>
        </a:spcAft>
        <a:defRPr sz="2200" b="1">
          <a:solidFill>
            <a:schemeClr val="tx2"/>
          </a:solidFill>
          <a:latin typeface="Arial" charset="0"/>
        </a:defRPr>
      </a:lvl4pPr>
      <a:lvl5pPr algn="l" defTabSz="1042988" rtl="0" eaLnBrk="1" fontAlgn="base" hangingPunct="1">
        <a:spcBef>
          <a:spcPct val="0"/>
        </a:spcBef>
        <a:spcAft>
          <a:spcPct val="0"/>
        </a:spcAft>
        <a:defRPr sz="2200" b="1">
          <a:solidFill>
            <a:schemeClr val="tx2"/>
          </a:solidFill>
          <a:latin typeface="Arial" charset="0"/>
        </a:defRPr>
      </a:lvl5pPr>
      <a:lvl6pPr marL="457200" algn="l" defTabSz="1042988" rtl="0" eaLnBrk="1" fontAlgn="base" hangingPunct="1">
        <a:spcBef>
          <a:spcPct val="0"/>
        </a:spcBef>
        <a:spcAft>
          <a:spcPct val="0"/>
        </a:spcAft>
        <a:defRPr sz="2200" b="1">
          <a:solidFill>
            <a:schemeClr val="tx2"/>
          </a:solidFill>
          <a:latin typeface="Arial" charset="0"/>
        </a:defRPr>
      </a:lvl6pPr>
      <a:lvl7pPr marL="914400" algn="l" defTabSz="1042988" rtl="0" eaLnBrk="1" fontAlgn="base" hangingPunct="1">
        <a:spcBef>
          <a:spcPct val="0"/>
        </a:spcBef>
        <a:spcAft>
          <a:spcPct val="0"/>
        </a:spcAft>
        <a:defRPr sz="2200" b="1">
          <a:solidFill>
            <a:schemeClr val="tx2"/>
          </a:solidFill>
          <a:latin typeface="Arial" charset="0"/>
        </a:defRPr>
      </a:lvl7pPr>
      <a:lvl8pPr marL="1371600" algn="l" defTabSz="1042988" rtl="0" eaLnBrk="1" fontAlgn="base" hangingPunct="1">
        <a:spcBef>
          <a:spcPct val="0"/>
        </a:spcBef>
        <a:spcAft>
          <a:spcPct val="0"/>
        </a:spcAft>
        <a:defRPr sz="2200" b="1">
          <a:solidFill>
            <a:schemeClr val="tx2"/>
          </a:solidFill>
          <a:latin typeface="Arial" charset="0"/>
        </a:defRPr>
      </a:lvl8pPr>
      <a:lvl9pPr marL="1828800" algn="l" defTabSz="1042988" rtl="0" eaLnBrk="1" fontAlgn="base" hangingPunct="1">
        <a:spcBef>
          <a:spcPct val="0"/>
        </a:spcBef>
        <a:spcAft>
          <a:spcPct val="0"/>
        </a:spcAft>
        <a:defRPr sz="2200" b="1">
          <a:solidFill>
            <a:schemeClr val="tx2"/>
          </a:solidFill>
          <a:latin typeface="Arial" charset="0"/>
        </a:defRPr>
      </a:lvl9pPr>
    </p:titleStyle>
    <p:bodyStyle>
      <a:lvl1pPr marL="228600" indent="-228600" algn="l" rtl="0" eaLnBrk="1" fontAlgn="base" hangingPunct="1">
        <a:spcBef>
          <a:spcPct val="30000"/>
        </a:spcBef>
        <a:spcAft>
          <a:spcPct val="20000"/>
        </a:spcAft>
        <a:buClr>
          <a:schemeClr val="accent2"/>
        </a:buClr>
        <a:buSzPct val="90000"/>
        <a:buFont typeface="Wingdings" pitchFamily="2" charset="2"/>
        <a:buChar char="n"/>
        <a:tabLst>
          <a:tab pos="266700" algn="l"/>
          <a:tab pos="631825" algn="l"/>
          <a:tab pos="981075" algn="l"/>
        </a:tabLst>
        <a:defRPr>
          <a:solidFill>
            <a:schemeClr val="tx1"/>
          </a:solidFill>
          <a:latin typeface="+mn-lt"/>
          <a:ea typeface="+mn-ea"/>
          <a:cs typeface="+mn-cs"/>
        </a:defRPr>
      </a:lvl1pPr>
      <a:lvl2pPr marL="457200" indent="-228600" algn="l" rtl="0" eaLnBrk="1" fontAlgn="base" hangingPunct="1">
        <a:spcBef>
          <a:spcPct val="0"/>
        </a:spcBef>
        <a:spcAft>
          <a:spcPct val="20000"/>
        </a:spcAft>
        <a:buClr>
          <a:schemeClr val="tx1"/>
        </a:buClr>
        <a:buFont typeface="Arial" charset="0"/>
        <a:buChar char="–"/>
        <a:tabLst>
          <a:tab pos="266700" algn="l"/>
          <a:tab pos="631825" algn="l"/>
          <a:tab pos="981075" algn="l"/>
        </a:tabLst>
        <a:defRPr sz="1600">
          <a:solidFill>
            <a:schemeClr val="tx1"/>
          </a:solidFill>
          <a:latin typeface="+mn-lt"/>
        </a:defRPr>
      </a:lvl2pPr>
      <a:lvl3pPr marL="685800" indent="-228600"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3pPr>
      <a:lvl4pPr marL="1431925" indent="-173038"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4pPr>
      <a:lvl5pPr marL="17938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5pPr>
      <a:lvl6pPr marL="22510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6pPr>
      <a:lvl7pPr marL="27082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7pPr>
      <a:lvl8pPr marL="31654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8pPr>
      <a:lvl9pPr marL="36226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oleObject" Target="../embeddings/oleObject2.bin"/><Relationship Id="rId6" Type="http://schemas.openxmlformats.org/officeDocument/2006/relationships/image" Target="../media/image4.emf"/><Relationship Id="rId7" Type="http://schemas.openxmlformats.org/officeDocument/2006/relationships/image" Target="../media/image5.jpeg"/><Relationship Id="rId1" Type="http://schemas.openxmlformats.org/officeDocument/2006/relationships/vmlDrawing" Target="../drawings/vmlDrawing2.vml"/><Relationship Id="rId2" Type="http://schemas.openxmlformats.org/officeDocument/2006/relationships/tags" Target="../tags/tag3.xml"/></Relationships>
</file>

<file path=ppt/slides/_rels/slide10.xml.rels><?xml version="1.0" encoding="UTF-8" standalone="yes"?>
<Relationships xmlns="http://schemas.openxmlformats.org/package/2006/relationships"><Relationship Id="rId11" Type="http://schemas.openxmlformats.org/officeDocument/2006/relationships/tags" Target="../tags/tag48.xml"/><Relationship Id="rId12" Type="http://schemas.openxmlformats.org/officeDocument/2006/relationships/slideLayout" Target="../slideLayouts/slideLayout5.xml"/><Relationship Id="rId13" Type="http://schemas.openxmlformats.org/officeDocument/2006/relationships/notesSlide" Target="../notesSlides/notesSlide4.xml"/><Relationship Id="rId14" Type="http://schemas.openxmlformats.org/officeDocument/2006/relationships/slide" Target="slide45.xml"/><Relationship Id="rId15" Type="http://schemas.openxmlformats.org/officeDocument/2006/relationships/slide" Target="slide10.xml"/><Relationship Id="rId16" Type="http://schemas.openxmlformats.org/officeDocument/2006/relationships/slide" Target="slide3.xml"/><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 Id="rId9" Type="http://schemas.openxmlformats.org/officeDocument/2006/relationships/tags" Target="../tags/tag46.xml"/><Relationship Id="rId10" Type="http://schemas.openxmlformats.org/officeDocument/2006/relationships/tags" Target="../tags/tag47.xml"/></Relationships>
</file>

<file path=ppt/slides/_rels/slide11.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5.png"/><Relationship Id="rId13" Type="http://schemas.openxmlformats.org/officeDocument/2006/relationships/image" Target="../media/image120.png"/><Relationship Id="rId14" Type="http://schemas.openxmlformats.org/officeDocument/2006/relationships/image" Target="../media/image130.png"/><Relationship Id="rId15" Type="http://schemas.openxmlformats.org/officeDocument/2006/relationships/image" Target="../media/image140.png"/><Relationship Id="rId1" Type="http://schemas.openxmlformats.org/officeDocument/2006/relationships/vmlDrawing" Target="../drawings/vmlDrawing4.vml"/><Relationship Id="rId2" Type="http://schemas.openxmlformats.org/officeDocument/2006/relationships/tags" Target="../tags/tag49.xml"/><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oleObject" Target="../embeddings/oleObject4.bin"/><Relationship Id="rId6" Type="http://schemas.openxmlformats.org/officeDocument/2006/relationships/image" Target="../media/image1.emf"/><Relationship Id="rId7" Type="http://schemas.openxmlformats.org/officeDocument/2006/relationships/image" Target="../media/image61.png"/><Relationship Id="rId8" Type="http://schemas.openxmlformats.org/officeDocument/2006/relationships/image" Target="../media/image70.png"/><Relationship Id="rId9" Type="http://schemas.openxmlformats.org/officeDocument/2006/relationships/image" Target="../media/image14.png"/><Relationship Id="rId10"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oleObject" Target="../embeddings/oleObject5.bin"/><Relationship Id="rId6" Type="http://schemas.openxmlformats.org/officeDocument/2006/relationships/image" Target="../media/image1.emf"/><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vmlDrawing" Target="../drawings/vmlDrawing5.vml"/><Relationship Id="rId2" Type="http://schemas.openxmlformats.org/officeDocument/2006/relationships/tags" Target="../tags/tag5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9" Type="http://schemas.openxmlformats.org/officeDocument/2006/relationships/tags" Target="../tags/tag59.xml"/><Relationship Id="rId20" Type="http://schemas.openxmlformats.org/officeDocument/2006/relationships/slide" Target="slide14.xml"/><Relationship Id="rId21" Type="http://schemas.openxmlformats.org/officeDocument/2006/relationships/slide" Target="slide10.xml"/><Relationship Id="rId22" Type="http://schemas.openxmlformats.org/officeDocument/2006/relationships/slide" Target="slide3.xml"/><Relationship Id="rId10" Type="http://schemas.openxmlformats.org/officeDocument/2006/relationships/tags" Target="../tags/tag60.xml"/><Relationship Id="rId11" Type="http://schemas.openxmlformats.org/officeDocument/2006/relationships/tags" Target="../tags/tag61.xml"/><Relationship Id="rId12" Type="http://schemas.openxmlformats.org/officeDocument/2006/relationships/tags" Target="../tags/tag62.xml"/><Relationship Id="rId13" Type="http://schemas.openxmlformats.org/officeDocument/2006/relationships/tags" Target="../tags/tag63.xml"/><Relationship Id="rId14" Type="http://schemas.openxmlformats.org/officeDocument/2006/relationships/tags" Target="../tags/tag64.xml"/><Relationship Id="rId15" Type="http://schemas.openxmlformats.org/officeDocument/2006/relationships/tags" Target="../tags/tag65.xml"/><Relationship Id="rId16" Type="http://schemas.openxmlformats.org/officeDocument/2006/relationships/slideLayout" Target="../slideLayouts/slideLayout5.xml"/><Relationship Id="rId17" Type="http://schemas.openxmlformats.org/officeDocument/2006/relationships/notesSlide" Target="../notesSlides/notesSlide7.xml"/><Relationship Id="rId18" Type="http://schemas.openxmlformats.org/officeDocument/2006/relationships/slide" Target="slide45.xml"/><Relationship Id="rId19" Type="http://schemas.openxmlformats.org/officeDocument/2006/relationships/slide" Target="slide42.xml"/><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tags" Target="../tags/tag56.xml"/><Relationship Id="rId7" Type="http://schemas.openxmlformats.org/officeDocument/2006/relationships/tags" Target="../tags/tag57.xml"/><Relationship Id="rId8" Type="http://schemas.openxmlformats.org/officeDocument/2006/relationships/tags" Target="../tags/tag58.xml"/></Relationships>
</file>

<file path=ppt/slides/_rels/slide15.xml.rels><?xml version="1.0" encoding="UTF-8" standalone="yes"?>
<Relationships xmlns="http://schemas.openxmlformats.org/package/2006/relationships"><Relationship Id="rId3" Type="http://schemas.openxmlformats.org/officeDocument/2006/relationships/tags" Target="../tags/tag67.xml"/><Relationship Id="rId4" Type="http://schemas.openxmlformats.org/officeDocument/2006/relationships/tags" Target="../tags/tag68.xml"/><Relationship Id="rId5" Type="http://schemas.openxmlformats.org/officeDocument/2006/relationships/slideLayout" Target="../slideLayouts/slideLayout5.xml"/><Relationship Id="rId6" Type="http://schemas.openxmlformats.org/officeDocument/2006/relationships/notesSlide" Target="../notesSlides/notesSlide8.xml"/><Relationship Id="rId7" Type="http://schemas.openxmlformats.org/officeDocument/2006/relationships/oleObject" Target="../embeddings/oleObject6.bin"/><Relationship Id="rId8" Type="http://schemas.openxmlformats.org/officeDocument/2006/relationships/image" Target="../media/image1.emf"/><Relationship Id="rId9" Type="http://schemas.openxmlformats.org/officeDocument/2006/relationships/chart" Target="../charts/chart1.xml"/><Relationship Id="rId1" Type="http://schemas.openxmlformats.org/officeDocument/2006/relationships/vmlDrawing" Target="../drawings/vmlDrawing6.vml"/><Relationship Id="rId2" Type="http://schemas.openxmlformats.org/officeDocument/2006/relationships/tags" Target="../tags/tag66.xml"/></Relationships>
</file>

<file path=ppt/slides/_rels/slide16.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slideLayout" Target="../slideLayouts/slideLayout5.xml"/><Relationship Id="rId6" Type="http://schemas.openxmlformats.org/officeDocument/2006/relationships/notesSlide" Target="../notesSlides/notesSlide9.xml"/><Relationship Id="rId7" Type="http://schemas.openxmlformats.org/officeDocument/2006/relationships/oleObject" Target="../embeddings/oleObject7.bin"/><Relationship Id="rId8" Type="http://schemas.openxmlformats.org/officeDocument/2006/relationships/image" Target="../media/image1.emf"/><Relationship Id="rId9" Type="http://schemas.openxmlformats.org/officeDocument/2006/relationships/chart" Target="../charts/chart2.xml"/><Relationship Id="rId1" Type="http://schemas.openxmlformats.org/officeDocument/2006/relationships/vmlDrawing" Target="../drawings/vmlDrawing7.vml"/><Relationship Id="rId2" Type="http://schemas.openxmlformats.org/officeDocument/2006/relationships/tags" Target="../tags/tag69.xml"/></Relationships>
</file>

<file path=ppt/slides/_rels/slide17.xml.rels><?xml version="1.0" encoding="UTF-8" standalone="yes"?>
<Relationships xmlns="http://schemas.openxmlformats.org/package/2006/relationships"><Relationship Id="rId3" Type="http://schemas.openxmlformats.org/officeDocument/2006/relationships/tags" Target="../tags/tag73.xml"/><Relationship Id="rId4" Type="http://schemas.openxmlformats.org/officeDocument/2006/relationships/tags" Target="../tags/tag74.xml"/><Relationship Id="rId5" Type="http://schemas.openxmlformats.org/officeDocument/2006/relationships/slideLayout" Target="../slideLayouts/slideLayout5.xml"/><Relationship Id="rId6" Type="http://schemas.openxmlformats.org/officeDocument/2006/relationships/notesSlide" Target="../notesSlides/notesSlide10.xml"/><Relationship Id="rId7" Type="http://schemas.openxmlformats.org/officeDocument/2006/relationships/oleObject" Target="../embeddings/oleObject8.bin"/><Relationship Id="rId8" Type="http://schemas.openxmlformats.org/officeDocument/2006/relationships/image" Target="../media/image1.emf"/><Relationship Id="rId9" Type="http://schemas.openxmlformats.org/officeDocument/2006/relationships/chart" Target="../charts/chart3.xml"/><Relationship Id="rId1" Type="http://schemas.openxmlformats.org/officeDocument/2006/relationships/vmlDrawing" Target="../drawings/vmlDrawing8.vml"/><Relationship Id="rId2" Type="http://schemas.openxmlformats.org/officeDocument/2006/relationships/tags" Target="../tags/tag72.xml"/></Relationships>
</file>

<file path=ppt/slides/_rels/slide18.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slideLayout" Target="../slideLayouts/slideLayout5.xml"/><Relationship Id="rId6" Type="http://schemas.openxmlformats.org/officeDocument/2006/relationships/notesSlide" Target="../notesSlides/notesSlide11.xml"/><Relationship Id="rId7" Type="http://schemas.openxmlformats.org/officeDocument/2006/relationships/oleObject" Target="../embeddings/oleObject9.bin"/><Relationship Id="rId8" Type="http://schemas.openxmlformats.org/officeDocument/2006/relationships/image" Target="../media/image1.emf"/><Relationship Id="rId9" Type="http://schemas.openxmlformats.org/officeDocument/2006/relationships/chart" Target="../charts/chart4.xml"/><Relationship Id="rId1" Type="http://schemas.openxmlformats.org/officeDocument/2006/relationships/vmlDrawing" Target="../drawings/vmlDrawing9.vml"/><Relationship Id="rId2" Type="http://schemas.openxmlformats.org/officeDocument/2006/relationships/tags" Target="../tags/tag75.xml"/></Relationships>
</file>

<file path=ppt/slides/_rels/slide19.xml.rels><?xml version="1.0" encoding="UTF-8" standalone="yes"?>
<Relationships xmlns="http://schemas.openxmlformats.org/package/2006/relationships"><Relationship Id="rId3" Type="http://schemas.openxmlformats.org/officeDocument/2006/relationships/tags" Target="../tags/tag79.xml"/><Relationship Id="rId4" Type="http://schemas.openxmlformats.org/officeDocument/2006/relationships/tags" Target="../tags/tag80.xml"/><Relationship Id="rId5" Type="http://schemas.openxmlformats.org/officeDocument/2006/relationships/slideLayout" Target="../slideLayouts/slideLayout5.xml"/><Relationship Id="rId6" Type="http://schemas.openxmlformats.org/officeDocument/2006/relationships/notesSlide" Target="../notesSlides/notesSlide12.xml"/><Relationship Id="rId7" Type="http://schemas.openxmlformats.org/officeDocument/2006/relationships/oleObject" Target="../embeddings/oleObject10.bin"/><Relationship Id="rId8" Type="http://schemas.openxmlformats.org/officeDocument/2006/relationships/image" Target="../media/image1.emf"/><Relationship Id="rId9" Type="http://schemas.openxmlformats.org/officeDocument/2006/relationships/chart" Target="../charts/chart5.xml"/><Relationship Id="rId1" Type="http://schemas.openxmlformats.org/officeDocument/2006/relationships/vmlDrawing" Target="../drawings/vmlDrawing10.vml"/><Relationship Id="rId2" Type="http://schemas.openxmlformats.org/officeDocument/2006/relationships/tags" Target="../tags/tag78.xml"/></Relationships>
</file>

<file path=ppt/slides/_rels/slide2.xml.rels><?xml version="1.0" encoding="UTF-8" standalone="yes"?>
<Relationships xmlns="http://schemas.openxmlformats.org/package/2006/relationships"><Relationship Id="rId11" Type="http://schemas.openxmlformats.org/officeDocument/2006/relationships/slideLayout" Target="../slideLayouts/slideLayout5.xml"/><Relationship Id="rId12" Type="http://schemas.openxmlformats.org/officeDocument/2006/relationships/slide" Target="slide45.xml"/><Relationship Id="rId13" Type="http://schemas.openxmlformats.org/officeDocument/2006/relationships/slide" Target="slide10.xml"/><Relationship Id="rId14" Type="http://schemas.openxmlformats.org/officeDocument/2006/relationships/slide" Target="slide3.xml"/><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 Id="rId9" Type="http://schemas.openxmlformats.org/officeDocument/2006/relationships/tags" Target="../tags/tag12.xml"/><Relationship Id="rId10"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slideLayout" Target="../slideLayouts/slideLayout5.xml"/><Relationship Id="rId6" Type="http://schemas.openxmlformats.org/officeDocument/2006/relationships/notesSlide" Target="../notesSlides/notesSlide13.xml"/><Relationship Id="rId7" Type="http://schemas.openxmlformats.org/officeDocument/2006/relationships/oleObject" Target="../embeddings/oleObject11.bin"/><Relationship Id="rId8" Type="http://schemas.openxmlformats.org/officeDocument/2006/relationships/image" Target="../media/image1.emf"/><Relationship Id="rId9" Type="http://schemas.openxmlformats.org/officeDocument/2006/relationships/chart" Target="../charts/chart6.xml"/><Relationship Id="rId1" Type="http://schemas.openxmlformats.org/officeDocument/2006/relationships/vmlDrawing" Target="../drawings/vmlDrawing11.vml"/><Relationship Id="rId2" Type="http://schemas.openxmlformats.org/officeDocument/2006/relationships/tags" Target="../tags/tag81.xml"/></Relationships>
</file>

<file path=ppt/slides/_rels/slide21.xml.rels><?xml version="1.0" encoding="UTF-8" standalone="yes"?>
<Relationships xmlns="http://schemas.openxmlformats.org/package/2006/relationships"><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slideLayout" Target="../slideLayouts/slideLayout5.xml"/><Relationship Id="rId6" Type="http://schemas.openxmlformats.org/officeDocument/2006/relationships/notesSlide" Target="../notesSlides/notesSlide14.xml"/><Relationship Id="rId7" Type="http://schemas.openxmlformats.org/officeDocument/2006/relationships/oleObject" Target="../embeddings/oleObject12.bin"/><Relationship Id="rId8" Type="http://schemas.openxmlformats.org/officeDocument/2006/relationships/image" Target="../media/image1.emf"/><Relationship Id="rId9" Type="http://schemas.openxmlformats.org/officeDocument/2006/relationships/chart" Target="../charts/chart7.xml"/><Relationship Id="rId1" Type="http://schemas.openxmlformats.org/officeDocument/2006/relationships/vmlDrawing" Target="../drawings/vmlDrawing12.vml"/><Relationship Id="rId2" Type="http://schemas.openxmlformats.org/officeDocument/2006/relationships/tags" Target="../tags/tag84.xml"/></Relationships>
</file>

<file path=ppt/slides/_rels/slide22.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slideLayout" Target="../slideLayouts/slideLayout5.xml"/><Relationship Id="rId6" Type="http://schemas.openxmlformats.org/officeDocument/2006/relationships/notesSlide" Target="../notesSlides/notesSlide15.xml"/><Relationship Id="rId7" Type="http://schemas.openxmlformats.org/officeDocument/2006/relationships/oleObject" Target="../embeddings/oleObject13.bin"/><Relationship Id="rId8" Type="http://schemas.openxmlformats.org/officeDocument/2006/relationships/image" Target="../media/image1.emf"/><Relationship Id="rId9" Type="http://schemas.openxmlformats.org/officeDocument/2006/relationships/chart" Target="../charts/chart8.xml"/><Relationship Id="rId1" Type="http://schemas.openxmlformats.org/officeDocument/2006/relationships/vmlDrawing" Target="../drawings/vmlDrawing13.vml"/><Relationship Id="rId2" Type="http://schemas.openxmlformats.org/officeDocument/2006/relationships/tags" Target="../tags/tag87.xml"/></Relationships>
</file>

<file path=ppt/slides/_rels/slide23.xml.rels><?xml version="1.0" encoding="UTF-8" standalone="yes"?>
<Relationships xmlns="http://schemas.openxmlformats.org/package/2006/relationships"><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slideLayout" Target="../slideLayouts/slideLayout5.xml"/><Relationship Id="rId6" Type="http://schemas.openxmlformats.org/officeDocument/2006/relationships/notesSlide" Target="../notesSlides/notesSlide16.xml"/><Relationship Id="rId7" Type="http://schemas.openxmlformats.org/officeDocument/2006/relationships/oleObject" Target="../embeddings/oleObject14.bin"/><Relationship Id="rId8" Type="http://schemas.openxmlformats.org/officeDocument/2006/relationships/image" Target="../media/image1.emf"/><Relationship Id="rId9" Type="http://schemas.openxmlformats.org/officeDocument/2006/relationships/chart" Target="../charts/chart9.xml"/><Relationship Id="rId1" Type="http://schemas.openxmlformats.org/officeDocument/2006/relationships/vmlDrawing" Target="../drawings/vmlDrawing14.vml"/><Relationship Id="rId2" Type="http://schemas.openxmlformats.org/officeDocument/2006/relationships/tags" Target="../tags/tag90.xml"/></Relationships>
</file>

<file path=ppt/slides/_rels/slide24.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slideLayout" Target="../slideLayouts/slideLayout5.xml"/><Relationship Id="rId6" Type="http://schemas.openxmlformats.org/officeDocument/2006/relationships/notesSlide" Target="../notesSlides/notesSlide17.xml"/><Relationship Id="rId7" Type="http://schemas.openxmlformats.org/officeDocument/2006/relationships/oleObject" Target="../embeddings/oleObject15.bin"/><Relationship Id="rId8" Type="http://schemas.openxmlformats.org/officeDocument/2006/relationships/image" Target="../media/image1.emf"/><Relationship Id="rId9" Type="http://schemas.openxmlformats.org/officeDocument/2006/relationships/chart" Target="../charts/chart10.xml"/><Relationship Id="rId1" Type="http://schemas.openxmlformats.org/officeDocument/2006/relationships/vmlDrawing" Target="../drawings/vmlDrawing15.vml"/><Relationship Id="rId2" Type="http://schemas.openxmlformats.org/officeDocument/2006/relationships/tags" Target="../tags/tag93.xml"/></Relationships>
</file>

<file path=ppt/slides/_rels/slide25.xml.rels><?xml version="1.0" encoding="UTF-8" standalone="yes"?>
<Relationships xmlns="http://schemas.openxmlformats.org/package/2006/relationships"><Relationship Id="rId3" Type="http://schemas.openxmlformats.org/officeDocument/2006/relationships/tags" Target="../tags/tag97.xml"/><Relationship Id="rId4" Type="http://schemas.openxmlformats.org/officeDocument/2006/relationships/tags" Target="../tags/tag98.xml"/><Relationship Id="rId5" Type="http://schemas.openxmlformats.org/officeDocument/2006/relationships/slideLayout" Target="../slideLayouts/slideLayout5.xml"/><Relationship Id="rId6" Type="http://schemas.openxmlformats.org/officeDocument/2006/relationships/notesSlide" Target="../notesSlides/notesSlide18.xml"/><Relationship Id="rId7" Type="http://schemas.openxmlformats.org/officeDocument/2006/relationships/oleObject" Target="../embeddings/oleObject16.bin"/><Relationship Id="rId8" Type="http://schemas.openxmlformats.org/officeDocument/2006/relationships/image" Target="../media/image1.emf"/><Relationship Id="rId9" Type="http://schemas.openxmlformats.org/officeDocument/2006/relationships/chart" Target="../charts/chart11.xml"/><Relationship Id="rId1" Type="http://schemas.openxmlformats.org/officeDocument/2006/relationships/vmlDrawing" Target="../drawings/vmlDrawing16.vml"/><Relationship Id="rId2" Type="http://schemas.openxmlformats.org/officeDocument/2006/relationships/tags" Target="../tags/tag96.xml"/></Relationships>
</file>

<file path=ppt/slides/_rels/slide26.xml.rels><?xml version="1.0" encoding="UTF-8" standalone="yes"?>
<Relationships xmlns="http://schemas.openxmlformats.org/package/2006/relationships"><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5.xml"/><Relationship Id="rId6" Type="http://schemas.openxmlformats.org/officeDocument/2006/relationships/notesSlide" Target="../notesSlides/notesSlide19.xml"/><Relationship Id="rId7" Type="http://schemas.openxmlformats.org/officeDocument/2006/relationships/oleObject" Target="../embeddings/oleObject17.bin"/><Relationship Id="rId8" Type="http://schemas.openxmlformats.org/officeDocument/2006/relationships/image" Target="../media/image1.emf"/><Relationship Id="rId9" Type="http://schemas.openxmlformats.org/officeDocument/2006/relationships/chart" Target="../charts/chart12.xml"/><Relationship Id="rId10" Type="http://schemas.openxmlformats.org/officeDocument/2006/relationships/image" Target="../media/image9.emf"/><Relationship Id="rId11" Type="http://schemas.openxmlformats.org/officeDocument/2006/relationships/image" Target="../media/image10.emf"/><Relationship Id="rId1" Type="http://schemas.openxmlformats.org/officeDocument/2006/relationships/vmlDrawing" Target="../drawings/vmlDrawing17.vml"/><Relationship Id="rId2" Type="http://schemas.openxmlformats.org/officeDocument/2006/relationships/tags" Target="../tags/tag99.xml"/></Relationships>
</file>

<file path=ppt/slides/_rels/slide27.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vmlDrawing" Target="../drawings/vmlDrawing18.vml"/><Relationship Id="rId2" Type="http://schemas.openxmlformats.org/officeDocument/2006/relationships/tags" Target="../tags/tag102.xml"/><Relationship Id="rId3" Type="http://schemas.openxmlformats.org/officeDocument/2006/relationships/slideLayout" Target="../slideLayouts/slideLayout5.xml"/><Relationship Id="rId4" Type="http://schemas.openxmlformats.org/officeDocument/2006/relationships/oleObject" Target="../embeddings/oleObject18.bin"/><Relationship Id="rId5" Type="http://schemas.openxmlformats.org/officeDocument/2006/relationships/image" Target="../media/image1.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chart" Target="../charts/chart13.xml"/><Relationship Id="rId9" Type="http://schemas.openxmlformats.org/officeDocument/2006/relationships/chart" Target="../charts/chart14.xml"/><Relationship Id="rId10" Type="http://schemas.openxmlformats.org/officeDocument/2006/relationships/image" Target="../media/image13.emf"/></Relationships>
</file>

<file path=ppt/slides/_rels/slide28.xml.rels><?xml version="1.0" encoding="UTF-8" standalone="yes"?>
<Relationships xmlns="http://schemas.openxmlformats.org/package/2006/relationships"><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5.xml"/><Relationship Id="rId6" Type="http://schemas.openxmlformats.org/officeDocument/2006/relationships/notesSlide" Target="../notesSlides/notesSlide20.xml"/><Relationship Id="rId7" Type="http://schemas.openxmlformats.org/officeDocument/2006/relationships/oleObject" Target="../embeddings/oleObject19.bin"/><Relationship Id="rId8" Type="http://schemas.openxmlformats.org/officeDocument/2006/relationships/image" Target="../media/image1.emf"/><Relationship Id="rId9" Type="http://schemas.openxmlformats.org/officeDocument/2006/relationships/chart" Target="../charts/chart15.xml"/><Relationship Id="rId10" Type="http://schemas.openxmlformats.org/officeDocument/2006/relationships/image" Target="../media/image14.emf"/><Relationship Id="rId11" Type="http://schemas.openxmlformats.org/officeDocument/2006/relationships/image" Target="../media/image15.emf"/><Relationship Id="rId1" Type="http://schemas.openxmlformats.org/officeDocument/2006/relationships/vmlDrawing" Target="../drawings/vmlDrawing19.vml"/><Relationship Id="rId2" Type="http://schemas.openxmlformats.org/officeDocument/2006/relationships/tags" Target="../tags/tag103.xml"/></Relationships>
</file>

<file path=ppt/slides/_rels/slide29.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13.emf"/><Relationship Id="rId1" Type="http://schemas.openxmlformats.org/officeDocument/2006/relationships/vmlDrawing" Target="../drawings/vmlDrawing20.vml"/><Relationship Id="rId2" Type="http://schemas.openxmlformats.org/officeDocument/2006/relationships/tags" Target="../tags/tag106.xml"/><Relationship Id="rId3" Type="http://schemas.openxmlformats.org/officeDocument/2006/relationships/slideLayout" Target="../slideLayouts/slideLayout5.xml"/><Relationship Id="rId4" Type="http://schemas.openxmlformats.org/officeDocument/2006/relationships/notesSlide" Target="../notesSlides/notesSlide21.xml"/><Relationship Id="rId5" Type="http://schemas.openxmlformats.org/officeDocument/2006/relationships/oleObject" Target="../embeddings/oleObject20.bin"/><Relationship Id="rId6" Type="http://schemas.openxmlformats.org/officeDocument/2006/relationships/image" Target="../media/image1.emf"/><Relationship Id="rId7" Type="http://schemas.openxmlformats.org/officeDocument/2006/relationships/image" Target="../media/image16.emf"/><Relationship Id="rId8" Type="http://schemas.openxmlformats.org/officeDocument/2006/relationships/image" Target="../media/image17.emf"/><Relationship Id="rId9" Type="http://schemas.openxmlformats.org/officeDocument/2006/relationships/chart" Target="../charts/chart16.xml"/><Relationship Id="rId10" Type="http://schemas.openxmlformats.org/officeDocument/2006/relationships/chart" Target="../charts/chart17.xml"/></Relationships>
</file>

<file path=ppt/slides/_rels/slide3.xml.rels><?xml version="1.0" encoding="UTF-8" standalone="yes"?>
<Relationships xmlns="http://schemas.openxmlformats.org/package/2006/relationships"><Relationship Id="rId11" Type="http://schemas.openxmlformats.org/officeDocument/2006/relationships/tags" Target="../tags/tag24.xml"/><Relationship Id="rId12" Type="http://schemas.openxmlformats.org/officeDocument/2006/relationships/slideLayout" Target="../slideLayouts/slideLayout5.xml"/><Relationship Id="rId13" Type="http://schemas.openxmlformats.org/officeDocument/2006/relationships/notesSlide" Target="../notesSlides/notesSlide2.xml"/><Relationship Id="rId14" Type="http://schemas.openxmlformats.org/officeDocument/2006/relationships/slide" Target="slide45.xml"/><Relationship Id="rId15" Type="http://schemas.openxmlformats.org/officeDocument/2006/relationships/slide" Target="slide10.xml"/><Relationship Id="rId16" Type="http://schemas.openxmlformats.org/officeDocument/2006/relationships/slide" Target="slide3.xml"/><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tags" Target="../tags/tag23.xml"/></Relationships>
</file>

<file path=ppt/slides/_rels/slide30.xml.rels><?xml version="1.0" encoding="UTF-8" standalone="yes"?>
<Relationships xmlns="http://schemas.openxmlformats.org/package/2006/relationships"><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slideLayout" Target="../slideLayouts/slideLayout5.xml"/><Relationship Id="rId6" Type="http://schemas.openxmlformats.org/officeDocument/2006/relationships/notesSlide" Target="../notesSlides/notesSlide22.xml"/><Relationship Id="rId7" Type="http://schemas.openxmlformats.org/officeDocument/2006/relationships/oleObject" Target="../embeddings/oleObject21.bin"/><Relationship Id="rId8" Type="http://schemas.openxmlformats.org/officeDocument/2006/relationships/image" Target="../media/image1.emf"/><Relationship Id="rId9" Type="http://schemas.openxmlformats.org/officeDocument/2006/relationships/chart" Target="../charts/chart18.xml"/><Relationship Id="rId10" Type="http://schemas.openxmlformats.org/officeDocument/2006/relationships/image" Target="../media/image18.emf"/><Relationship Id="rId11" Type="http://schemas.openxmlformats.org/officeDocument/2006/relationships/image" Target="../media/image19.emf"/><Relationship Id="rId1" Type="http://schemas.openxmlformats.org/officeDocument/2006/relationships/vmlDrawing" Target="../drawings/vmlDrawing21.vml"/><Relationship Id="rId2" Type="http://schemas.openxmlformats.org/officeDocument/2006/relationships/tags" Target="../tags/tag107.xml"/></Relationships>
</file>

<file path=ppt/slides/_rels/slide31.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13.emf"/><Relationship Id="rId1" Type="http://schemas.openxmlformats.org/officeDocument/2006/relationships/vmlDrawing" Target="../drawings/vmlDrawing22.vml"/><Relationship Id="rId2" Type="http://schemas.openxmlformats.org/officeDocument/2006/relationships/tags" Target="../tags/tag110.xml"/><Relationship Id="rId3" Type="http://schemas.openxmlformats.org/officeDocument/2006/relationships/slideLayout" Target="../slideLayouts/slideLayout5.xml"/><Relationship Id="rId4" Type="http://schemas.openxmlformats.org/officeDocument/2006/relationships/oleObject" Target="../embeddings/oleObject22.bin"/><Relationship Id="rId5" Type="http://schemas.openxmlformats.org/officeDocument/2006/relationships/image" Target="../media/image1.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chart" Target="../charts/chart19.xml"/><Relationship Id="rId9" Type="http://schemas.openxmlformats.org/officeDocument/2006/relationships/chart" Target="../charts/chart20.xml"/><Relationship Id="rId10"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slideLayout" Target="../slideLayouts/slideLayout5.xml"/><Relationship Id="rId6" Type="http://schemas.openxmlformats.org/officeDocument/2006/relationships/notesSlide" Target="../notesSlides/notesSlide23.xml"/><Relationship Id="rId7" Type="http://schemas.openxmlformats.org/officeDocument/2006/relationships/oleObject" Target="../embeddings/oleObject23.bin"/><Relationship Id="rId8" Type="http://schemas.openxmlformats.org/officeDocument/2006/relationships/image" Target="../media/image1.emf"/><Relationship Id="rId9" Type="http://schemas.openxmlformats.org/officeDocument/2006/relationships/chart" Target="../charts/chart21.xml"/><Relationship Id="rId10" Type="http://schemas.openxmlformats.org/officeDocument/2006/relationships/image" Target="../media/image22.emf"/><Relationship Id="rId11" Type="http://schemas.openxmlformats.org/officeDocument/2006/relationships/image" Target="../media/image23.emf"/><Relationship Id="rId1" Type="http://schemas.openxmlformats.org/officeDocument/2006/relationships/vmlDrawing" Target="../drawings/vmlDrawing23.vml"/><Relationship Id="rId2" Type="http://schemas.openxmlformats.org/officeDocument/2006/relationships/tags" Target="../tags/tag111.xml"/></Relationships>
</file>

<file path=ppt/slides/_rels/slide33.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13.emf"/><Relationship Id="rId1" Type="http://schemas.openxmlformats.org/officeDocument/2006/relationships/vmlDrawing" Target="../drawings/vmlDrawing24.vml"/><Relationship Id="rId2" Type="http://schemas.openxmlformats.org/officeDocument/2006/relationships/tags" Target="../tags/tag114.xml"/><Relationship Id="rId3" Type="http://schemas.openxmlformats.org/officeDocument/2006/relationships/slideLayout" Target="../slideLayouts/slideLayout5.xml"/><Relationship Id="rId4" Type="http://schemas.openxmlformats.org/officeDocument/2006/relationships/oleObject" Target="../embeddings/oleObject24.bin"/><Relationship Id="rId5" Type="http://schemas.openxmlformats.org/officeDocument/2006/relationships/image" Target="../media/image1.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chart" Target="../charts/chart22.xml"/><Relationship Id="rId9" Type="http://schemas.openxmlformats.org/officeDocument/2006/relationships/chart" Target="../charts/chart23.xml"/><Relationship Id="rId10"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tags" Target="../tags/tag116.xml"/><Relationship Id="rId4" Type="http://schemas.openxmlformats.org/officeDocument/2006/relationships/tags" Target="../tags/tag117.xml"/><Relationship Id="rId5" Type="http://schemas.openxmlformats.org/officeDocument/2006/relationships/slideLayout" Target="../slideLayouts/slideLayout5.xml"/><Relationship Id="rId6" Type="http://schemas.openxmlformats.org/officeDocument/2006/relationships/notesSlide" Target="../notesSlides/notesSlide24.xml"/><Relationship Id="rId7" Type="http://schemas.openxmlformats.org/officeDocument/2006/relationships/oleObject" Target="../embeddings/oleObject25.bin"/><Relationship Id="rId8" Type="http://schemas.openxmlformats.org/officeDocument/2006/relationships/image" Target="../media/image1.emf"/><Relationship Id="rId9" Type="http://schemas.openxmlformats.org/officeDocument/2006/relationships/chart" Target="../charts/chart24.xml"/><Relationship Id="rId10" Type="http://schemas.openxmlformats.org/officeDocument/2006/relationships/image" Target="../media/image26.emf"/><Relationship Id="rId11" Type="http://schemas.openxmlformats.org/officeDocument/2006/relationships/image" Target="../media/image27.emf"/><Relationship Id="rId1" Type="http://schemas.openxmlformats.org/officeDocument/2006/relationships/vmlDrawing" Target="../drawings/vmlDrawing25.vml"/><Relationship Id="rId2" Type="http://schemas.openxmlformats.org/officeDocument/2006/relationships/tags" Target="../tags/tag115.xml"/></Relationships>
</file>

<file path=ppt/slides/_rels/slide35.xml.rels><?xml version="1.0" encoding="UTF-8" standalone="yes"?>
<Relationships xmlns="http://schemas.openxmlformats.org/package/2006/relationships"><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Layout" Target="../slideLayouts/slideLayout5.xml"/><Relationship Id="rId6" Type="http://schemas.openxmlformats.org/officeDocument/2006/relationships/notesSlide" Target="../notesSlides/notesSlide25.xml"/><Relationship Id="rId7" Type="http://schemas.openxmlformats.org/officeDocument/2006/relationships/oleObject" Target="../embeddings/oleObject26.bin"/><Relationship Id="rId8" Type="http://schemas.openxmlformats.org/officeDocument/2006/relationships/image" Target="../media/image1.emf"/><Relationship Id="rId9" Type="http://schemas.openxmlformats.org/officeDocument/2006/relationships/chart" Target="../charts/chart25.xml"/><Relationship Id="rId10" Type="http://schemas.openxmlformats.org/officeDocument/2006/relationships/image" Target="../media/image28.emf"/><Relationship Id="rId11" Type="http://schemas.openxmlformats.org/officeDocument/2006/relationships/image" Target="../media/image29.emf"/><Relationship Id="rId1" Type="http://schemas.openxmlformats.org/officeDocument/2006/relationships/vmlDrawing" Target="../drawings/vmlDrawing26.vml"/><Relationship Id="rId2" Type="http://schemas.openxmlformats.org/officeDocument/2006/relationships/tags" Target="../tags/tag118.xml"/></Relationships>
</file>

<file path=ppt/slides/_rels/slide36.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13.emf"/><Relationship Id="rId1" Type="http://schemas.openxmlformats.org/officeDocument/2006/relationships/vmlDrawing" Target="../drawings/vmlDrawing27.vml"/><Relationship Id="rId2" Type="http://schemas.openxmlformats.org/officeDocument/2006/relationships/tags" Target="../tags/tag121.xml"/><Relationship Id="rId3" Type="http://schemas.openxmlformats.org/officeDocument/2006/relationships/slideLayout" Target="../slideLayouts/slideLayout5.xml"/><Relationship Id="rId4" Type="http://schemas.openxmlformats.org/officeDocument/2006/relationships/oleObject" Target="../embeddings/oleObject27.bin"/><Relationship Id="rId5" Type="http://schemas.openxmlformats.org/officeDocument/2006/relationships/image" Target="../media/image1.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chart" Target="../charts/chart26.xml"/><Relationship Id="rId9" Type="http://schemas.openxmlformats.org/officeDocument/2006/relationships/chart" Target="../charts/chart27.xml"/><Relationship Id="rId10" Type="http://schemas.openxmlformats.org/officeDocument/2006/relationships/image" Target="../media/image48.png"/></Relationships>
</file>

<file path=ppt/slides/_rels/slide37.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13.emf"/><Relationship Id="rId1" Type="http://schemas.openxmlformats.org/officeDocument/2006/relationships/vmlDrawing" Target="../drawings/vmlDrawing28.vml"/><Relationship Id="rId2" Type="http://schemas.openxmlformats.org/officeDocument/2006/relationships/tags" Target="../tags/tag122.xml"/><Relationship Id="rId3" Type="http://schemas.openxmlformats.org/officeDocument/2006/relationships/slideLayout" Target="../slideLayouts/slideLayout5.xml"/><Relationship Id="rId4" Type="http://schemas.openxmlformats.org/officeDocument/2006/relationships/oleObject" Target="../embeddings/oleObject28.bin"/><Relationship Id="rId5" Type="http://schemas.openxmlformats.org/officeDocument/2006/relationships/image" Target="../media/image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chart" Target="../charts/chart28.xml"/><Relationship Id="rId9" Type="http://schemas.openxmlformats.org/officeDocument/2006/relationships/chart" Target="../charts/chart29.xml"/><Relationship Id="rId10"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slideLayout" Target="../slideLayouts/slideLayout5.xml"/><Relationship Id="rId6" Type="http://schemas.openxmlformats.org/officeDocument/2006/relationships/notesSlide" Target="../notesSlides/notesSlide26.xml"/><Relationship Id="rId7" Type="http://schemas.openxmlformats.org/officeDocument/2006/relationships/oleObject" Target="../embeddings/oleObject29.bin"/><Relationship Id="rId8" Type="http://schemas.openxmlformats.org/officeDocument/2006/relationships/image" Target="../media/image1.emf"/><Relationship Id="rId9" Type="http://schemas.openxmlformats.org/officeDocument/2006/relationships/chart" Target="../charts/chart30.xml"/><Relationship Id="rId10" Type="http://schemas.openxmlformats.org/officeDocument/2006/relationships/image" Target="../media/image34.emf"/><Relationship Id="rId11" Type="http://schemas.openxmlformats.org/officeDocument/2006/relationships/image" Target="../media/image35.emf"/><Relationship Id="rId1" Type="http://schemas.openxmlformats.org/officeDocument/2006/relationships/vmlDrawing" Target="../drawings/vmlDrawing29.vml"/><Relationship Id="rId2" Type="http://schemas.openxmlformats.org/officeDocument/2006/relationships/tags" Target="../tags/tag123.xml"/></Relationships>
</file>

<file path=ppt/slides/_rels/slide39.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13.emf"/><Relationship Id="rId1" Type="http://schemas.openxmlformats.org/officeDocument/2006/relationships/vmlDrawing" Target="../drawings/vmlDrawing30.vml"/><Relationship Id="rId2" Type="http://schemas.openxmlformats.org/officeDocument/2006/relationships/tags" Target="../tags/tag126.xml"/><Relationship Id="rId3" Type="http://schemas.openxmlformats.org/officeDocument/2006/relationships/slideLayout" Target="../slideLayouts/slideLayout5.xml"/><Relationship Id="rId4" Type="http://schemas.openxmlformats.org/officeDocument/2006/relationships/oleObject" Target="../embeddings/oleObject30.bin"/><Relationship Id="rId5" Type="http://schemas.openxmlformats.org/officeDocument/2006/relationships/image" Target="../media/image1.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chart" Target="../charts/chart31.xml"/><Relationship Id="rId9" Type="http://schemas.openxmlformats.org/officeDocument/2006/relationships/chart" Target="../charts/chart32.xml"/><Relationship Id="rId10" Type="http://schemas.openxmlformats.org/officeDocument/2006/relationships/image" Target="../media/image58.png"/></Relationships>
</file>

<file path=ppt/slides/_rels/slide4.xml.rels><?xml version="1.0" encoding="UTF-8" standalone="yes"?>
<Relationships xmlns="http://schemas.openxmlformats.org/package/2006/relationships"><Relationship Id="rId11" Type="http://schemas.openxmlformats.org/officeDocument/2006/relationships/tags" Target="../tags/tag35.xml"/><Relationship Id="rId12" Type="http://schemas.openxmlformats.org/officeDocument/2006/relationships/tags" Target="../tags/tag36.xml"/><Relationship Id="rId13" Type="http://schemas.openxmlformats.org/officeDocument/2006/relationships/slideLayout" Target="../slideLayouts/slideLayout5.xml"/><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8.png"/><Relationship Id="rId17" Type="http://schemas.microsoft.com/office/2007/relationships/hdphoto" Target="../media/hdphoto1.wdp"/><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 Id="rId9" Type="http://schemas.openxmlformats.org/officeDocument/2006/relationships/tags" Target="../tags/tag33.xml"/><Relationship Id="rId10" Type="http://schemas.openxmlformats.org/officeDocument/2006/relationships/tags" Target="../tags/tag3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9" Type="http://schemas.openxmlformats.org/officeDocument/2006/relationships/tags" Target="../tags/tag135.xml"/><Relationship Id="rId20" Type="http://schemas.openxmlformats.org/officeDocument/2006/relationships/slide" Target="slide10.xml"/><Relationship Id="rId21" Type="http://schemas.openxmlformats.org/officeDocument/2006/relationships/slide" Target="slide3.xml"/><Relationship Id="rId10" Type="http://schemas.openxmlformats.org/officeDocument/2006/relationships/tags" Target="../tags/tag136.xml"/><Relationship Id="rId11" Type="http://schemas.openxmlformats.org/officeDocument/2006/relationships/tags" Target="../tags/tag137.xml"/><Relationship Id="rId12" Type="http://schemas.openxmlformats.org/officeDocument/2006/relationships/tags" Target="../tags/tag138.xml"/><Relationship Id="rId13" Type="http://schemas.openxmlformats.org/officeDocument/2006/relationships/tags" Target="../tags/tag139.xml"/><Relationship Id="rId14" Type="http://schemas.openxmlformats.org/officeDocument/2006/relationships/tags" Target="../tags/tag140.xml"/><Relationship Id="rId15" Type="http://schemas.openxmlformats.org/officeDocument/2006/relationships/tags" Target="../tags/tag141.xml"/><Relationship Id="rId16" Type="http://schemas.openxmlformats.org/officeDocument/2006/relationships/slideLayout" Target="../slideLayouts/slideLayout5.xml"/><Relationship Id="rId17" Type="http://schemas.openxmlformats.org/officeDocument/2006/relationships/slide" Target="slide45.xml"/><Relationship Id="rId18" Type="http://schemas.openxmlformats.org/officeDocument/2006/relationships/slide" Target="slide42.xml"/><Relationship Id="rId19" Type="http://schemas.openxmlformats.org/officeDocument/2006/relationships/slide" Target="slide14.xml"/><Relationship Id="rId1" Type="http://schemas.openxmlformats.org/officeDocument/2006/relationships/tags" Target="../tags/tag127.xml"/><Relationship Id="rId2" Type="http://schemas.openxmlformats.org/officeDocument/2006/relationships/tags" Target="../tags/tag128.xml"/><Relationship Id="rId3" Type="http://schemas.openxmlformats.org/officeDocument/2006/relationships/tags" Target="../tags/tag129.xml"/><Relationship Id="rId4" Type="http://schemas.openxmlformats.org/officeDocument/2006/relationships/tags" Target="../tags/tag130.xml"/><Relationship Id="rId5" Type="http://schemas.openxmlformats.org/officeDocument/2006/relationships/tags" Target="../tags/tag131.xml"/><Relationship Id="rId6" Type="http://schemas.openxmlformats.org/officeDocument/2006/relationships/tags" Target="../tags/tag132.xml"/><Relationship Id="rId7" Type="http://schemas.openxmlformats.org/officeDocument/2006/relationships/tags" Target="../tags/tag133.xml"/><Relationship Id="rId8" Type="http://schemas.openxmlformats.org/officeDocument/2006/relationships/tags" Target="../tags/tag134.xml"/></Relationships>
</file>

<file path=ppt/slides/_rels/slide43.xml.rels><?xml version="1.0" encoding="UTF-8" standalone="yes"?>
<Relationships xmlns="http://schemas.openxmlformats.org/package/2006/relationships"><Relationship Id="rId3" Type="http://schemas.openxmlformats.org/officeDocument/2006/relationships/chart" Target="../charts/chart33.xml"/><Relationship Id="rId4" Type="http://schemas.openxmlformats.org/officeDocument/2006/relationships/chart" Target="../charts/chart34.xml"/><Relationship Id="rId5" Type="http://schemas.openxmlformats.org/officeDocument/2006/relationships/chart" Target="../charts/chart35.xml"/><Relationship Id="rId6" Type="http://schemas.openxmlformats.org/officeDocument/2006/relationships/chart" Target="../charts/chart36.xml"/><Relationship Id="rId7" Type="http://schemas.openxmlformats.org/officeDocument/2006/relationships/chart" Target="../charts/chart37.xml"/><Relationship Id="rId8" Type="http://schemas.openxmlformats.org/officeDocument/2006/relationships/chart" Target="../charts/chart38.xml"/><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chart" Target="../charts/chart39.xml"/><Relationship Id="rId4" Type="http://schemas.openxmlformats.org/officeDocument/2006/relationships/chart" Target="../charts/chart40.xml"/><Relationship Id="rId5" Type="http://schemas.openxmlformats.org/officeDocument/2006/relationships/chart" Target="../charts/chart41.xml"/><Relationship Id="rId6" Type="http://schemas.openxmlformats.org/officeDocument/2006/relationships/chart" Target="../charts/chart42.xml"/><Relationship Id="rId7" Type="http://schemas.openxmlformats.org/officeDocument/2006/relationships/chart" Target="../charts/chart43.xml"/><Relationship Id="rId8" Type="http://schemas.openxmlformats.org/officeDocument/2006/relationships/chart" Target="../charts/chart44.xml"/><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9" Type="http://schemas.openxmlformats.org/officeDocument/2006/relationships/tags" Target="../tags/tag150.xml"/><Relationship Id="rId20" Type="http://schemas.openxmlformats.org/officeDocument/2006/relationships/slide" Target="slide45.xml"/><Relationship Id="rId21" Type="http://schemas.openxmlformats.org/officeDocument/2006/relationships/slide" Target="slide10.xml"/><Relationship Id="rId22" Type="http://schemas.openxmlformats.org/officeDocument/2006/relationships/slide" Target="slide3.xml"/><Relationship Id="rId10" Type="http://schemas.openxmlformats.org/officeDocument/2006/relationships/tags" Target="../tags/tag151.xml"/><Relationship Id="rId11" Type="http://schemas.openxmlformats.org/officeDocument/2006/relationships/tags" Target="../tags/tag152.xml"/><Relationship Id="rId12" Type="http://schemas.openxmlformats.org/officeDocument/2006/relationships/tags" Target="../tags/tag153.xml"/><Relationship Id="rId13" Type="http://schemas.openxmlformats.org/officeDocument/2006/relationships/tags" Target="../tags/tag154.xml"/><Relationship Id="rId14" Type="http://schemas.openxmlformats.org/officeDocument/2006/relationships/tags" Target="../tags/tag155.xml"/><Relationship Id="rId15" Type="http://schemas.openxmlformats.org/officeDocument/2006/relationships/tags" Target="../tags/tag156.xml"/><Relationship Id="rId16" Type="http://schemas.openxmlformats.org/officeDocument/2006/relationships/slideLayout" Target="../slideLayouts/slideLayout5.xml"/><Relationship Id="rId17" Type="http://schemas.openxmlformats.org/officeDocument/2006/relationships/notesSlide" Target="../notesSlides/notesSlide29.xml"/><Relationship Id="rId18" Type="http://schemas.openxmlformats.org/officeDocument/2006/relationships/slide" Target="slide75.xml"/><Relationship Id="rId19" Type="http://schemas.openxmlformats.org/officeDocument/2006/relationships/slide" Target="slide46.xml"/><Relationship Id="rId1" Type="http://schemas.openxmlformats.org/officeDocument/2006/relationships/tags" Target="../tags/tag142.xml"/><Relationship Id="rId2" Type="http://schemas.openxmlformats.org/officeDocument/2006/relationships/tags" Target="../tags/tag143.xml"/><Relationship Id="rId3" Type="http://schemas.openxmlformats.org/officeDocument/2006/relationships/tags" Target="../tags/tag144.xml"/><Relationship Id="rId4" Type="http://schemas.openxmlformats.org/officeDocument/2006/relationships/tags" Target="../tags/tag145.xml"/><Relationship Id="rId5" Type="http://schemas.openxmlformats.org/officeDocument/2006/relationships/tags" Target="../tags/tag146.xml"/><Relationship Id="rId6" Type="http://schemas.openxmlformats.org/officeDocument/2006/relationships/tags" Target="../tags/tag147.xml"/><Relationship Id="rId7" Type="http://schemas.openxmlformats.org/officeDocument/2006/relationships/tags" Target="../tags/tag148.xml"/><Relationship Id="rId8" Type="http://schemas.openxmlformats.org/officeDocument/2006/relationships/tags" Target="../tags/tag149.xml"/></Relationships>
</file>

<file path=ppt/slides/_rels/slide46.xml.rels><?xml version="1.0" encoding="UTF-8" standalone="yes"?>
<Relationships xmlns="http://schemas.openxmlformats.org/package/2006/relationships"><Relationship Id="rId9" Type="http://schemas.openxmlformats.org/officeDocument/2006/relationships/tags" Target="../tags/tag165.xml"/><Relationship Id="rId20" Type="http://schemas.openxmlformats.org/officeDocument/2006/relationships/slide" Target="slide10.xml"/><Relationship Id="rId21" Type="http://schemas.openxmlformats.org/officeDocument/2006/relationships/slide" Target="slide3.xml"/><Relationship Id="rId10" Type="http://schemas.openxmlformats.org/officeDocument/2006/relationships/tags" Target="../tags/tag166.xml"/><Relationship Id="rId11" Type="http://schemas.openxmlformats.org/officeDocument/2006/relationships/tags" Target="../tags/tag167.xml"/><Relationship Id="rId12" Type="http://schemas.openxmlformats.org/officeDocument/2006/relationships/tags" Target="../tags/tag168.xml"/><Relationship Id="rId13" Type="http://schemas.openxmlformats.org/officeDocument/2006/relationships/tags" Target="../tags/tag169.xml"/><Relationship Id="rId14" Type="http://schemas.openxmlformats.org/officeDocument/2006/relationships/tags" Target="../tags/tag170.xml"/><Relationship Id="rId15" Type="http://schemas.openxmlformats.org/officeDocument/2006/relationships/tags" Target="../tags/tag171.xml"/><Relationship Id="rId16" Type="http://schemas.openxmlformats.org/officeDocument/2006/relationships/slideLayout" Target="../slideLayouts/slideLayout5.xml"/><Relationship Id="rId17" Type="http://schemas.openxmlformats.org/officeDocument/2006/relationships/slide" Target="slide75.xml"/><Relationship Id="rId18" Type="http://schemas.openxmlformats.org/officeDocument/2006/relationships/slide" Target="slide46.xml"/><Relationship Id="rId19" Type="http://schemas.openxmlformats.org/officeDocument/2006/relationships/slide" Target="slide45.xml"/><Relationship Id="rId1" Type="http://schemas.openxmlformats.org/officeDocument/2006/relationships/tags" Target="../tags/tag157.xml"/><Relationship Id="rId2" Type="http://schemas.openxmlformats.org/officeDocument/2006/relationships/tags" Target="../tags/tag158.xml"/><Relationship Id="rId3" Type="http://schemas.openxmlformats.org/officeDocument/2006/relationships/tags" Target="../tags/tag159.xml"/><Relationship Id="rId4" Type="http://schemas.openxmlformats.org/officeDocument/2006/relationships/tags" Target="../tags/tag160.xml"/><Relationship Id="rId5" Type="http://schemas.openxmlformats.org/officeDocument/2006/relationships/tags" Target="../tags/tag161.xml"/><Relationship Id="rId6" Type="http://schemas.openxmlformats.org/officeDocument/2006/relationships/tags" Target="../tags/tag162.xml"/><Relationship Id="rId7" Type="http://schemas.openxmlformats.org/officeDocument/2006/relationships/tags" Target="../tags/tag163.xml"/><Relationship Id="rId8" Type="http://schemas.openxmlformats.org/officeDocument/2006/relationships/tags" Target="../tags/tag164.xml"/></Relationships>
</file>

<file path=ppt/slides/_rels/slide47.xml.rels><?xml version="1.0" encoding="UTF-8" standalone="yes"?>
<Relationships xmlns="http://schemas.openxmlformats.org/package/2006/relationships"><Relationship Id="rId3" Type="http://schemas.openxmlformats.org/officeDocument/2006/relationships/tags" Target="../tags/tag173.xml"/><Relationship Id="rId4" Type="http://schemas.openxmlformats.org/officeDocument/2006/relationships/slideLayout" Target="../slideLayouts/slideLayout5.xml"/><Relationship Id="rId5" Type="http://schemas.openxmlformats.org/officeDocument/2006/relationships/oleObject" Target="../embeddings/oleObject31.bin"/><Relationship Id="rId6" Type="http://schemas.openxmlformats.org/officeDocument/2006/relationships/image" Target="../media/image1.emf"/><Relationship Id="rId7" Type="http://schemas.openxmlformats.org/officeDocument/2006/relationships/chart" Target="../charts/chart45.xml"/><Relationship Id="rId1" Type="http://schemas.openxmlformats.org/officeDocument/2006/relationships/vmlDrawing" Target="../drawings/vmlDrawing31.vml"/><Relationship Id="rId2" Type="http://schemas.openxmlformats.org/officeDocument/2006/relationships/tags" Target="../tags/tag172.xml"/></Relationships>
</file>

<file path=ppt/slides/_rels/slide48.xml.rels><?xml version="1.0" encoding="UTF-8" standalone="yes"?>
<Relationships xmlns="http://schemas.openxmlformats.org/package/2006/relationships"><Relationship Id="rId3" Type="http://schemas.openxmlformats.org/officeDocument/2006/relationships/tags" Target="../tags/tag175.xml"/><Relationship Id="rId4" Type="http://schemas.openxmlformats.org/officeDocument/2006/relationships/slideLayout" Target="../slideLayouts/slideLayout5.xml"/><Relationship Id="rId5" Type="http://schemas.openxmlformats.org/officeDocument/2006/relationships/oleObject" Target="../embeddings/oleObject32.bin"/><Relationship Id="rId6" Type="http://schemas.openxmlformats.org/officeDocument/2006/relationships/image" Target="../media/image1.emf"/><Relationship Id="rId7" Type="http://schemas.openxmlformats.org/officeDocument/2006/relationships/chart" Target="../charts/chart46.xml"/><Relationship Id="rId1" Type="http://schemas.openxmlformats.org/officeDocument/2006/relationships/vmlDrawing" Target="../drawings/vmlDrawing32.vml"/><Relationship Id="rId2" Type="http://schemas.openxmlformats.org/officeDocument/2006/relationships/tags" Target="../tags/tag174.xml"/></Relationships>
</file>

<file path=ppt/slides/_rels/slide49.xml.rels><?xml version="1.0" encoding="UTF-8" standalone="yes"?>
<Relationships xmlns="http://schemas.openxmlformats.org/package/2006/relationships"><Relationship Id="rId3" Type="http://schemas.openxmlformats.org/officeDocument/2006/relationships/tags" Target="../tags/tag177.xml"/><Relationship Id="rId4" Type="http://schemas.openxmlformats.org/officeDocument/2006/relationships/slideLayout" Target="../slideLayouts/slideLayout5.xml"/><Relationship Id="rId5" Type="http://schemas.openxmlformats.org/officeDocument/2006/relationships/oleObject" Target="../embeddings/oleObject33.bin"/><Relationship Id="rId6" Type="http://schemas.openxmlformats.org/officeDocument/2006/relationships/image" Target="../media/image1.emf"/><Relationship Id="rId7" Type="http://schemas.openxmlformats.org/officeDocument/2006/relationships/chart" Target="../charts/chart47.xml"/><Relationship Id="rId1" Type="http://schemas.openxmlformats.org/officeDocument/2006/relationships/vmlDrawing" Target="../drawings/vmlDrawing33.vml"/><Relationship Id="rId2" Type="http://schemas.openxmlformats.org/officeDocument/2006/relationships/tags" Target="../tags/tag17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tags" Target="../tags/tag179.xml"/><Relationship Id="rId4" Type="http://schemas.openxmlformats.org/officeDocument/2006/relationships/slideLayout" Target="../slideLayouts/slideLayout5.xml"/><Relationship Id="rId5" Type="http://schemas.openxmlformats.org/officeDocument/2006/relationships/oleObject" Target="../embeddings/oleObject34.bin"/><Relationship Id="rId6" Type="http://schemas.openxmlformats.org/officeDocument/2006/relationships/image" Target="../media/image1.emf"/><Relationship Id="rId7" Type="http://schemas.openxmlformats.org/officeDocument/2006/relationships/chart" Target="../charts/chart48.xml"/><Relationship Id="rId1" Type="http://schemas.openxmlformats.org/officeDocument/2006/relationships/vmlDrawing" Target="../drawings/vmlDrawing34.vml"/><Relationship Id="rId2" Type="http://schemas.openxmlformats.org/officeDocument/2006/relationships/tags" Target="../tags/tag178.xml"/></Relationships>
</file>

<file path=ppt/slides/_rels/slide51.xml.rels><?xml version="1.0" encoding="UTF-8" standalone="yes"?>
<Relationships xmlns="http://schemas.openxmlformats.org/package/2006/relationships"><Relationship Id="rId3" Type="http://schemas.openxmlformats.org/officeDocument/2006/relationships/tags" Target="../tags/tag181.xml"/><Relationship Id="rId4" Type="http://schemas.openxmlformats.org/officeDocument/2006/relationships/slideLayout" Target="../slideLayouts/slideLayout5.xml"/><Relationship Id="rId5" Type="http://schemas.openxmlformats.org/officeDocument/2006/relationships/oleObject" Target="../embeddings/oleObject35.bin"/><Relationship Id="rId6" Type="http://schemas.openxmlformats.org/officeDocument/2006/relationships/image" Target="../media/image1.emf"/><Relationship Id="rId7" Type="http://schemas.openxmlformats.org/officeDocument/2006/relationships/chart" Target="../charts/chart49.xml"/><Relationship Id="rId1" Type="http://schemas.openxmlformats.org/officeDocument/2006/relationships/vmlDrawing" Target="../drawings/vmlDrawing35.vml"/><Relationship Id="rId2" Type="http://schemas.openxmlformats.org/officeDocument/2006/relationships/tags" Target="../tags/tag180.xml"/></Relationships>
</file>

<file path=ppt/slides/_rels/slide52.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Layout" Target="../slideLayouts/slideLayout5.xml"/><Relationship Id="rId3" Type="http://schemas.openxmlformats.org/officeDocument/2006/relationships/chart" Target="../charts/chart50.xml"/></Relationships>
</file>

<file path=ppt/slides/_rels/slide53.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slideLayout" Target="../slideLayouts/slideLayout5.xml"/><Relationship Id="rId3" Type="http://schemas.openxmlformats.org/officeDocument/2006/relationships/chart" Target="../charts/chart51.xml"/></Relationships>
</file>

<file path=ppt/slides/_rels/slide54.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5.xml"/><Relationship Id="rId3" Type="http://schemas.openxmlformats.org/officeDocument/2006/relationships/chart" Target="../charts/chart52.xml"/></Relationships>
</file>

<file path=ppt/slides/_rels/slide55.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5.xml"/><Relationship Id="rId3" Type="http://schemas.openxmlformats.org/officeDocument/2006/relationships/chart" Target="../charts/chart53.xml"/></Relationships>
</file>

<file path=ppt/slides/_rels/slide56.xml.rels><?xml version="1.0" encoding="UTF-8" standalone="yes"?>
<Relationships xmlns="http://schemas.openxmlformats.org/package/2006/relationships"><Relationship Id="rId1" Type="http://schemas.openxmlformats.org/officeDocument/2006/relationships/tags" Target="../tags/tag186.xml"/><Relationship Id="rId2" Type="http://schemas.openxmlformats.org/officeDocument/2006/relationships/slideLayout" Target="../slideLayouts/slideLayout5.xml"/><Relationship Id="rId3" Type="http://schemas.openxmlformats.org/officeDocument/2006/relationships/chart" Target="../charts/chart54.xml"/></Relationships>
</file>

<file path=ppt/slides/_rels/slide57.xml.rels><?xml version="1.0" encoding="UTF-8" standalone="yes"?>
<Relationships xmlns="http://schemas.openxmlformats.org/package/2006/relationships"><Relationship Id="rId3" Type="http://schemas.openxmlformats.org/officeDocument/2006/relationships/tags" Target="../tags/tag188.xml"/><Relationship Id="rId4" Type="http://schemas.openxmlformats.org/officeDocument/2006/relationships/slideLayout" Target="../slideLayouts/slideLayout5.xml"/><Relationship Id="rId5" Type="http://schemas.openxmlformats.org/officeDocument/2006/relationships/oleObject" Target="../embeddings/oleObject36.bin"/><Relationship Id="rId6" Type="http://schemas.openxmlformats.org/officeDocument/2006/relationships/image" Target="../media/image1.emf"/><Relationship Id="rId7" Type="http://schemas.openxmlformats.org/officeDocument/2006/relationships/chart" Target="../charts/chart55.xml"/><Relationship Id="rId8" Type="http://schemas.openxmlformats.org/officeDocument/2006/relationships/image" Target="../media/image38.emf"/><Relationship Id="rId9" Type="http://schemas.openxmlformats.org/officeDocument/2006/relationships/image" Target="../media/image39.emf"/><Relationship Id="rId1" Type="http://schemas.openxmlformats.org/officeDocument/2006/relationships/vmlDrawing" Target="../drawings/vmlDrawing36.vml"/><Relationship Id="rId2" Type="http://schemas.openxmlformats.org/officeDocument/2006/relationships/tags" Target="../tags/tag187.xml"/></Relationships>
</file>

<file path=ppt/slides/_rels/slide58.xml.rels><?xml version="1.0" encoding="UTF-8" standalone="yes"?>
<Relationships xmlns="http://schemas.openxmlformats.org/package/2006/relationships"><Relationship Id="rId11" Type="http://schemas.openxmlformats.org/officeDocument/2006/relationships/image" Target="../media/image520.png"/><Relationship Id="rId12" Type="http://schemas.openxmlformats.org/officeDocument/2006/relationships/image" Target="../media/image530.png"/><Relationship Id="rId1" Type="http://schemas.openxmlformats.org/officeDocument/2006/relationships/vmlDrawing" Target="../drawings/vmlDrawing37.vml"/><Relationship Id="rId2" Type="http://schemas.openxmlformats.org/officeDocument/2006/relationships/tags" Target="../tags/tag189.xml"/><Relationship Id="rId3" Type="http://schemas.openxmlformats.org/officeDocument/2006/relationships/slideLayout" Target="../slideLayouts/slideLayout5.xml"/><Relationship Id="rId4" Type="http://schemas.openxmlformats.org/officeDocument/2006/relationships/oleObject" Target="../embeddings/oleObject37.bin"/><Relationship Id="rId5" Type="http://schemas.openxmlformats.org/officeDocument/2006/relationships/image" Target="../media/image1.emf"/><Relationship Id="rId6" Type="http://schemas.openxmlformats.org/officeDocument/2006/relationships/chart" Target="../charts/chart56.xml"/><Relationship Id="rId7" Type="http://schemas.openxmlformats.org/officeDocument/2006/relationships/image" Target="../media/image39.emf"/><Relationship Id="rId8" Type="http://schemas.openxmlformats.org/officeDocument/2006/relationships/image" Target="../media/image38.emf"/><Relationship Id="rId9" Type="http://schemas.openxmlformats.org/officeDocument/2006/relationships/chart" Target="../charts/chart57.xml"/><Relationship Id="rId10" Type="http://schemas.openxmlformats.org/officeDocument/2006/relationships/image" Target="../media/image40.emf"/></Relationships>
</file>

<file path=ppt/slides/_rels/slide59.xml.rels><?xml version="1.0" encoding="UTF-8" standalone="yes"?>
<Relationships xmlns="http://schemas.openxmlformats.org/package/2006/relationships"><Relationship Id="rId3" Type="http://schemas.openxmlformats.org/officeDocument/2006/relationships/tags" Target="../tags/tag191.xml"/><Relationship Id="rId4" Type="http://schemas.openxmlformats.org/officeDocument/2006/relationships/slideLayout" Target="../slideLayouts/slideLayout5.xml"/><Relationship Id="rId5" Type="http://schemas.openxmlformats.org/officeDocument/2006/relationships/oleObject" Target="../embeddings/oleObject38.bin"/><Relationship Id="rId6" Type="http://schemas.openxmlformats.org/officeDocument/2006/relationships/image" Target="../media/image1.emf"/><Relationship Id="rId7" Type="http://schemas.openxmlformats.org/officeDocument/2006/relationships/chart" Target="../charts/chart58.xml"/><Relationship Id="rId8" Type="http://schemas.openxmlformats.org/officeDocument/2006/relationships/image" Target="../media/image41.emf"/><Relationship Id="rId9" Type="http://schemas.openxmlformats.org/officeDocument/2006/relationships/image" Target="../media/image42.emf"/><Relationship Id="rId1" Type="http://schemas.openxmlformats.org/officeDocument/2006/relationships/vmlDrawing" Target="../drawings/vmlDrawing38.vml"/><Relationship Id="rId2" Type="http://schemas.openxmlformats.org/officeDocument/2006/relationships/tags" Target="../tags/tag19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 Type="http://schemas.openxmlformats.org/officeDocument/2006/relationships/vmlDrawing" Target="../drawings/vmlDrawing39.vml"/><Relationship Id="rId2" Type="http://schemas.openxmlformats.org/officeDocument/2006/relationships/tags" Target="../tags/tag192.xml"/><Relationship Id="rId3" Type="http://schemas.openxmlformats.org/officeDocument/2006/relationships/slideLayout" Target="../slideLayouts/slideLayout5.xml"/><Relationship Id="rId4" Type="http://schemas.openxmlformats.org/officeDocument/2006/relationships/oleObject" Target="../embeddings/oleObject39.bin"/><Relationship Id="rId5" Type="http://schemas.openxmlformats.org/officeDocument/2006/relationships/image" Target="../media/image1.emf"/><Relationship Id="rId6" Type="http://schemas.openxmlformats.org/officeDocument/2006/relationships/image" Target="../media/image42.emf"/><Relationship Id="rId7" Type="http://schemas.openxmlformats.org/officeDocument/2006/relationships/image" Target="../media/image41.emf"/><Relationship Id="rId8" Type="http://schemas.openxmlformats.org/officeDocument/2006/relationships/chart" Target="../charts/chart59.xml"/><Relationship Id="rId9" Type="http://schemas.openxmlformats.org/officeDocument/2006/relationships/chart" Target="../charts/chart60.xml"/><Relationship Id="rId10" Type="http://schemas.openxmlformats.org/officeDocument/2006/relationships/image" Target="../media/image40.emf"/></Relationships>
</file>

<file path=ppt/slides/_rels/slide61.xml.rels><?xml version="1.0" encoding="UTF-8" standalone="yes"?>
<Relationships xmlns="http://schemas.openxmlformats.org/package/2006/relationships"><Relationship Id="rId3" Type="http://schemas.openxmlformats.org/officeDocument/2006/relationships/chart" Target="../charts/chart61.xml"/><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tags" Target="../tags/tag193.xml"/><Relationship Id="rId2"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chart" Target="../charts/chart62.xml"/><Relationship Id="rId5" Type="http://schemas.openxmlformats.org/officeDocument/2006/relationships/chart" Target="../charts/chart63.xml"/><Relationship Id="rId6" Type="http://schemas.openxmlformats.org/officeDocument/2006/relationships/image" Target="../media/image40.emf"/><Relationship Id="rId7" Type="http://schemas.openxmlformats.org/officeDocument/2006/relationships/image" Target="../media/image62.png"/><Relationship Id="rId8" Type="http://schemas.openxmlformats.org/officeDocument/2006/relationships/image" Target="../media/image63.png"/><Relationship Id="rId1" Type="http://schemas.openxmlformats.org/officeDocument/2006/relationships/slideLayout" Target="../slideLayouts/slideLayout5.xml"/><Relationship Id="rId2" Type="http://schemas.openxmlformats.org/officeDocument/2006/relationships/image" Target="../media/image43.emf"/></Relationships>
</file>

<file path=ppt/slides/_rels/slide63.xml.rels><?xml version="1.0" encoding="UTF-8" standalone="yes"?>
<Relationships xmlns="http://schemas.openxmlformats.org/package/2006/relationships"><Relationship Id="rId3" Type="http://schemas.openxmlformats.org/officeDocument/2006/relationships/chart" Target="../charts/chart64.xml"/><Relationship Id="rId4" Type="http://schemas.openxmlformats.org/officeDocument/2006/relationships/image" Target="../media/image45.emf"/><Relationship Id="rId5" Type="http://schemas.openxmlformats.org/officeDocument/2006/relationships/image" Target="../media/image46.emf"/><Relationship Id="rId1" Type="http://schemas.openxmlformats.org/officeDocument/2006/relationships/tags" Target="../tags/tag194.xml"/><Relationship Id="rId2"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chart" Target="../charts/chart65.xml"/><Relationship Id="rId5" Type="http://schemas.openxmlformats.org/officeDocument/2006/relationships/chart" Target="../charts/chart66.xml"/><Relationship Id="rId6" Type="http://schemas.openxmlformats.org/officeDocument/2006/relationships/image" Target="../media/image40.emf"/><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5.xml"/><Relationship Id="rId2" Type="http://schemas.openxmlformats.org/officeDocument/2006/relationships/image" Target="../media/image45.emf"/></Relationships>
</file>

<file path=ppt/slides/_rels/slide65.xml.rels><?xml version="1.0" encoding="UTF-8" standalone="yes"?>
<Relationships xmlns="http://schemas.openxmlformats.org/package/2006/relationships"><Relationship Id="rId3" Type="http://schemas.openxmlformats.org/officeDocument/2006/relationships/chart" Target="../charts/chart67.xml"/><Relationship Id="rId4" Type="http://schemas.openxmlformats.org/officeDocument/2006/relationships/image" Target="../media/image47.emf"/><Relationship Id="rId5" Type="http://schemas.openxmlformats.org/officeDocument/2006/relationships/image" Target="../media/image48.emf"/><Relationship Id="rId1" Type="http://schemas.openxmlformats.org/officeDocument/2006/relationships/tags" Target="../tags/tag195.xml"/><Relationship Id="rId2"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chart" Target="../charts/chart68.xml"/><Relationship Id="rId5" Type="http://schemas.openxmlformats.org/officeDocument/2006/relationships/chart" Target="../charts/chart69.xml"/><Relationship Id="rId6" Type="http://schemas.openxmlformats.org/officeDocument/2006/relationships/image" Target="../media/image40.emf"/><Relationship Id="rId7" Type="http://schemas.openxmlformats.org/officeDocument/2006/relationships/image" Target="../media/image71.png"/><Relationship Id="rId8" Type="http://schemas.openxmlformats.org/officeDocument/2006/relationships/image" Target="../media/image72.png"/><Relationship Id="rId1" Type="http://schemas.openxmlformats.org/officeDocument/2006/relationships/slideLayout" Target="../slideLayouts/slideLayout5.xml"/><Relationship Id="rId2" Type="http://schemas.openxmlformats.org/officeDocument/2006/relationships/image" Target="../media/image47.emf"/></Relationships>
</file>

<file path=ppt/slides/_rels/slide67.xml.rels><?xml version="1.0" encoding="UTF-8" standalone="yes"?>
<Relationships xmlns="http://schemas.openxmlformats.org/package/2006/relationships"><Relationship Id="rId3" Type="http://schemas.openxmlformats.org/officeDocument/2006/relationships/chart" Target="../charts/chart70.xml"/><Relationship Id="rId4" Type="http://schemas.openxmlformats.org/officeDocument/2006/relationships/image" Target="../media/image49.emf"/><Relationship Id="rId5" Type="http://schemas.openxmlformats.org/officeDocument/2006/relationships/image" Target="../media/image50.emf"/><Relationship Id="rId1" Type="http://schemas.openxmlformats.org/officeDocument/2006/relationships/tags" Target="../tags/tag196.xml"/><Relationship Id="rId2"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chart" Target="../charts/chart71.xml"/><Relationship Id="rId5" Type="http://schemas.openxmlformats.org/officeDocument/2006/relationships/chart" Target="../charts/chart72.xml"/><Relationship Id="rId6" Type="http://schemas.openxmlformats.org/officeDocument/2006/relationships/image" Target="../media/image40.emf"/><Relationship Id="rId7" Type="http://schemas.openxmlformats.org/officeDocument/2006/relationships/image" Target="../media/image75.png"/><Relationship Id="rId8" Type="http://schemas.openxmlformats.org/officeDocument/2006/relationships/image" Target="../media/image76.png"/><Relationship Id="rId1" Type="http://schemas.openxmlformats.org/officeDocument/2006/relationships/slideLayout" Target="../slideLayouts/slideLayout5.xml"/><Relationship Id="rId2" Type="http://schemas.openxmlformats.org/officeDocument/2006/relationships/image" Target="../media/image49.emf"/></Relationships>
</file>

<file path=ppt/slides/_rels/slide69.xml.rels><?xml version="1.0" encoding="UTF-8" standalone="yes"?>
<Relationships xmlns="http://schemas.openxmlformats.org/package/2006/relationships"><Relationship Id="rId3" Type="http://schemas.openxmlformats.org/officeDocument/2006/relationships/chart" Target="../charts/chart73.xml"/><Relationship Id="rId4" Type="http://schemas.openxmlformats.org/officeDocument/2006/relationships/image" Target="../media/image51.emf"/><Relationship Id="rId5" Type="http://schemas.openxmlformats.org/officeDocument/2006/relationships/image" Target="../media/image52.emf"/><Relationship Id="rId1" Type="http://schemas.openxmlformats.org/officeDocument/2006/relationships/tags" Target="../tags/tag197.xml"/><Relationship Id="rId2"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1" Type="http://schemas.openxmlformats.org/officeDocument/2006/relationships/image" Target="../media/image79.png"/><Relationship Id="rId12" Type="http://schemas.openxmlformats.org/officeDocument/2006/relationships/image" Target="../media/image80.png"/><Relationship Id="rId1" Type="http://schemas.openxmlformats.org/officeDocument/2006/relationships/vmlDrawing" Target="../drawings/vmlDrawing40.vml"/><Relationship Id="rId2" Type="http://schemas.openxmlformats.org/officeDocument/2006/relationships/tags" Target="../tags/tag198.xml"/><Relationship Id="rId3" Type="http://schemas.openxmlformats.org/officeDocument/2006/relationships/slideLayout" Target="../slideLayouts/slideLayout5.xml"/><Relationship Id="rId4" Type="http://schemas.openxmlformats.org/officeDocument/2006/relationships/oleObject" Target="../embeddings/oleObject40.bin"/><Relationship Id="rId5" Type="http://schemas.openxmlformats.org/officeDocument/2006/relationships/image" Target="../media/image1.emf"/><Relationship Id="rId6" Type="http://schemas.openxmlformats.org/officeDocument/2006/relationships/image" Target="../media/image52.emf"/><Relationship Id="rId7" Type="http://schemas.openxmlformats.org/officeDocument/2006/relationships/image" Target="../media/image51.emf"/><Relationship Id="rId8" Type="http://schemas.openxmlformats.org/officeDocument/2006/relationships/chart" Target="../charts/chart74.xml"/><Relationship Id="rId9" Type="http://schemas.openxmlformats.org/officeDocument/2006/relationships/chart" Target="../charts/chart75.xml"/><Relationship Id="rId10"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chart" Target="../charts/chart76.xml"/><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tags" Target="../tags/tag199.xml"/><Relationship Id="rId2"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chart" Target="../charts/chart77.xml"/><Relationship Id="rId5" Type="http://schemas.openxmlformats.org/officeDocument/2006/relationships/chart" Target="../charts/chart78.xml"/><Relationship Id="rId6" Type="http://schemas.openxmlformats.org/officeDocument/2006/relationships/image" Target="../media/image40.emf"/><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slideLayout" Target="../slideLayouts/slideLayout5.xml"/><Relationship Id="rId2" Type="http://schemas.openxmlformats.org/officeDocument/2006/relationships/image" Target="../media/image53.emf"/></Relationships>
</file>

<file path=ppt/slides/_rels/slide73.xml.rels><?xml version="1.0" encoding="UTF-8" standalone="yes"?>
<Relationships xmlns="http://schemas.openxmlformats.org/package/2006/relationships"><Relationship Id="rId3" Type="http://schemas.openxmlformats.org/officeDocument/2006/relationships/chart" Target="../charts/chart79.xml"/><Relationship Id="rId4" Type="http://schemas.openxmlformats.org/officeDocument/2006/relationships/image" Target="../media/image55.emf"/><Relationship Id="rId5" Type="http://schemas.openxmlformats.org/officeDocument/2006/relationships/image" Target="../media/image56.emf"/><Relationship Id="rId1" Type="http://schemas.openxmlformats.org/officeDocument/2006/relationships/tags" Target="../tags/tag200.xml"/><Relationship Id="rId2"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chart" Target="../charts/chart80.xml"/><Relationship Id="rId5" Type="http://schemas.openxmlformats.org/officeDocument/2006/relationships/chart" Target="../charts/chart81.xml"/><Relationship Id="rId6" Type="http://schemas.openxmlformats.org/officeDocument/2006/relationships/image" Target="../media/image40.emf"/><Relationship Id="rId7" Type="http://schemas.openxmlformats.org/officeDocument/2006/relationships/image" Target="../media/image87.png"/><Relationship Id="rId8" Type="http://schemas.openxmlformats.org/officeDocument/2006/relationships/image" Target="../media/image88.png"/><Relationship Id="rId1" Type="http://schemas.openxmlformats.org/officeDocument/2006/relationships/slideLayout" Target="../slideLayouts/slideLayout5.xml"/><Relationship Id="rId2" Type="http://schemas.openxmlformats.org/officeDocument/2006/relationships/image" Target="../media/image55.emf"/></Relationships>
</file>

<file path=ppt/slides/_rels/slide75.xml.rels><?xml version="1.0" encoding="UTF-8" standalone="yes"?>
<Relationships xmlns="http://schemas.openxmlformats.org/package/2006/relationships"><Relationship Id="rId9" Type="http://schemas.openxmlformats.org/officeDocument/2006/relationships/tags" Target="../tags/tag209.xml"/><Relationship Id="rId20" Type="http://schemas.openxmlformats.org/officeDocument/2006/relationships/slide" Target="slide10.xml"/><Relationship Id="rId21" Type="http://schemas.openxmlformats.org/officeDocument/2006/relationships/slide" Target="slide3.xml"/><Relationship Id="rId10" Type="http://schemas.openxmlformats.org/officeDocument/2006/relationships/tags" Target="../tags/tag210.xml"/><Relationship Id="rId11" Type="http://schemas.openxmlformats.org/officeDocument/2006/relationships/tags" Target="../tags/tag211.xml"/><Relationship Id="rId12" Type="http://schemas.openxmlformats.org/officeDocument/2006/relationships/tags" Target="../tags/tag212.xml"/><Relationship Id="rId13" Type="http://schemas.openxmlformats.org/officeDocument/2006/relationships/tags" Target="../tags/tag213.xml"/><Relationship Id="rId14" Type="http://schemas.openxmlformats.org/officeDocument/2006/relationships/tags" Target="../tags/tag214.xml"/><Relationship Id="rId15" Type="http://schemas.openxmlformats.org/officeDocument/2006/relationships/tags" Target="../tags/tag215.xml"/><Relationship Id="rId16" Type="http://schemas.openxmlformats.org/officeDocument/2006/relationships/slideLayout" Target="../slideLayouts/slideLayout5.xml"/><Relationship Id="rId17" Type="http://schemas.openxmlformats.org/officeDocument/2006/relationships/slide" Target="slide75.xml"/><Relationship Id="rId18" Type="http://schemas.openxmlformats.org/officeDocument/2006/relationships/slide" Target="slide46.xml"/><Relationship Id="rId19" Type="http://schemas.openxmlformats.org/officeDocument/2006/relationships/slide" Target="slide45.xml"/><Relationship Id="rId1" Type="http://schemas.openxmlformats.org/officeDocument/2006/relationships/tags" Target="../tags/tag201.xml"/><Relationship Id="rId2" Type="http://schemas.openxmlformats.org/officeDocument/2006/relationships/tags" Target="../tags/tag202.xml"/><Relationship Id="rId3" Type="http://schemas.openxmlformats.org/officeDocument/2006/relationships/tags" Target="../tags/tag203.xml"/><Relationship Id="rId4" Type="http://schemas.openxmlformats.org/officeDocument/2006/relationships/tags" Target="../tags/tag204.xml"/><Relationship Id="rId5" Type="http://schemas.openxmlformats.org/officeDocument/2006/relationships/tags" Target="../tags/tag205.xml"/><Relationship Id="rId6" Type="http://schemas.openxmlformats.org/officeDocument/2006/relationships/tags" Target="../tags/tag206.xml"/><Relationship Id="rId7" Type="http://schemas.openxmlformats.org/officeDocument/2006/relationships/tags" Target="../tags/tag207.xml"/><Relationship Id="rId8" Type="http://schemas.openxmlformats.org/officeDocument/2006/relationships/tags" Target="../tags/tag208.xml"/></Relationships>
</file>

<file path=ppt/slides/_rels/slide76.xml.rels><?xml version="1.0" encoding="UTF-8" standalone="yes"?>
<Relationships xmlns="http://schemas.openxmlformats.org/package/2006/relationships"><Relationship Id="rId3" Type="http://schemas.openxmlformats.org/officeDocument/2006/relationships/chart" Target="../charts/chart83.xml"/><Relationship Id="rId4" Type="http://schemas.openxmlformats.org/officeDocument/2006/relationships/chart" Target="../charts/chart84.xml"/><Relationship Id="rId5" Type="http://schemas.openxmlformats.org/officeDocument/2006/relationships/chart" Target="../charts/chart85.xml"/><Relationship Id="rId6" Type="http://schemas.openxmlformats.org/officeDocument/2006/relationships/chart" Target="../charts/chart86.xml"/><Relationship Id="rId7" Type="http://schemas.openxmlformats.org/officeDocument/2006/relationships/chart" Target="../charts/chart87.xml"/><Relationship Id="rId8" Type="http://schemas.openxmlformats.org/officeDocument/2006/relationships/image" Target="../media/image430.png"/><Relationship Id="rId1" Type="http://schemas.openxmlformats.org/officeDocument/2006/relationships/slideLayout" Target="../slideLayouts/slideLayout5.xml"/><Relationship Id="rId2" Type="http://schemas.openxmlformats.org/officeDocument/2006/relationships/chart" Target="../charts/chart82.xml"/></Relationships>
</file>

<file path=ppt/slides/_rels/slide77.xml.rels><?xml version="1.0" encoding="UTF-8" standalone="yes"?>
<Relationships xmlns="http://schemas.openxmlformats.org/package/2006/relationships"><Relationship Id="rId3" Type="http://schemas.openxmlformats.org/officeDocument/2006/relationships/chart" Target="../charts/chart89.xml"/><Relationship Id="rId4" Type="http://schemas.openxmlformats.org/officeDocument/2006/relationships/chart" Target="../charts/chart90.xml"/><Relationship Id="rId5" Type="http://schemas.openxmlformats.org/officeDocument/2006/relationships/chart" Target="../charts/chart91.xml"/><Relationship Id="rId6" Type="http://schemas.openxmlformats.org/officeDocument/2006/relationships/chart" Target="../charts/chart92.xml"/><Relationship Id="rId7" Type="http://schemas.openxmlformats.org/officeDocument/2006/relationships/chart" Target="../charts/chart93.xml"/><Relationship Id="rId8" Type="http://schemas.openxmlformats.org/officeDocument/2006/relationships/image" Target="../media/image440.png"/><Relationship Id="rId1" Type="http://schemas.openxmlformats.org/officeDocument/2006/relationships/slideLayout" Target="../slideLayouts/slideLayout5.xml"/><Relationship Id="rId2" Type="http://schemas.openxmlformats.org/officeDocument/2006/relationships/chart" Target="../charts/chart88.xml"/></Relationships>
</file>

<file path=ppt/slides/_rels/slide78.xml.rels><?xml version="1.0" encoding="UTF-8" standalone="yes"?>
<Relationships xmlns="http://schemas.openxmlformats.org/package/2006/relationships"><Relationship Id="rId3" Type="http://schemas.openxmlformats.org/officeDocument/2006/relationships/chart" Target="../charts/chart95.xml"/><Relationship Id="rId4" Type="http://schemas.openxmlformats.org/officeDocument/2006/relationships/chart" Target="../charts/chart96.xml"/><Relationship Id="rId5" Type="http://schemas.openxmlformats.org/officeDocument/2006/relationships/chart" Target="../charts/chart97.xml"/><Relationship Id="rId6" Type="http://schemas.openxmlformats.org/officeDocument/2006/relationships/chart" Target="../charts/chart98.xml"/><Relationship Id="rId7" Type="http://schemas.openxmlformats.org/officeDocument/2006/relationships/chart" Target="../charts/chart99.xml"/><Relationship Id="rId8" Type="http://schemas.openxmlformats.org/officeDocument/2006/relationships/image" Target="../media/image450.png"/><Relationship Id="rId1" Type="http://schemas.openxmlformats.org/officeDocument/2006/relationships/slideLayout" Target="../slideLayouts/slideLayout5.xml"/><Relationship Id="rId2" Type="http://schemas.openxmlformats.org/officeDocument/2006/relationships/chart" Target="../charts/chart94.xml"/></Relationships>
</file>

<file path=ppt/slides/_rels/slide79.xml.rels><?xml version="1.0" encoding="UTF-8" standalone="yes"?>
<Relationships xmlns="http://schemas.openxmlformats.org/package/2006/relationships"><Relationship Id="rId3" Type="http://schemas.openxmlformats.org/officeDocument/2006/relationships/chart" Target="../charts/chart101.xml"/><Relationship Id="rId4" Type="http://schemas.openxmlformats.org/officeDocument/2006/relationships/chart" Target="../charts/chart102.xml"/><Relationship Id="rId5" Type="http://schemas.openxmlformats.org/officeDocument/2006/relationships/chart" Target="../charts/chart103.xml"/><Relationship Id="rId6" Type="http://schemas.openxmlformats.org/officeDocument/2006/relationships/chart" Target="../charts/chart104.xml"/><Relationship Id="rId7" Type="http://schemas.openxmlformats.org/officeDocument/2006/relationships/chart" Target="../charts/chart105.xml"/><Relationship Id="rId8" Type="http://schemas.openxmlformats.org/officeDocument/2006/relationships/image" Target="../media/image46.png"/><Relationship Id="rId1" Type="http://schemas.openxmlformats.org/officeDocument/2006/relationships/slideLayout" Target="../slideLayouts/slideLayout5.xml"/><Relationship Id="rId2" Type="http://schemas.openxmlformats.org/officeDocument/2006/relationships/chart" Target="../charts/chart10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3.xml"/><Relationship Id="rId5" Type="http://schemas.openxmlformats.org/officeDocument/2006/relationships/oleObject" Target="../embeddings/oleObject3.bin"/><Relationship Id="rId6" Type="http://schemas.openxmlformats.org/officeDocument/2006/relationships/image" Target="../media/image1.emf"/><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vmlDrawing" Target="../drawings/vmlDrawing3.vml"/><Relationship Id="rId2" Type="http://schemas.openxmlformats.org/officeDocument/2006/relationships/tags" Target="../tags/tag3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12952766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0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el 1"/>
          <p:cNvSpPr>
            <a:spLocks noGrp="1"/>
          </p:cNvSpPr>
          <p:nvPr>
            <p:ph type="ctrTitle"/>
          </p:nvPr>
        </p:nvSpPr>
        <p:spPr/>
        <p:txBody>
          <a:bodyPr/>
          <a:lstStyle/>
          <a:p>
            <a:r>
              <a:rPr lang="en-US" dirty="0" smtClean="0"/>
              <a:t>Results </a:t>
            </a:r>
            <a:endParaRPr lang="en-US" dirty="0"/>
          </a:p>
        </p:txBody>
      </p:sp>
      <p:sp>
        <p:nvSpPr>
          <p:cNvPr id="3" name="Untertitel 2"/>
          <p:cNvSpPr>
            <a:spLocks noGrp="1"/>
          </p:cNvSpPr>
          <p:nvPr>
            <p:ph type="subTitle" idx="1"/>
          </p:nvPr>
        </p:nvSpPr>
        <p:spPr/>
        <p:txBody>
          <a:bodyPr/>
          <a:lstStyle/>
          <a:p>
            <a:r>
              <a:rPr lang="en-US" dirty="0" smtClean="0"/>
              <a:t>Experimental investigation of temperatures and heat flows for orthogonal cutting 1045/4140 steel by thermal imaging </a:t>
            </a:r>
            <a:endParaRPr lang="en-US" dirty="0"/>
          </a:p>
        </p:txBody>
      </p:sp>
      <p:pic>
        <p:nvPicPr>
          <p:cNvPr id="5" name="Picture 3" descr="c_sof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76" y="1700808"/>
            <a:ext cx="299053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220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hlinkClick r:id="rId14" action="ppaction://hlinksldjump"/>
          </p:cNvPr>
          <p:cNvSpPr/>
          <p:nvPr>
            <p:custDataLst>
              <p:tags r:id="rId2"/>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0" name="Rechteck 9">
            <a:hlinkClick r:id="rId14" action="ppaction://hlinksldjump"/>
          </p:cNvPr>
          <p:cNvSpPr/>
          <p:nvPr>
            <p:custDataLst>
              <p:tags r:id="rId3"/>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9" name="Rechteck 8">
            <a:hlinkClick r:id="" action="ppaction://noaction"/>
          </p:cNvPr>
          <p:cNvSpPr/>
          <p:nvPr>
            <p:custDataLst>
              <p:tags r:id="rId4"/>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8" name="Rechteck 7">
            <a:hlinkClick r:id="" action="ppaction://noaction"/>
          </p:cNvPr>
          <p:cNvSpPr/>
          <p:nvPr>
            <p:custDataLst>
              <p:tags r:id="rId5"/>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7" name="Rechteck 6"/>
          <p:cNvSpPr/>
          <p:nvPr>
            <p:custDataLst>
              <p:tags r:id="rId6"/>
            </p:custDataLst>
          </p:nvPr>
        </p:nvSpPr>
        <p:spPr bwMode="auto">
          <a:xfrm>
            <a:off x="697792" y="1560386"/>
            <a:ext cx="8985958"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6" name="Rechteck 5">
            <a:hlinkClick r:id="rId15" action="ppaction://hlinksldjump"/>
          </p:cNvPr>
          <p:cNvSpPr/>
          <p:nvPr>
            <p:custDataLst>
              <p:tags r:id="rId7"/>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15" action="ppaction://hlinksldjump"/>
          </p:cNvPr>
          <p:cNvSpPr/>
          <p:nvPr>
            <p:custDataLst>
              <p:tags r:id="rId8"/>
            </p:custDataLst>
          </p:nvPr>
        </p:nvSpPr>
        <p:spPr bwMode="auto">
          <a:xfrm>
            <a:off x="215900" y="1560386"/>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16" action="ppaction://hlinksldjump"/>
          </p:cNvPr>
          <p:cNvSpPr/>
          <p:nvPr>
            <p:custDataLst>
              <p:tags r:id="rId9"/>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16" action="ppaction://hlinksldjump"/>
          </p:cNvPr>
          <p:cNvSpPr/>
          <p:nvPr>
            <p:custDataLst>
              <p:tags r:id="rId10"/>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1"/>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1467195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 name="Objekt 97" hidden="1"/>
          <p:cNvGraphicFramePr>
            <a:graphicFrameLocks noChangeAspect="1"/>
          </p:cNvGraphicFramePr>
          <p:nvPr>
            <p:custDataLst>
              <p:tags r:id="rId2"/>
            </p:custDataLst>
            <p:extLst>
              <p:ext uri="{D42A27DB-BD31-4B8C-83A1-F6EECF244321}">
                <p14:modId xmlns:p14="http://schemas.microsoft.com/office/powerpoint/2010/main" val="28166122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54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Post processing of thermal </a:t>
            </a:r>
            <a:r>
              <a:rPr lang="en-US" dirty="0" smtClean="0"/>
              <a:t>pictures</a:t>
            </a:r>
            <a:br>
              <a:rPr lang="en-US" dirty="0" smtClean="0"/>
            </a:br>
            <a:r>
              <a:rPr lang="en-US" dirty="0" smtClean="0">
                <a:solidFill>
                  <a:srgbClr val="407FB7"/>
                </a:solidFill>
              </a:rPr>
              <a:t>Energy balance in the volume control</a:t>
            </a:r>
            <a:endParaRPr lang="en-US" dirty="0">
              <a:solidFill>
                <a:srgbClr val="407FB7"/>
              </a:solidFill>
            </a:endParaRPr>
          </a:p>
        </p:txBody>
      </p:sp>
      <p:sp>
        <p:nvSpPr>
          <p:cNvPr id="40" name="Textfeld 39"/>
          <p:cNvSpPr txBox="1"/>
          <p:nvPr/>
        </p:nvSpPr>
        <p:spPr>
          <a:xfrm>
            <a:off x="8583876" y="3187675"/>
            <a:ext cx="628102"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Tool</a:t>
            </a:r>
            <a:endParaRPr lang="en-US" dirty="0">
              <a:latin typeface="+mj-lt"/>
              <a:cs typeface="Times New Roman" panose="02020603050405020304" pitchFamily="18" charset="0"/>
            </a:endParaRPr>
          </a:p>
        </p:txBody>
      </p:sp>
      <p:sp>
        <p:nvSpPr>
          <p:cNvPr id="55" name="Textfeld 54"/>
          <p:cNvSpPr txBox="1"/>
          <p:nvPr/>
        </p:nvSpPr>
        <p:spPr>
          <a:xfrm>
            <a:off x="4524477" y="4803292"/>
            <a:ext cx="1397645"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Workpiece</a:t>
            </a:r>
            <a:endParaRPr lang="en-US" dirty="0">
              <a:latin typeface="+mj-lt"/>
              <a:cs typeface="Times New Roman" panose="02020603050405020304" pitchFamily="18" charset="0"/>
            </a:endParaRPr>
          </a:p>
        </p:txBody>
      </p:sp>
      <p:grpSp>
        <p:nvGrpSpPr>
          <p:cNvPr id="6" name="Gruppieren 5"/>
          <p:cNvGrpSpPr/>
          <p:nvPr/>
        </p:nvGrpSpPr>
        <p:grpSpPr>
          <a:xfrm>
            <a:off x="4448944" y="1201150"/>
            <a:ext cx="5150764" cy="4067478"/>
            <a:chOff x="5630024" y="1782306"/>
            <a:chExt cx="3595551" cy="3024337"/>
          </a:xfrm>
        </p:grpSpPr>
        <p:grpSp>
          <p:nvGrpSpPr>
            <p:cNvPr id="34" name="Gruppieren 33"/>
            <p:cNvGrpSpPr/>
            <p:nvPr/>
          </p:nvGrpSpPr>
          <p:grpSpPr>
            <a:xfrm>
              <a:off x="7088929" y="1877638"/>
              <a:ext cx="759263" cy="2172881"/>
              <a:chOff x="6742416" y="3265227"/>
              <a:chExt cx="935164" cy="2735873"/>
            </a:xfrm>
          </p:grpSpPr>
          <p:sp>
            <p:nvSpPr>
              <p:cNvPr id="66" name="Freihandform 65"/>
              <p:cNvSpPr/>
              <p:nvPr/>
            </p:nvSpPr>
            <p:spPr>
              <a:xfrm>
                <a:off x="6777480" y="3265227"/>
                <a:ext cx="633890"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7" name="Rechteck 66"/>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grpSp>
          <p:nvGrpSpPr>
            <p:cNvPr id="35" name="Gruppieren 34"/>
            <p:cNvGrpSpPr/>
            <p:nvPr/>
          </p:nvGrpSpPr>
          <p:grpSpPr>
            <a:xfrm>
              <a:off x="7396244" y="1877639"/>
              <a:ext cx="1753907" cy="1887272"/>
              <a:chOff x="4139952" y="908720"/>
              <a:chExt cx="2160240" cy="2376264"/>
            </a:xfrm>
          </p:grpSpPr>
          <p:grpSp>
            <p:nvGrpSpPr>
              <p:cNvPr id="62" name="Gruppieren 61"/>
              <p:cNvGrpSpPr/>
              <p:nvPr/>
            </p:nvGrpSpPr>
            <p:grpSpPr>
              <a:xfrm>
                <a:off x="4139952" y="908720"/>
                <a:ext cx="2160240" cy="2376264"/>
                <a:chOff x="4139952" y="908720"/>
                <a:chExt cx="2160240" cy="2376264"/>
              </a:xfrm>
            </p:grpSpPr>
            <p:cxnSp>
              <p:nvCxnSpPr>
                <p:cNvPr id="64" name="Gerade Verbindung 63"/>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uppieren 35"/>
            <p:cNvGrpSpPr/>
            <p:nvPr/>
          </p:nvGrpSpPr>
          <p:grpSpPr>
            <a:xfrm>
              <a:off x="5682751" y="1905942"/>
              <a:ext cx="1522270" cy="1659551"/>
              <a:chOff x="2069203" y="740761"/>
              <a:chExt cx="1874940" cy="2089540"/>
            </a:xfrm>
          </p:grpSpPr>
          <p:sp>
            <p:nvSpPr>
              <p:cNvPr id="60" name="Freihandform 59"/>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cxnSp>
            <p:nvCxnSpPr>
              <p:cNvPr id="61" name="Gerade Verbindung 60"/>
              <p:cNvCxnSpPr>
                <a:endCxn id="60" idx="0"/>
              </p:cNvCxnSpPr>
              <p:nvPr/>
            </p:nvCxnSpPr>
            <p:spPr>
              <a:xfrm flipV="1">
                <a:off x="2069203" y="2800471"/>
                <a:ext cx="1475044" cy="2983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 name="Gerade Verbindung 36"/>
            <p:cNvCxnSpPr/>
            <p:nvPr/>
          </p:nvCxnSpPr>
          <p:spPr>
            <a:xfrm flipH="1">
              <a:off x="7396244" y="2520037"/>
              <a:ext cx="235811" cy="1244875"/>
            </a:xfrm>
            <a:prstGeom prst="line">
              <a:avLst/>
            </a:prstGeom>
            <a:ln w="12700">
              <a:solidFill>
                <a:schemeClr val="accent2"/>
              </a:solidFill>
              <a:prstDash val="sysDot"/>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396244" y="3764911"/>
              <a:ext cx="1797373" cy="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Gerade Verbindung 38"/>
            <p:cNvCxnSpPr/>
            <p:nvPr/>
          </p:nvCxnSpPr>
          <p:spPr>
            <a:xfrm>
              <a:off x="6911939" y="3541802"/>
              <a:ext cx="495187" cy="208439"/>
            </a:xfrm>
            <a:prstGeom prst="line">
              <a:avLst/>
            </a:prstGeom>
            <a:ln w="19050">
              <a:solidFill>
                <a:schemeClr val="tx1">
                  <a:lumMod val="75000"/>
                  <a:lumOff val="25000"/>
                </a:schemeClr>
              </a:solidFill>
              <a:prstDash val="dash"/>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sp>
          <p:nvSpPr>
            <p:cNvPr id="43" name="Freihandform 42"/>
            <p:cNvSpPr/>
            <p:nvPr/>
          </p:nvSpPr>
          <p:spPr>
            <a:xfrm>
              <a:off x="5677292" y="3566366"/>
              <a:ext cx="3532047" cy="1167278"/>
            </a:xfrm>
            <a:custGeom>
              <a:avLst/>
              <a:gdLst>
                <a:gd name="connsiteX0" fmla="*/ 0 w 4350328"/>
                <a:gd name="connsiteY0" fmla="*/ 0 h 1432846"/>
                <a:gd name="connsiteX1" fmla="*/ 1902691 w 4350328"/>
                <a:gd name="connsiteY1" fmla="*/ 1431637 h 1432846"/>
                <a:gd name="connsiteX2" fmla="*/ 4350328 w 4350328"/>
                <a:gd name="connsiteY2" fmla="*/ 249382 h 1432846"/>
                <a:gd name="connsiteX0" fmla="*/ 0 w 4350328"/>
                <a:gd name="connsiteY0" fmla="*/ 0 h 1469719"/>
                <a:gd name="connsiteX1" fmla="*/ 1902691 w 4350328"/>
                <a:gd name="connsiteY1" fmla="*/ 1431637 h 1469719"/>
                <a:gd name="connsiteX2" fmla="*/ 3084946 w 4350328"/>
                <a:gd name="connsiteY2" fmla="*/ 988291 h 1469719"/>
                <a:gd name="connsiteX3" fmla="*/ 4350328 w 4350328"/>
                <a:gd name="connsiteY3" fmla="*/ 249382 h 1469719"/>
                <a:gd name="connsiteX0" fmla="*/ 0 w 4350328"/>
                <a:gd name="connsiteY0" fmla="*/ 0 h 1469719"/>
                <a:gd name="connsiteX1" fmla="*/ 775855 w 4350328"/>
                <a:gd name="connsiteY1" fmla="*/ 840509 h 1469719"/>
                <a:gd name="connsiteX2" fmla="*/ 1902691 w 4350328"/>
                <a:gd name="connsiteY2" fmla="*/ 1431637 h 1469719"/>
                <a:gd name="connsiteX3" fmla="*/ 3084946 w 4350328"/>
                <a:gd name="connsiteY3" fmla="*/ 988291 h 1469719"/>
                <a:gd name="connsiteX4" fmla="*/ 4350328 w 4350328"/>
                <a:gd name="connsiteY4"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3629891 w 4350328"/>
                <a:gd name="connsiteY5" fmla="*/ 738909 h 1469719"/>
                <a:gd name="connsiteX6" fmla="*/ 4350328 w 4350328"/>
                <a:gd name="connsiteY6"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328" h="1469719">
                  <a:moveTo>
                    <a:pt x="0" y="0"/>
                  </a:moveTo>
                  <a:cubicBezTo>
                    <a:pt x="129309" y="140085"/>
                    <a:pt x="-132387" y="398703"/>
                    <a:pt x="193964" y="572655"/>
                  </a:cubicBezTo>
                  <a:cubicBezTo>
                    <a:pt x="329431" y="735831"/>
                    <a:pt x="703503" y="686571"/>
                    <a:pt x="812800" y="979055"/>
                  </a:cubicBezTo>
                  <a:cubicBezTo>
                    <a:pt x="1005224" y="1086813"/>
                    <a:pt x="1166861" y="1143770"/>
                    <a:pt x="1348509" y="1219200"/>
                  </a:cubicBezTo>
                  <a:cubicBezTo>
                    <a:pt x="1536315" y="1317721"/>
                    <a:pt x="1613285" y="1470122"/>
                    <a:pt x="1902691" y="1431637"/>
                  </a:cubicBezTo>
                  <a:cubicBezTo>
                    <a:pt x="2416849" y="1596352"/>
                    <a:pt x="2677006" y="1185334"/>
                    <a:pt x="3084946" y="988291"/>
                  </a:cubicBezTo>
                  <a:cubicBezTo>
                    <a:pt x="3372813" y="872836"/>
                    <a:pt x="3973176" y="1111443"/>
                    <a:pt x="4184073" y="988291"/>
                  </a:cubicBezTo>
                  <a:cubicBezTo>
                    <a:pt x="4394970" y="865140"/>
                    <a:pt x="4230255" y="330970"/>
                    <a:pt x="4350328" y="249382"/>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4" name="Freihandform 43"/>
            <p:cNvSpPr/>
            <p:nvPr/>
          </p:nvSpPr>
          <p:spPr>
            <a:xfrm>
              <a:off x="7469562" y="2928162"/>
              <a:ext cx="147976" cy="396127"/>
            </a:xfrm>
            <a:custGeom>
              <a:avLst/>
              <a:gdLst>
                <a:gd name="connsiteX0" fmla="*/ 0 w 182258"/>
                <a:gd name="connsiteY0" fmla="*/ 498763 h 498763"/>
                <a:gd name="connsiteX1" fmla="*/ 175491 w 182258"/>
                <a:gd name="connsiteY1" fmla="*/ 230909 h 498763"/>
                <a:gd name="connsiteX2" fmla="*/ 129309 w 182258"/>
                <a:gd name="connsiteY2" fmla="*/ 0 h 498763"/>
              </a:gdLst>
              <a:ahLst/>
              <a:cxnLst>
                <a:cxn ang="0">
                  <a:pos x="connsiteX0" y="connsiteY0"/>
                </a:cxn>
                <a:cxn ang="0">
                  <a:pos x="connsiteX1" y="connsiteY1"/>
                </a:cxn>
                <a:cxn ang="0">
                  <a:pos x="connsiteX2" y="connsiteY2"/>
                </a:cxn>
              </a:cxnLst>
              <a:rect l="l" t="t" r="r" b="b"/>
              <a:pathLst>
                <a:path w="182258" h="498763">
                  <a:moveTo>
                    <a:pt x="0" y="498763"/>
                  </a:moveTo>
                  <a:cubicBezTo>
                    <a:pt x="76970" y="406399"/>
                    <a:pt x="153940" y="314036"/>
                    <a:pt x="175491" y="230909"/>
                  </a:cubicBezTo>
                  <a:cubicBezTo>
                    <a:pt x="197042" y="147782"/>
                    <a:pt x="163175" y="73891"/>
                    <a:pt x="129309"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5" name="Freihandform 44"/>
            <p:cNvSpPr/>
            <p:nvPr/>
          </p:nvSpPr>
          <p:spPr>
            <a:xfrm>
              <a:off x="7462063" y="2759440"/>
              <a:ext cx="302920" cy="696891"/>
            </a:xfrm>
            <a:custGeom>
              <a:avLst/>
              <a:gdLst>
                <a:gd name="connsiteX0" fmla="*/ 0 w 373098"/>
                <a:gd name="connsiteY0" fmla="*/ 877455 h 877455"/>
                <a:gd name="connsiteX1" fmla="*/ 369454 w 373098"/>
                <a:gd name="connsiteY1" fmla="*/ 443346 h 877455"/>
                <a:gd name="connsiteX2" fmla="*/ 157018 w 373098"/>
                <a:gd name="connsiteY2" fmla="*/ 0 h 877455"/>
              </a:gdLst>
              <a:ahLst/>
              <a:cxnLst>
                <a:cxn ang="0">
                  <a:pos x="connsiteX0" y="connsiteY0"/>
                </a:cxn>
                <a:cxn ang="0">
                  <a:pos x="connsiteX1" y="connsiteY1"/>
                </a:cxn>
                <a:cxn ang="0">
                  <a:pos x="connsiteX2" y="connsiteY2"/>
                </a:cxn>
              </a:cxnLst>
              <a:rect l="l" t="t" r="r" b="b"/>
              <a:pathLst>
                <a:path w="373098" h="877455">
                  <a:moveTo>
                    <a:pt x="0" y="877455"/>
                  </a:moveTo>
                  <a:cubicBezTo>
                    <a:pt x="171642" y="733521"/>
                    <a:pt x="343284" y="589588"/>
                    <a:pt x="369454" y="443346"/>
                  </a:cubicBezTo>
                  <a:cubicBezTo>
                    <a:pt x="395624" y="297104"/>
                    <a:pt x="276321" y="148552"/>
                    <a:pt x="157018"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6" name="Freihandform 45"/>
            <p:cNvSpPr/>
            <p:nvPr/>
          </p:nvSpPr>
          <p:spPr>
            <a:xfrm>
              <a:off x="7417069" y="3541583"/>
              <a:ext cx="193311" cy="208175"/>
            </a:xfrm>
            <a:custGeom>
              <a:avLst/>
              <a:gdLst>
                <a:gd name="connsiteX0" fmla="*/ 0 w 238096"/>
                <a:gd name="connsiteY0" fmla="*/ 58913 h 262113"/>
                <a:gd name="connsiteX1" fmla="*/ 230909 w 238096"/>
                <a:gd name="connsiteY1" fmla="*/ 12732 h 262113"/>
                <a:gd name="connsiteX2" fmla="*/ 157018 w 238096"/>
                <a:gd name="connsiteY2" fmla="*/ 262113 h 262113"/>
              </a:gdLst>
              <a:ahLst/>
              <a:cxnLst>
                <a:cxn ang="0">
                  <a:pos x="connsiteX0" y="connsiteY0"/>
                </a:cxn>
                <a:cxn ang="0">
                  <a:pos x="connsiteX1" y="connsiteY1"/>
                </a:cxn>
                <a:cxn ang="0">
                  <a:pos x="connsiteX2" y="connsiteY2"/>
                </a:cxn>
              </a:cxnLst>
              <a:rect l="l" t="t" r="r" b="b"/>
              <a:pathLst>
                <a:path w="238096" h="262113">
                  <a:moveTo>
                    <a:pt x="0" y="58913"/>
                  </a:moveTo>
                  <a:cubicBezTo>
                    <a:pt x="102369" y="18889"/>
                    <a:pt x="204739" y="-21135"/>
                    <a:pt x="230909" y="12732"/>
                  </a:cubicBezTo>
                  <a:cubicBezTo>
                    <a:pt x="257079" y="46599"/>
                    <a:pt x="207048" y="154356"/>
                    <a:pt x="157018" y="262113"/>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7" name="Freihandform 46"/>
            <p:cNvSpPr/>
            <p:nvPr/>
          </p:nvSpPr>
          <p:spPr>
            <a:xfrm>
              <a:off x="7612044" y="2664077"/>
              <a:ext cx="380905" cy="1056339"/>
            </a:xfrm>
            <a:custGeom>
              <a:avLst/>
              <a:gdLst>
                <a:gd name="connsiteX0" fmla="*/ 0 w 469151"/>
                <a:gd name="connsiteY0" fmla="*/ 0 h 1330036"/>
                <a:gd name="connsiteX1" fmla="*/ 461818 w 469151"/>
                <a:gd name="connsiteY1" fmla="*/ 618836 h 1330036"/>
                <a:gd name="connsiteX2" fmla="*/ 240146 w 469151"/>
                <a:gd name="connsiteY2" fmla="*/ 1330036 h 1330036"/>
              </a:gdLst>
              <a:ahLst/>
              <a:cxnLst>
                <a:cxn ang="0">
                  <a:pos x="connsiteX0" y="connsiteY0"/>
                </a:cxn>
                <a:cxn ang="0">
                  <a:pos x="connsiteX1" y="connsiteY1"/>
                </a:cxn>
                <a:cxn ang="0">
                  <a:pos x="connsiteX2" y="connsiteY2"/>
                </a:cxn>
              </a:cxnLst>
              <a:rect l="l" t="t" r="r" b="b"/>
              <a:pathLst>
                <a:path w="469151" h="1330036">
                  <a:moveTo>
                    <a:pt x="0" y="0"/>
                  </a:moveTo>
                  <a:cubicBezTo>
                    <a:pt x="210897" y="198581"/>
                    <a:pt x="421794" y="397163"/>
                    <a:pt x="461818" y="618836"/>
                  </a:cubicBezTo>
                  <a:cubicBezTo>
                    <a:pt x="501842" y="840509"/>
                    <a:pt x="370994" y="1085272"/>
                    <a:pt x="240146" y="1330036"/>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8" name="Freihandform 47"/>
            <p:cNvSpPr/>
            <p:nvPr/>
          </p:nvSpPr>
          <p:spPr>
            <a:xfrm>
              <a:off x="7649539" y="2473349"/>
              <a:ext cx="649382" cy="1203053"/>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9" name="Freihandform 48"/>
            <p:cNvSpPr/>
            <p:nvPr/>
          </p:nvSpPr>
          <p:spPr>
            <a:xfrm>
              <a:off x="7393523" y="2458677"/>
              <a:ext cx="53542" cy="1019661"/>
            </a:xfrm>
            <a:custGeom>
              <a:avLst/>
              <a:gdLst>
                <a:gd name="connsiteX0" fmla="*/ 65946 w 65946"/>
                <a:gd name="connsiteY0" fmla="*/ 1283855 h 1283855"/>
                <a:gd name="connsiteX1" fmla="*/ 1292 w 65946"/>
                <a:gd name="connsiteY1" fmla="*/ 822037 h 1283855"/>
                <a:gd name="connsiteX2" fmla="*/ 29001 w 65946"/>
                <a:gd name="connsiteY2" fmla="*/ 0 h 1283855"/>
              </a:gdLst>
              <a:ahLst/>
              <a:cxnLst>
                <a:cxn ang="0">
                  <a:pos x="connsiteX0" y="connsiteY0"/>
                </a:cxn>
                <a:cxn ang="0">
                  <a:pos x="connsiteX1" y="connsiteY1"/>
                </a:cxn>
                <a:cxn ang="0">
                  <a:pos x="connsiteX2" y="connsiteY2"/>
                </a:cxn>
              </a:cxnLst>
              <a:rect l="l" t="t" r="r" b="b"/>
              <a:pathLst>
                <a:path w="65946" h="1283855">
                  <a:moveTo>
                    <a:pt x="65946" y="1283855"/>
                  </a:moveTo>
                  <a:cubicBezTo>
                    <a:pt x="36697" y="1159934"/>
                    <a:pt x="7449" y="1036013"/>
                    <a:pt x="1292" y="822037"/>
                  </a:cubicBezTo>
                  <a:cubicBezTo>
                    <a:pt x="-4865" y="608061"/>
                    <a:pt x="12068" y="304030"/>
                    <a:pt x="29001"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0" name="Freihandform 49"/>
            <p:cNvSpPr/>
            <p:nvPr/>
          </p:nvSpPr>
          <p:spPr>
            <a:xfrm>
              <a:off x="7459612" y="2451342"/>
              <a:ext cx="47445" cy="762912"/>
            </a:xfrm>
            <a:custGeom>
              <a:avLst/>
              <a:gdLst>
                <a:gd name="connsiteX0" fmla="*/ 58437 w 58437"/>
                <a:gd name="connsiteY0" fmla="*/ 960582 h 960582"/>
                <a:gd name="connsiteX1" fmla="*/ 3019 w 58437"/>
                <a:gd name="connsiteY1" fmla="*/ 618836 h 960582"/>
                <a:gd name="connsiteX2" fmla="*/ 12255 w 58437"/>
                <a:gd name="connsiteY2" fmla="*/ 0 h 960582"/>
              </a:gdLst>
              <a:ahLst/>
              <a:cxnLst>
                <a:cxn ang="0">
                  <a:pos x="connsiteX0" y="connsiteY0"/>
                </a:cxn>
                <a:cxn ang="0">
                  <a:pos x="connsiteX1" y="connsiteY1"/>
                </a:cxn>
                <a:cxn ang="0">
                  <a:pos x="connsiteX2" y="connsiteY2"/>
                </a:cxn>
              </a:cxnLst>
              <a:rect l="l" t="t" r="r" b="b"/>
              <a:pathLst>
                <a:path w="58437" h="960582">
                  <a:moveTo>
                    <a:pt x="58437" y="960582"/>
                  </a:moveTo>
                  <a:cubicBezTo>
                    <a:pt x="34576" y="869757"/>
                    <a:pt x="10716" y="778933"/>
                    <a:pt x="3019" y="618836"/>
                  </a:cubicBezTo>
                  <a:cubicBezTo>
                    <a:pt x="-4678" y="458739"/>
                    <a:pt x="3788" y="229369"/>
                    <a:pt x="12255"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1" name="Freihandform 50"/>
            <p:cNvSpPr/>
            <p:nvPr/>
          </p:nvSpPr>
          <p:spPr>
            <a:xfrm>
              <a:off x="7512105" y="2421999"/>
              <a:ext cx="47446" cy="491491"/>
            </a:xfrm>
            <a:custGeom>
              <a:avLst/>
              <a:gdLst>
                <a:gd name="connsiteX0" fmla="*/ 58438 w 58438"/>
                <a:gd name="connsiteY0" fmla="*/ 618836 h 618836"/>
                <a:gd name="connsiteX1" fmla="*/ 3019 w 58438"/>
                <a:gd name="connsiteY1" fmla="*/ 369454 h 618836"/>
                <a:gd name="connsiteX2" fmla="*/ 12256 w 58438"/>
                <a:gd name="connsiteY2" fmla="*/ 0 h 618836"/>
              </a:gdLst>
              <a:ahLst/>
              <a:cxnLst>
                <a:cxn ang="0">
                  <a:pos x="connsiteX0" y="connsiteY0"/>
                </a:cxn>
                <a:cxn ang="0">
                  <a:pos x="connsiteX1" y="connsiteY1"/>
                </a:cxn>
                <a:cxn ang="0">
                  <a:pos x="connsiteX2" y="connsiteY2"/>
                </a:cxn>
              </a:cxnLst>
              <a:rect l="l" t="t" r="r" b="b"/>
              <a:pathLst>
                <a:path w="58438" h="618836">
                  <a:moveTo>
                    <a:pt x="58438" y="618836"/>
                  </a:moveTo>
                  <a:cubicBezTo>
                    <a:pt x="34577" y="545714"/>
                    <a:pt x="10716" y="472593"/>
                    <a:pt x="3019" y="369454"/>
                  </a:cubicBezTo>
                  <a:cubicBezTo>
                    <a:pt x="-4678" y="266315"/>
                    <a:pt x="3789" y="133157"/>
                    <a:pt x="12256"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2" name="Freihandform 51"/>
            <p:cNvSpPr/>
            <p:nvPr/>
          </p:nvSpPr>
          <p:spPr>
            <a:xfrm>
              <a:off x="7176625" y="3676402"/>
              <a:ext cx="412922" cy="228115"/>
            </a:xfrm>
            <a:custGeom>
              <a:avLst/>
              <a:gdLst>
                <a:gd name="connsiteX0" fmla="*/ 0 w 360218"/>
                <a:gd name="connsiteY0" fmla="*/ 0 h 231802"/>
                <a:gd name="connsiteX1" fmla="*/ 101600 w 360218"/>
                <a:gd name="connsiteY1" fmla="*/ 230909 h 231802"/>
                <a:gd name="connsiteX2" fmla="*/ 360218 w 360218"/>
                <a:gd name="connsiteY2" fmla="*/ 64655 h 231802"/>
              </a:gdLst>
              <a:ahLst/>
              <a:cxnLst>
                <a:cxn ang="0">
                  <a:pos x="connsiteX0" y="connsiteY0"/>
                </a:cxn>
                <a:cxn ang="0">
                  <a:pos x="connsiteX1" y="connsiteY1"/>
                </a:cxn>
                <a:cxn ang="0">
                  <a:pos x="connsiteX2" y="connsiteY2"/>
                </a:cxn>
              </a:cxnLst>
              <a:rect l="l" t="t" r="r" b="b"/>
              <a:pathLst>
                <a:path w="360218" h="231802">
                  <a:moveTo>
                    <a:pt x="0" y="0"/>
                  </a:moveTo>
                  <a:cubicBezTo>
                    <a:pt x="20782" y="110066"/>
                    <a:pt x="41564" y="220133"/>
                    <a:pt x="101600" y="230909"/>
                  </a:cubicBezTo>
                  <a:cubicBezTo>
                    <a:pt x="161636" y="241685"/>
                    <a:pt x="260927" y="153170"/>
                    <a:pt x="360218" y="646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3" name="Freihandform 52"/>
            <p:cNvSpPr/>
            <p:nvPr/>
          </p:nvSpPr>
          <p:spPr>
            <a:xfrm>
              <a:off x="6824645" y="3566366"/>
              <a:ext cx="1012370" cy="410088"/>
            </a:xfrm>
            <a:custGeom>
              <a:avLst/>
              <a:gdLst>
                <a:gd name="connsiteX0" fmla="*/ 0 w 1246909"/>
                <a:gd name="connsiteY0" fmla="*/ 0 h 516342"/>
                <a:gd name="connsiteX1" fmla="*/ 434109 w 1246909"/>
                <a:gd name="connsiteY1" fmla="*/ 508000 h 516342"/>
                <a:gd name="connsiteX2" fmla="*/ 1246909 w 1246909"/>
                <a:gd name="connsiteY2" fmla="*/ 267855 h 516342"/>
              </a:gdLst>
              <a:ahLst/>
              <a:cxnLst>
                <a:cxn ang="0">
                  <a:pos x="connsiteX0" y="connsiteY0"/>
                </a:cxn>
                <a:cxn ang="0">
                  <a:pos x="connsiteX1" y="connsiteY1"/>
                </a:cxn>
                <a:cxn ang="0">
                  <a:pos x="connsiteX2" y="connsiteY2"/>
                </a:cxn>
              </a:cxnLst>
              <a:rect l="l" t="t" r="r" b="b"/>
              <a:pathLst>
                <a:path w="1246909" h="516342">
                  <a:moveTo>
                    <a:pt x="0" y="0"/>
                  </a:moveTo>
                  <a:cubicBezTo>
                    <a:pt x="113145" y="231678"/>
                    <a:pt x="226291" y="463357"/>
                    <a:pt x="434109" y="508000"/>
                  </a:cubicBezTo>
                  <a:cubicBezTo>
                    <a:pt x="641927" y="552643"/>
                    <a:pt x="944418" y="410249"/>
                    <a:pt x="1246909" y="2678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4" name="Freihandform 53"/>
            <p:cNvSpPr/>
            <p:nvPr/>
          </p:nvSpPr>
          <p:spPr>
            <a:xfrm>
              <a:off x="6502186" y="3559031"/>
              <a:ext cx="2189719" cy="619987"/>
            </a:xfrm>
            <a:custGeom>
              <a:avLst/>
              <a:gdLst>
                <a:gd name="connsiteX0" fmla="*/ 0 w 2697019"/>
                <a:gd name="connsiteY0" fmla="*/ 0 h 780626"/>
                <a:gd name="connsiteX1" fmla="*/ 877455 w 2697019"/>
                <a:gd name="connsiteY1" fmla="*/ 775855 h 780626"/>
                <a:gd name="connsiteX2" fmla="*/ 2697019 w 2697019"/>
                <a:gd name="connsiteY2" fmla="*/ 267855 h 780626"/>
              </a:gdLst>
              <a:ahLst/>
              <a:cxnLst>
                <a:cxn ang="0">
                  <a:pos x="connsiteX0" y="connsiteY0"/>
                </a:cxn>
                <a:cxn ang="0">
                  <a:pos x="connsiteX1" y="connsiteY1"/>
                </a:cxn>
                <a:cxn ang="0">
                  <a:pos x="connsiteX2" y="connsiteY2"/>
                </a:cxn>
              </a:cxnLst>
              <a:rect l="l" t="t" r="r" b="b"/>
              <a:pathLst>
                <a:path w="2697019" h="780626">
                  <a:moveTo>
                    <a:pt x="0" y="0"/>
                  </a:moveTo>
                  <a:cubicBezTo>
                    <a:pt x="213976" y="365606"/>
                    <a:pt x="427952" y="731213"/>
                    <a:pt x="877455" y="775855"/>
                  </a:cubicBezTo>
                  <a:cubicBezTo>
                    <a:pt x="1326958" y="820498"/>
                    <a:pt x="2011988" y="544176"/>
                    <a:pt x="2697019" y="2678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6" name="Freihandform 55"/>
            <p:cNvSpPr/>
            <p:nvPr/>
          </p:nvSpPr>
          <p:spPr>
            <a:xfrm>
              <a:off x="7082475" y="3236261"/>
              <a:ext cx="37119" cy="357081"/>
            </a:xfrm>
            <a:custGeom>
              <a:avLst/>
              <a:gdLst>
                <a:gd name="connsiteX0" fmla="*/ 24181 w 34236"/>
                <a:gd name="connsiteY0" fmla="*/ 0 h 490087"/>
                <a:gd name="connsiteX1" fmla="*/ 33418 w 34236"/>
                <a:gd name="connsiteY1" fmla="*/ 286327 h 490087"/>
                <a:gd name="connsiteX2" fmla="*/ 5709 w 34236"/>
                <a:gd name="connsiteY2" fmla="*/ 471055 h 490087"/>
              </a:gdLst>
              <a:ahLst/>
              <a:cxnLst>
                <a:cxn ang="0">
                  <a:pos x="connsiteX0" y="connsiteY0"/>
                </a:cxn>
                <a:cxn ang="0">
                  <a:pos x="connsiteX1" y="connsiteY1"/>
                </a:cxn>
                <a:cxn ang="0">
                  <a:pos x="connsiteX2" y="connsiteY2"/>
                </a:cxn>
              </a:cxnLst>
              <a:rect l="l" t="t" r="r" b="b"/>
              <a:pathLst>
                <a:path w="34236" h="490087">
                  <a:moveTo>
                    <a:pt x="24181" y="0"/>
                  </a:moveTo>
                  <a:cubicBezTo>
                    <a:pt x="30339" y="103909"/>
                    <a:pt x="36497" y="207818"/>
                    <a:pt x="33418" y="286327"/>
                  </a:cubicBezTo>
                  <a:cubicBezTo>
                    <a:pt x="30339" y="364836"/>
                    <a:pt x="-15843" y="549564"/>
                    <a:pt x="5709" y="4710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7" name="Freihandform 56"/>
            <p:cNvSpPr/>
            <p:nvPr/>
          </p:nvSpPr>
          <p:spPr>
            <a:xfrm>
              <a:off x="7154602" y="3023525"/>
              <a:ext cx="31210" cy="623534"/>
            </a:xfrm>
            <a:custGeom>
              <a:avLst/>
              <a:gdLst>
                <a:gd name="connsiteX0" fmla="*/ 0 w 38440"/>
                <a:gd name="connsiteY0" fmla="*/ 0 h 785091"/>
                <a:gd name="connsiteX1" fmla="*/ 36945 w 38440"/>
                <a:gd name="connsiteY1" fmla="*/ 480291 h 785091"/>
                <a:gd name="connsiteX2" fmla="*/ 27709 w 38440"/>
                <a:gd name="connsiteY2" fmla="*/ 785091 h 785091"/>
              </a:gdLst>
              <a:ahLst/>
              <a:cxnLst>
                <a:cxn ang="0">
                  <a:pos x="connsiteX0" y="connsiteY0"/>
                </a:cxn>
                <a:cxn ang="0">
                  <a:pos x="connsiteX1" y="connsiteY1"/>
                </a:cxn>
                <a:cxn ang="0">
                  <a:pos x="connsiteX2" y="connsiteY2"/>
                </a:cxn>
              </a:cxnLst>
              <a:rect l="l" t="t" r="r" b="b"/>
              <a:pathLst>
                <a:path w="38440" h="785091">
                  <a:moveTo>
                    <a:pt x="0" y="0"/>
                  </a:moveTo>
                  <a:cubicBezTo>
                    <a:pt x="16163" y="174721"/>
                    <a:pt x="32327" y="349443"/>
                    <a:pt x="36945" y="480291"/>
                  </a:cubicBezTo>
                  <a:cubicBezTo>
                    <a:pt x="41563" y="611139"/>
                    <a:pt x="34636" y="698115"/>
                    <a:pt x="27709" y="785091"/>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8" name="Rechteck 67"/>
            <p:cNvSpPr/>
            <p:nvPr/>
          </p:nvSpPr>
          <p:spPr bwMode="auto">
            <a:xfrm>
              <a:off x="5630024" y="1782306"/>
              <a:ext cx="3595551" cy="3024337"/>
            </a:xfrm>
            <a:prstGeom prst="rect">
              <a:avLst/>
            </a:prstGeom>
            <a:noFill/>
            <a:ln w="10795" cap="flat" cmpd="sng" algn="ctr">
              <a:solidFill>
                <a:schemeClr val="tx1"/>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a:endParaRPr>
            </a:p>
          </p:txBody>
        </p:sp>
      </p:grpSp>
      <mc:AlternateContent xmlns:mc="http://schemas.openxmlformats.org/markup-compatibility/2006" xmlns:a14="http://schemas.microsoft.com/office/drawing/2010/main">
        <mc:Choice Requires="a14">
          <p:sp>
            <p:nvSpPr>
              <p:cNvPr id="71" name="Textfeld 70"/>
              <p:cNvSpPr txBox="1"/>
              <p:nvPr/>
            </p:nvSpPr>
            <p:spPr>
              <a:xfrm>
                <a:off x="6705277" y="4803292"/>
                <a:ext cx="2542491"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𝑤</m:t>
                          </m:r>
                        </m:sub>
                      </m:sSub>
                      <m:r>
                        <a:rPr lang="de-DE" b="0" i="0" smtClean="0">
                          <a:latin typeface="Cambria Math"/>
                        </a:rPr>
                        <m:t>=</m:t>
                      </m:r>
                      <m:sSub>
                        <m:sSubPr>
                          <m:ctrlPr>
                            <a:rPr lang="de-DE" b="0" i="1" smtClean="0">
                              <a:latin typeface="Cambria Math" charset="0"/>
                            </a:rPr>
                          </m:ctrlPr>
                        </m:sSubPr>
                        <m:e>
                          <m:acc>
                            <m:accPr>
                              <m:chr m:val="̇"/>
                              <m:ctrlPr>
                                <a:rPr lang="de-DE" b="0" i="1" smtClean="0">
                                  <a:latin typeface="Cambria Math" charset="0"/>
                                </a:rPr>
                              </m:ctrlPr>
                            </m:accPr>
                            <m:e>
                              <m:r>
                                <a:rPr lang="de-DE" b="0" i="1" smtClean="0">
                                  <a:latin typeface="Cambria Math"/>
                                </a:rPr>
                                <m:t>𝑄</m:t>
                              </m:r>
                            </m:e>
                          </m:acc>
                        </m:e>
                        <m:sub>
                          <m:r>
                            <m:rPr>
                              <m:sty m:val="p"/>
                            </m:rPr>
                            <a:rPr lang="de-DE" b="0" i="0" smtClean="0">
                              <a:latin typeface="Cambria Math"/>
                            </a:rPr>
                            <m:t>inside</m:t>
                          </m:r>
                        </m:sub>
                      </m:sSub>
                      <m:r>
                        <a:rPr lang="de-DE" b="0" i="0" smtClean="0">
                          <a:latin typeface="Cambria Math"/>
                        </a:rPr>
                        <m:t>−</m:t>
                      </m:r>
                      <m:sSub>
                        <m:sSubPr>
                          <m:ctrlPr>
                            <a:rPr lang="de-DE" b="0" i="1" smtClean="0">
                              <a:latin typeface="Cambria Math" charset="0"/>
                            </a:rPr>
                          </m:ctrlPr>
                        </m:sSubPr>
                        <m:e>
                          <m:acc>
                            <m:accPr>
                              <m:chr m:val="̇"/>
                              <m:ctrlPr>
                                <a:rPr lang="de-DE" b="0" i="1" smtClean="0">
                                  <a:latin typeface="Cambria Math" charset="0"/>
                                </a:rPr>
                              </m:ctrlPr>
                            </m:accPr>
                            <m:e>
                              <m:r>
                                <a:rPr lang="de-DE" b="0" i="1" smtClean="0">
                                  <a:latin typeface="Cambria Math"/>
                                </a:rPr>
                                <m:t>𝑄</m:t>
                              </m:r>
                            </m:e>
                          </m:acc>
                        </m:e>
                        <m:sub>
                          <m:r>
                            <m:rPr>
                              <m:sty m:val="p"/>
                            </m:rPr>
                            <a:rPr lang="de-DE" b="0" i="0" smtClean="0">
                              <a:latin typeface="Cambria Math"/>
                            </a:rPr>
                            <m:t>outside</m:t>
                          </m:r>
                        </m:sub>
                      </m:sSub>
                    </m:oMath>
                  </m:oMathPara>
                </a14:m>
                <a:endParaRPr lang="de-DE" dirty="0"/>
              </a:p>
            </p:txBody>
          </p:sp>
        </mc:Choice>
        <mc:Fallback xmlns="">
          <p:sp>
            <p:nvSpPr>
              <p:cNvPr id="71" name="Textfeld 70"/>
              <p:cNvSpPr txBox="1">
                <a:spLocks noRot="1" noChangeAspect="1" noMove="1" noResize="1" noEditPoints="1" noAdjustHandles="1" noChangeArrowheads="1" noChangeShapeType="1" noTextEdit="1"/>
              </p:cNvSpPr>
              <p:nvPr/>
            </p:nvSpPr>
            <p:spPr>
              <a:xfrm>
                <a:off x="6705277" y="4803292"/>
                <a:ext cx="2542491" cy="379848"/>
              </a:xfrm>
              <a:prstGeom prst="rect">
                <a:avLst/>
              </a:prstGeom>
              <a:blipFill rotWithShape="1">
                <a:blip r:embed="rId7"/>
                <a:stretch>
                  <a:fillRect b="-112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2" name="Textfeld 71"/>
              <p:cNvSpPr txBox="1"/>
              <p:nvPr/>
            </p:nvSpPr>
            <p:spPr>
              <a:xfrm>
                <a:off x="7906661" y="1604677"/>
                <a:ext cx="160338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charset="0"/>
                            </a:rPr>
                          </m:ctrlPr>
                        </m:sSubPr>
                        <m:e>
                          <m:acc>
                            <m:accPr>
                              <m:chr m:val="̇"/>
                              <m:ctrlPr>
                                <a:rPr lang="de-DE" i="1">
                                  <a:latin typeface="Cambria Math" charset="0"/>
                                </a:rPr>
                              </m:ctrlPr>
                            </m:accPr>
                            <m:e>
                              <m:r>
                                <a:rPr lang="de-DE" i="1">
                                  <a:latin typeface="Cambria Math"/>
                                </a:rPr>
                                <m:t>𝑄</m:t>
                              </m:r>
                            </m:e>
                          </m:acc>
                        </m:e>
                        <m:sub>
                          <m:r>
                            <a:rPr lang="de-DE" i="1">
                              <a:latin typeface="Cambria Math"/>
                            </a:rPr>
                            <m:t>𝑇</m:t>
                          </m:r>
                        </m:sub>
                      </m:sSub>
                      <m:r>
                        <a:rPr lang="de-DE" i="1">
                          <a:latin typeface="Cambria Math"/>
                        </a:rPr>
                        <m:t>=</m:t>
                      </m:r>
                      <m:r>
                        <a:rPr lang="de-DE" i="1">
                          <a:latin typeface="Cambria Math"/>
                        </a:rPr>
                        <m:t>𝑘𝐿</m:t>
                      </m:r>
                      <m:f>
                        <m:fPr>
                          <m:ctrlPr>
                            <a:rPr lang="de-DE" i="1">
                              <a:latin typeface="Cambria Math" charset="0"/>
                            </a:rPr>
                          </m:ctrlPr>
                        </m:fPr>
                        <m:num>
                          <m:r>
                            <a:rPr lang="de-DE" i="1">
                              <a:latin typeface="Cambria Math"/>
                            </a:rPr>
                            <m:t>𝑑</m:t>
                          </m:r>
                          <m:r>
                            <a:rPr lang="de-DE" i="1">
                              <a:latin typeface="Cambria Math"/>
                              <a:ea typeface="Cambria Math"/>
                            </a:rPr>
                            <m:t>𝜃</m:t>
                          </m:r>
                        </m:num>
                        <m:den>
                          <m:r>
                            <a:rPr lang="de-DE" i="1">
                              <a:latin typeface="Cambria Math"/>
                            </a:rPr>
                            <m:t>𝑑𝑧</m:t>
                          </m:r>
                        </m:den>
                      </m:f>
                      <m:r>
                        <a:rPr lang="de-DE" i="1">
                          <a:latin typeface="Cambria Math"/>
                        </a:rPr>
                        <m:t>𝑤</m:t>
                      </m:r>
                    </m:oMath>
                  </m:oMathPara>
                </a14:m>
                <a:endParaRPr lang="de-DE" dirty="0"/>
              </a:p>
            </p:txBody>
          </p:sp>
        </mc:Choice>
        <mc:Fallback xmlns="">
          <p:sp>
            <p:nvSpPr>
              <p:cNvPr id="72" name="Textfeld 71"/>
              <p:cNvSpPr txBox="1">
                <a:spLocks noRot="1" noChangeAspect="1" noMove="1" noResize="1" noEditPoints="1" noAdjustHandles="1" noChangeArrowheads="1" noChangeShapeType="1" noTextEdit="1"/>
              </p:cNvSpPr>
              <p:nvPr/>
            </p:nvSpPr>
            <p:spPr>
              <a:xfrm>
                <a:off x="7906661" y="1604677"/>
                <a:ext cx="1603388" cy="618246"/>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4" name="Textfeld 73"/>
              <p:cNvSpPr txBox="1"/>
              <p:nvPr/>
            </p:nvSpPr>
            <p:spPr>
              <a:xfrm>
                <a:off x="3926524" y="1913800"/>
                <a:ext cx="2911503" cy="4076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𝑠h𝑒𝑎𝑟</m:t>
                          </m:r>
                        </m:sub>
                      </m:sSub>
                      <m:r>
                        <a:rPr lang="de-DE" b="0" i="1" smtClean="0">
                          <a:latin typeface="Cambria Math"/>
                        </a:rPr>
                        <m:t>=</m:t>
                      </m:r>
                      <m:r>
                        <a:rPr lang="de-DE" b="0" i="1" smtClean="0">
                          <a:latin typeface="Cambria Math"/>
                        </a:rPr>
                        <m:t>𝐴</m:t>
                      </m:r>
                      <m:r>
                        <a:rPr lang="de-DE" b="0" i="1" smtClean="0">
                          <a:latin typeface="Cambria Math"/>
                        </a:rPr>
                        <m:t>(</m:t>
                      </m:r>
                      <m:sSub>
                        <m:sSubPr>
                          <m:ctrlPr>
                            <a:rPr lang="de-DE" b="0" i="1" smtClean="0">
                              <a:latin typeface="Cambria Math" charset="0"/>
                            </a:rPr>
                          </m:ctrlPr>
                        </m:sSubPr>
                        <m:e>
                          <m:r>
                            <a:rPr lang="de-DE" b="0" i="1" smtClean="0">
                              <a:latin typeface="Cambria Math"/>
                            </a:rPr>
                            <m:t>𝐹</m:t>
                          </m:r>
                        </m:e>
                        <m:sub>
                          <m:r>
                            <a:rPr lang="de-DE" b="0" i="1" smtClean="0">
                              <a:latin typeface="Cambria Math"/>
                            </a:rPr>
                            <m:t>𝑐</m:t>
                          </m:r>
                        </m:sub>
                      </m:sSub>
                      <m:sSub>
                        <m:sSubPr>
                          <m:ctrlPr>
                            <a:rPr lang="de-DE" b="0" i="1" smtClean="0">
                              <a:latin typeface="Cambria Math" charset="0"/>
                            </a:rPr>
                          </m:ctrlPr>
                        </m:sSubPr>
                        <m:e>
                          <m:r>
                            <a:rPr lang="de-DE" b="0" i="1" smtClean="0">
                              <a:latin typeface="Cambria Math"/>
                            </a:rPr>
                            <m:t>𝑣</m:t>
                          </m:r>
                        </m:e>
                        <m:sub>
                          <m:r>
                            <a:rPr lang="de-DE" b="0" i="1" smtClean="0">
                              <a:latin typeface="Cambria Math"/>
                            </a:rPr>
                            <m:t>𝑐</m:t>
                          </m:r>
                        </m:sub>
                      </m:sSub>
                      <m:r>
                        <a:rPr lang="de-DE" b="0" i="1" smtClean="0">
                          <a:latin typeface="Cambria Math"/>
                        </a:rPr>
                        <m:t>−</m:t>
                      </m:r>
                      <m:sSub>
                        <m:sSubPr>
                          <m:ctrlPr>
                            <a:rPr lang="de-DE" b="0" i="1" smtClean="0">
                              <a:latin typeface="Cambria Math" charset="0"/>
                            </a:rPr>
                          </m:ctrlPr>
                        </m:sSubPr>
                        <m:e>
                          <m:r>
                            <a:rPr lang="de-DE" b="0" i="1" smtClean="0">
                              <a:latin typeface="Cambria Math"/>
                            </a:rPr>
                            <m:t>𝐹</m:t>
                          </m:r>
                        </m:e>
                        <m:sub>
                          <m:r>
                            <a:rPr lang="de-DE" b="0" i="1" smtClean="0">
                              <a:latin typeface="Cambria Math"/>
                            </a:rPr>
                            <m:t>𝑝</m:t>
                          </m:r>
                        </m:sub>
                      </m:sSub>
                      <m:sSub>
                        <m:sSubPr>
                          <m:ctrlPr>
                            <a:rPr lang="de-DE" b="0" i="1" smtClean="0">
                              <a:latin typeface="Cambria Math" charset="0"/>
                            </a:rPr>
                          </m:ctrlPr>
                        </m:sSubPr>
                        <m:e>
                          <m:r>
                            <a:rPr lang="de-DE" b="0" i="1" smtClean="0">
                              <a:latin typeface="Cambria Math"/>
                            </a:rPr>
                            <m:t>𝑣</m:t>
                          </m:r>
                        </m:e>
                        <m:sub>
                          <m:r>
                            <a:rPr lang="de-DE" b="0" i="1" smtClean="0">
                              <a:latin typeface="Cambria Math"/>
                            </a:rPr>
                            <m:t>𝑐h𝑖𝑝</m:t>
                          </m:r>
                        </m:sub>
                      </m:sSub>
                      <m:r>
                        <a:rPr lang="de-DE" b="0" i="1" smtClean="0">
                          <a:latin typeface="Cambria Math"/>
                        </a:rPr>
                        <m:t>)</m:t>
                      </m:r>
                    </m:oMath>
                  </m:oMathPara>
                </a14:m>
                <a:endParaRPr lang="de-DE" dirty="0"/>
              </a:p>
            </p:txBody>
          </p:sp>
        </mc:Choice>
        <mc:Fallback xmlns="">
          <p:sp>
            <p:nvSpPr>
              <p:cNvPr id="74" name="Textfeld 73"/>
              <p:cNvSpPr txBox="1">
                <a:spLocks noRot="1" noChangeAspect="1" noMove="1" noResize="1" noEditPoints="1" noAdjustHandles="1" noChangeArrowheads="1" noChangeShapeType="1" noTextEdit="1"/>
              </p:cNvSpPr>
              <p:nvPr/>
            </p:nvSpPr>
            <p:spPr>
              <a:xfrm>
                <a:off x="3926524" y="1913800"/>
                <a:ext cx="2911503" cy="407612"/>
              </a:xfrm>
              <a:prstGeom prst="rect">
                <a:avLst/>
              </a:prstGeom>
              <a:blipFill rotWithShape="1">
                <a:blip r:embed="rId9"/>
                <a:stretch>
                  <a:fillRect b="-5970"/>
                </a:stretch>
              </a:blipFill>
            </p:spPr>
            <p:txBody>
              <a:bodyPr/>
              <a:lstStyle/>
              <a:p>
                <a:r>
                  <a:rPr lang="de-DE">
                    <a:noFill/>
                  </a:rPr>
                  <a:t> </a:t>
                </a:r>
              </a:p>
            </p:txBody>
          </p:sp>
        </mc:Fallback>
      </mc:AlternateContent>
      <p:sp>
        <p:nvSpPr>
          <p:cNvPr id="75" name="Pfeil nach rechts 74"/>
          <p:cNvSpPr/>
          <p:nvPr/>
        </p:nvSpPr>
        <p:spPr bwMode="auto">
          <a:xfrm>
            <a:off x="9211978" y="4949700"/>
            <a:ext cx="596143" cy="87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6" name="Pfeil nach rechts 75"/>
          <p:cNvSpPr/>
          <p:nvPr/>
        </p:nvSpPr>
        <p:spPr bwMode="auto">
          <a:xfrm>
            <a:off x="3745363" y="4105078"/>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8" name="Pfeil nach rechts 77"/>
          <p:cNvSpPr/>
          <p:nvPr/>
        </p:nvSpPr>
        <p:spPr bwMode="auto">
          <a:xfrm rot="16200000">
            <a:off x="6692150" y="1078526"/>
            <a:ext cx="596143" cy="94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9" name="Pfeil nach rechts 78"/>
          <p:cNvSpPr/>
          <p:nvPr/>
        </p:nvSpPr>
        <p:spPr bwMode="auto">
          <a:xfrm rot="19925525">
            <a:off x="9301636" y="1557660"/>
            <a:ext cx="596143" cy="94032"/>
          </a:xfrm>
          <a:prstGeom prst="rightArrow">
            <a:avLst>
              <a:gd name="adj1" fmla="val 50000"/>
              <a:gd name="adj2" fmla="val 86603"/>
            </a:avLst>
          </a:prstGeom>
          <a:solidFill>
            <a:srgbClr val="C00000"/>
          </a:solidFill>
          <a:ln w="1079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80" name="Textfeld 79"/>
              <p:cNvSpPr txBox="1"/>
              <p:nvPr/>
            </p:nvSpPr>
            <p:spPr>
              <a:xfrm>
                <a:off x="3743037" y="2501153"/>
                <a:ext cx="11056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𝑃</m:t>
                      </m:r>
                      <m:r>
                        <a:rPr lang="de-DE" b="0" i="1" smtClean="0">
                          <a:latin typeface="Cambria Math"/>
                        </a:rPr>
                        <m:t>=</m:t>
                      </m:r>
                      <m:sSub>
                        <m:sSubPr>
                          <m:ctrlPr>
                            <a:rPr lang="de-DE" b="0" i="1" smtClean="0">
                              <a:latin typeface="Cambria Math" charset="0"/>
                            </a:rPr>
                          </m:ctrlPr>
                        </m:sSubPr>
                        <m:e>
                          <m:r>
                            <a:rPr lang="de-DE" b="0" i="1" smtClean="0">
                              <a:latin typeface="Cambria Math"/>
                            </a:rPr>
                            <m:t>𝐹</m:t>
                          </m:r>
                        </m:e>
                        <m:sub>
                          <m:r>
                            <a:rPr lang="de-DE" b="0" i="1" smtClean="0">
                              <a:latin typeface="Cambria Math"/>
                            </a:rPr>
                            <m:t>𝑐</m:t>
                          </m:r>
                        </m:sub>
                      </m:sSub>
                      <m:sSub>
                        <m:sSubPr>
                          <m:ctrlPr>
                            <a:rPr lang="de-DE" b="0" i="1" smtClean="0">
                              <a:latin typeface="Cambria Math" charset="0"/>
                            </a:rPr>
                          </m:ctrlPr>
                        </m:sSubPr>
                        <m:e>
                          <m:r>
                            <a:rPr lang="de-DE" b="0" i="1" smtClean="0">
                              <a:latin typeface="Cambria Math"/>
                            </a:rPr>
                            <m:t>𝑣</m:t>
                          </m:r>
                        </m:e>
                        <m:sub>
                          <m:r>
                            <a:rPr lang="de-DE" b="0" i="1" smtClean="0">
                              <a:latin typeface="Cambria Math"/>
                            </a:rPr>
                            <m:t>𝑐</m:t>
                          </m:r>
                        </m:sub>
                      </m:sSub>
                    </m:oMath>
                  </m:oMathPara>
                </a14:m>
                <a:endParaRPr lang="de-DE" dirty="0"/>
              </a:p>
            </p:txBody>
          </p:sp>
        </mc:Choice>
        <mc:Fallback xmlns="">
          <p:sp>
            <p:nvSpPr>
              <p:cNvPr id="80" name="Textfeld 79"/>
              <p:cNvSpPr txBox="1">
                <a:spLocks noRot="1" noChangeAspect="1" noMove="1" noResize="1" noEditPoints="1" noAdjustHandles="1" noChangeArrowheads="1" noChangeShapeType="1" noTextEdit="1"/>
              </p:cNvSpPr>
              <p:nvPr/>
            </p:nvSpPr>
            <p:spPr>
              <a:xfrm>
                <a:off x="3743037" y="2501153"/>
                <a:ext cx="1105624" cy="369332"/>
              </a:xfrm>
              <a:prstGeom prst="rect">
                <a:avLst/>
              </a:prstGeom>
              <a:blipFill rotWithShape="1">
                <a:blip r:embed="rId10"/>
                <a:stretch>
                  <a:fillRect/>
                </a:stretch>
              </a:blipFill>
            </p:spPr>
            <p:txBody>
              <a:bodyPr/>
              <a:lstStyle/>
              <a:p>
                <a:r>
                  <a:rPr lang="de-DE">
                    <a:noFill/>
                  </a:rPr>
                  <a:t> </a:t>
                </a:r>
              </a:p>
            </p:txBody>
          </p:sp>
        </mc:Fallback>
      </mc:AlternateContent>
      <p:sp>
        <p:nvSpPr>
          <p:cNvPr id="81" name="Pfeil nach rechts 80"/>
          <p:cNvSpPr/>
          <p:nvPr/>
        </p:nvSpPr>
        <p:spPr bwMode="auto">
          <a:xfrm rot="13796362">
            <a:off x="4082411" y="1761826"/>
            <a:ext cx="596143" cy="87032"/>
          </a:xfrm>
          <a:prstGeom prst="rightArrow">
            <a:avLst>
              <a:gd name="adj1" fmla="val 50000"/>
              <a:gd name="adj2" fmla="val 86603"/>
            </a:avLst>
          </a:prstGeom>
          <a:solidFill>
            <a:srgbClr val="C00000"/>
          </a:solidFill>
          <a:ln w="1270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94" name="Textfeld 93"/>
          <p:cNvSpPr txBox="1"/>
          <p:nvPr/>
        </p:nvSpPr>
        <p:spPr>
          <a:xfrm>
            <a:off x="7626554" y="5268628"/>
            <a:ext cx="1991041" cy="369332"/>
          </a:xfrm>
          <a:prstGeom prst="rect">
            <a:avLst/>
          </a:prstGeom>
          <a:noFill/>
        </p:spPr>
        <p:txBody>
          <a:bodyPr wrap="square" rtlCol="0">
            <a:spAutoFit/>
          </a:bodyPr>
          <a:lstStyle/>
          <a:p>
            <a:pPr algn="ctr"/>
            <a:r>
              <a:rPr lang="en-US" dirty="0" smtClean="0"/>
              <a:t>Control volume</a:t>
            </a:r>
            <a:endParaRPr lang="en-US" dirty="0"/>
          </a:p>
        </p:txBody>
      </p:sp>
      <mc:AlternateContent xmlns:mc="http://schemas.openxmlformats.org/markup-compatibility/2006" xmlns:a14="http://schemas.microsoft.com/office/drawing/2010/main">
        <mc:Choice Requires="a14">
          <p:sp>
            <p:nvSpPr>
              <p:cNvPr id="96" name="Rechteck 95"/>
              <p:cNvSpPr/>
              <p:nvPr/>
            </p:nvSpPr>
            <p:spPr bwMode="auto">
              <a:xfrm>
                <a:off x="217486" y="810214"/>
                <a:ext cx="3456384" cy="1657276"/>
              </a:xfrm>
              <a:prstGeom prst="rect">
                <a:avLst/>
              </a:prstGeom>
              <a:noFill/>
              <a:ln w="28575" cap="flat" cmpd="sng" algn="ctr">
                <a:solidFill>
                  <a:schemeClr val="accent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Inside Energy</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b="1" dirty="0" smtClean="0">
                    <a:latin typeface="Arial" charset="0"/>
                  </a:rPr>
                  <a:t>Total power produced  </a:t>
                </a:r>
                <a14:m>
                  <m:oMath xmlns:m="http://schemas.openxmlformats.org/officeDocument/2006/math">
                    <m:r>
                      <a:rPr lang="en-US" b="1" i="1" dirty="0" smtClean="0">
                        <a:latin typeface="Cambria Math"/>
                      </a:rPr>
                      <m:t>𝑷</m:t>
                    </m:r>
                  </m:oMath>
                </a14:m>
                <a:endParaRPr lang="en-US" b="1" dirty="0" smtClean="0">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smtClean="0">
                    <a:latin typeface="Arial" charset="0"/>
                  </a:rPr>
                  <a:t>Direct force measurement</a:t>
                </a:r>
              </a:p>
              <a:p>
                <a:pPr marL="171450" indent="-171450" fontAlgn="base">
                  <a:spcBef>
                    <a:spcPct val="0"/>
                  </a:spcBef>
                  <a:spcAft>
                    <a:spcPct val="0"/>
                  </a:spcAft>
                  <a:buFont typeface="Arial" panose="020B0604020202020204" pitchFamily="34" charset="0"/>
                  <a:buChar char="•"/>
                </a:pPr>
                <a:r>
                  <a:rPr lang="en-US" dirty="0" smtClean="0">
                    <a:latin typeface="Arial" charset="0"/>
                  </a:rPr>
                  <a:t>Energy from material going inside the </a:t>
                </a:r>
                <a:r>
                  <a:rPr lang="en-US" dirty="0">
                    <a:latin typeface="Arial" charset="0"/>
                  </a:rPr>
                  <a:t>control volume </a:t>
                </a:r>
                <a14:m>
                  <m:oMath xmlns:m="http://schemas.openxmlformats.org/officeDocument/2006/math">
                    <m:sSubSup>
                      <m:sSubSupPr>
                        <m:ctrlPr>
                          <a:rPr lang="de-DE" b="0" i="1" smtClean="0">
                            <a:latin typeface="Cambria Math" charset="0"/>
                          </a:rPr>
                        </m:ctrlPr>
                      </m:sSubSupPr>
                      <m:e>
                        <m:acc>
                          <m:accPr>
                            <m:chr m:val="̇"/>
                            <m:ctrlPr>
                              <a:rPr lang="en-US"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oMath>
                </a14:m>
                <a:endParaRPr kumimoji="0" lang="en-US" b="0" i="0" u="none" strike="noStrike" cap="none" normalizeH="0" baseline="0" dirty="0" smtClean="0">
                  <a:ln>
                    <a:noFill/>
                  </a:ln>
                  <a:effectLst/>
                  <a:latin typeface="Arial" charset="0"/>
                </a:endParaRPr>
              </a:p>
              <a:p>
                <a:pPr marL="742950" lvl="1" indent="-285750" fontAlgn="base">
                  <a:spcBef>
                    <a:spcPct val="0"/>
                  </a:spcBef>
                  <a:spcAft>
                    <a:spcPct val="0"/>
                  </a:spcAft>
                  <a:buFont typeface="Symbol" panose="05050102010706020507" pitchFamily="18" charset="2"/>
                  <a:buChar char="-"/>
                </a:pPr>
                <a:r>
                  <a:rPr lang="en-US" sz="1400" dirty="0" smtClean="0">
                    <a:latin typeface="Arial" charset="0"/>
                  </a:rPr>
                  <a:t>Always zero (</a:t>
                </a:r>
                <a14:m>
                  <m:oMath xmlns:m="http://schemas.openxmlformats.org/officeDocument/2006/math">
                    <m:sSubSup>
                      <m:sSubSupPr>
                        <m:ctrlPr>
                          <a:rPr lang="de-DE" sz="1400" b="0" i="1" smtClean="0">
                            <a:latin typeface="Cambria Math" charset="0"/>
                          </a:rPr>
                        </m:ctrlPr>
                      </m:sSubSupPr>
                      <m:e>
                        <m:r>
                          <a:rPr lang="de-DE" sz="1400" b="0" i="1" smtClean="0">
                            <a:latin typeface="Cambria Math"/>
                          </a:rPr>
                          <m:t>𝑇</m:t>
                        </m:r>
                      </m:e>
                      <m:sub>
                        <m:r>
                          <a:rPr lang="de-DE" sz="1400" b="0" i="1" smtClean="0">
                            <a:latin typeface="Cambria Math"/>
                          </a:rPr>
                          <m:t>𝑐</m:t>
                        </m:r>
                      </m:sub>
                      <m:sup>
                        <m:r>
                          <a:rPr lang="de-DE" sz="1400" b="0" i="1" smtClean="0">
                            <a:latin typeface="Cambria Math"/>
                          </a:rPr>
                          <m:t>𝑖𝑛</m:t>
                        </m:r>
                      </m:sup>
                    </m:sSubSup>
                    <m:r>
                      <a:rPr lang="de-DE" sz="1400" b="0" i="1" smtClean="0">
                        <a:latin typeface="Cambria Math"/>
                      </a:rPr>
                      <m:t>=</m:t>
                    </m:r>
                    <m:sSub>
                      <m:sSubPr>
                        <m:ctrlPr>
                          <a:rPr lang="de-DE" sz="1400" b="0" i="1" smtClean="0">
                            <a:latin typeface="Cambria Math" charset="0"/>
                          </a:rPr>
                        </m:ctrlPr>
                      </m:sSubPr>
                      <m:e>
                        <m:r>
                          <a:rPr lang="de-DE" sz="1400" b="0" i="1" smtClean="0">
                            <a:latin typeface="Cambria Math"/>
                          </a:rPr>
                          <m:t>𝑇</m:t>
                        </m:r>
                      </m:e>
                      <m:sub>
                        <m:r>
                          <a:rPr lang="de-DE" sz="1400" b="0" i="1" smtClean="0">
                            <a:latin typeface="Cambria Math"/>
                          </a:rPr>
                          <m:t>𝑒</m:t>
                        </m:r>
                      </m:sub>
                    </m:sSub>
                  </m:oMath>
                </a14:m>
                <a:r>
                  <a:rPr kumimoji="0" lang="en-US" sz="1400" b="0" i="0" u="none" strike="noStrike" cap="none" normalizeH="0" baseline="0" dirty="0" smtClean="0">
                    <a:ln>
                      <a:noFill/>
                    </a:ln>
                    <a:effectLst/>
                    <a:latin typeface="Arial" charset="0"/>
                  </a:rPr>
                  <a:t>)</a:t>
                </a:r>
              </a:p>
            </p:txBody>
          </p:sp>
        </mc:Choice>
        <mc:Fallback xmlns="">
          <p:sp>
            <p:nvSpPr>
              <p:cNvPr id="96" name="Rechteck 95"/>
              <p:cNvSpPr>
                <a:spLocks noRot="1" noChangeAspect="1" noMove="1" noResize="1" noEditPoints="1" noAdjustHandles="1" noChangeArrowheads="1" noChangeShapeType="1" noTextEdit="1"/>
              </p:cNvSpPr>
              <p:nvPr/>
            </p:nvSpPr>
            <p:spPr bwMode="auto">
              <a:xfrm>
                <a:off x="217486" y="810214"/>
                <a:ext cx="3456384" cy="1657276"/>
              </a:xfrm>
              <a:prstGeom prst="rect">
                <a:avLst/>
              </a:prstGeom>
              <a:blipFill rotWithShape="1">
                <a:blip r:embed="rId11"/>
                <a:stretch>
                  <a:fillRect l="-1224" t="-1083" b="-1083"/>
                </a:stretch>
              </a:blipFill>
              <a:ln w="28575" cap="flat" cmpd="sng" algn="ctr">
                <a:solidFill>
                  <a:schemeClr val="accent2">
                    <a:lumMod val="75000"/>
                  </a:schemeClr>
                </a:solidFill>
                <a:prstDash val="solid"/>
                <a:round/>
                <a:headEnd type="none" w="med" len="med"/>
                <a:tailEnd type="none" w="med" len="med"/>
              </a:ln>
              <a:effectLst/>
              <a:ex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hteck 96"/>
              <p:cNvSpPr/>
              <p:nvPr/>
            </p:nvSpPr>
            <p:spPr bwMode="auto">
              <a:xfrm>
                <a:off x="217486" y="2515313"/>
                <a:ext cx="3456384" cy="3380749"/>
              </a:xfrm>
              <a:prstGeom prst="rect">
                <a:avLst/>
              </a:prstGeom>
              <a:noFill/>
              <a:ln w="2857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Outside Energy</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Heat flow into the tool </a:t>
                </a:r>
                <a14:m>
                  <m:oMath xmlns:m="http://schemas.openxmlformats.org/officeDocument/2006/math">
                    <m:sSub>
                      <m:sSubPr>
                        <m:ctrlPr>
                          <a:rPr kumimoji="0" lang="en-US" b="0" i="1" u="none" strike="noStrike" cap="none" normalizeH="0" baseline="0" smtClean="0">
                            <a:ln>
                              <a:noFill/>
                            </a:ln>
                            <a:effectLst/>
                            <a:latin typeface="Cambria Math" charset="0"/>
                          </a:rPr>
                        </m:ctrlPr>
                      </m:sSubPr>
                      <m:e>
                        <m:acc>
                          <m:accPr>
                            <m:chr m:val="̇"/>
                            <m:ctrlPr>
                              <a:rPr kumimoji="0" lang="en-US" b="0" i="1" u="none" strike="noStrike" cap="none" normalizeH="0" baseline="0" smtClean="0">
                                <a:ln>
                                  <a:noFill/>
                                </a:ln>
                                <a:effectLst/>
                                <a:latin typeface="Cambria Math" charset="0"/>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𝑇</m:t>
                        </m:r>
                      </m:sub>
                    </m:sSub>
                  </m:oMath>
                </a14:m>
                <a:endParaRPr kumimoji="0" lang="de-DE"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Calculation by </a:t>
                </a:r>
                <a:r>
                  <a:rPr kumimoji="0" lang="en-US" sz="1400" b="0" i="0" u="none" strike="noStrike" cap="none" normalizeH="0" dirty="0" smtClean="0">
                    <a:ln>
                      <a:noFill/>
                    </a:ln>
                    <a:effectLst/>
                    <a:latin typeface="Arial" charset="0"/>
                  </a:rPr>
                  <a:t>gradient</a:t>
                </a:r>
                <a:endParaRPr kumimoji="0" lang="en-US" sz="1400" b="0" i="0" u="none" strike="noStrike" cap="none" normalizeH="0" baseline="0" dirty="0" smtClean="0">
                  <a:ln>
                    <a:noFill/>
                  </a:ln>
                  <a:effectLst/>
                  <a:latin typeface="Arial" charset="0"/>
                </a:endParaRPr>
              </a:p>
              <a:p>
                <a:pPr marL="285750" indent="-285750" fontAlgn="base">
                  <a:spcBef>
                    <a:spcPct val="0"/>
                  </a:spcBef>
                  <a:spcAft>
                    <a:spcPct val="0"/>
                  </a:spcAft>
                  <a:buFont typeface="Arial" panose="020B0604020202020204" pitchFamily="34" charset="0"/>
                  <a:buChar char="•"/>
                </a:pPr>
                <a:r>
                  <a:rPr lang="en-US" dirty="0" smtClean="0">
                    <a:latin typeface="Arial" charset="0"/>
                  </a:rPr>
                  <a:t>Heat flow into the workpiece</a:t>
                </a:r>
                <a:r>
                  <a:rPr lang="en-US" dirty="0">
                    <a:latin typeface="Arial" charset="0"/>
                  </a:rPr>
                  <a:t> </a:t>
                </a:r>
                <a14:m>
                  <m:oMath xmlns:m="http://schemas.openxmlformats.org/officeDocument/2006/math">
                    <m:acc>
                      <m:accPr>
                        <m:chr m:val="̇"/>
                        <m:ctrlPr>
                          <a:rPr lang="en-US" i="1" smtClean="0">
                            <a:latin typeface="Cambria Math" charset="0"/>
                          </a:rPr>
                        </m:ctrlPr>
                      </m:accPr>
                      <m:e>
                        <m:sSub>
                          <m:sSubPr>
                            <m:ctrlPr>
                              <a:rPr lang="en-US" b="0" i="1" smtClean="0">
                                <a:latin typeface="Cambria Math" charset="0"/>
                              </a:rPr>
                            </m:ctrlPr>
                          </m:sSubPr>
                          <m:e>
                            <m:r>
                              <a:rPr lang="en-US" b="0" i="1" smtClean="0">
                                <a:latin typeface="Cambria Math"/>
                              </a:rPr>
                              <m:t>𝑄</m:t>
                            </m:r>
                          </m:e>
                          <m:sub>
                            <m:r>
                              <a:rPr lang="en-US" b="0" i="1" smtClean="0">
                                <a:latin typeface="Cambria Math"/>
                              </a:rPr>
                              <m:t>𝑤</m:t>
                            </m:r>
                          </m:sub>
                        </m:sSub>
                      </m:e>
                    </m:acc>
                  </m:oMath>
                </a14:m>
                <a:endParaRPr lang="en-US" dirty="0" smtClean="0">
                  <a:latin typeface="Arial" charset="0"/>
                </a:endParaRPr>
              </a:p>
              <a:p>
                <a:pPr marL="742620" lvl="1" indent="-285750" fontAlgn="base">
                  <a:spcBef>
                    <a:spcPct val="0"/>
                  </a:spcBef>
                  <a:spcAft>
                    <a:spcPct val="0"/>
                  </a:spcAft>
                  <a:buFont typeface="Symbol" panose="05050102010706020507" pitchFamily="18" charset="2"/>
                  <a:buChar char="-"/>
                </a:pPr>
                <a:r>
                  <a:rPr lang="en-US" sz="1400" dirty="0" smtClean="0">
                    <a:latin typeface="Arial" charset="0"/>
                  </a:rPr>
                  <a:t>Calculation by heat balance</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Energy</a:t>
                </a:r>
                <a:r>
                  <a:rPr kumimoji="0" lang="en-US" b="0" i="0" u="none" strike="noStrike" cap="none" normalizeH="0" dirty="0" smtClean="0">
                    <a:ln>
                      <a:noFill/>
                    </a:ln>
                    <a:effectLst/>
                    <a:latin typeface="Arial" charset="0"/>
                  </a:rPr>
                  <a:t> from the chip going outside </a:t>
                </a:r>
                <a14:m>
                  <m:oMath xmlns:m="http://schemas.openxmlformats.org/officeDocument/2006/math">
                    <m:sSubSup>
                      <m:sSubSupPr>
                        <m:ctrlPr>
                          <a:rPr kumimoji="0" lang="en-US" b="0" i="1" u="none" strike="noStrike" cap="none" normalizeH="0" baseline="0" smtClean="0">
                            <a:ln>
                              <a:noFill/>
                            </a:ln>
                            <a:effectLst/>
                            <a:latin typeface="Cambria Math" charset="0"/>
                          </a:rPr>
                        </m:ctrlPr>
                      </m:sSubSupPr>
                      <m:e>
                        <m:acc>
                          <m:accPr>
                            <m:chr m:val="̇"/>
                            <m:ctrlPr>
                              <a:rPr kumimoji="0" lang="en-US" b="0" i="1" u="none" strike="noStrike" cap="none" normalizeH="0" baseline="0" smtClean="0">
                                <a:ln>
                                  <a:noFill/>
                                </a:ln>
                                <a:effectLst/>
                                <a:latin typeface="Cambria Math" charset="0"/>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𝑐</m:t>
                        </m:r>
                      </m:sub>
                      <m:sup>
                        <m:r>
                          <a:rPr kumimoji="0" lang="en-US" b="0" i="1" u="none" strike="noStrike" cap="none" normalizeH="0" baseline="0" smtClean="0">
                            <a:ln>
                              <a:noFill/>
                            </a:ln>
                            <a:effectLst/>
                            <a:latin typeface="Cambria Math"/>
                          </a:rPr>
                          <m:t>𝑜𝑢𝑡</m:t>
                        </m:r>
                      </m:sup>
                    </m:sSubSup>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a:latin typeface="Arial" charset="0"/>
                  </a:rPr>
                  <a:t>thermodynamic calculation</a:t>
                </a:r>
                <a:endParaRPr kumimoji="0" lang="en-US" sz="1400"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smtClean="0">
                    <a:latin typeface="Arial" charset="0"/>
                  </a:rPr>
                  <a:t>Part of deformation energy converted in heat </a:t>
                </a:r>
                <a14:m>
                  <m:oMath xmlns:m="http://schemas.openxmlformats.org/officeDocument/2006/math">
                    <m:sSub>
                      <m:sSubPr>
                        <m:ctrlPr>
                          <a:rPr lang="en-US" b="0" i="1" smtClean="0">
                            <a:latin typeface="Cambria Math" charset="0"/>
                          </a:rPr>
                        </m:ctrlPr>
                      </m:sSubPr>
                      <m:e>
                        <m:acc>
                          <m:accPr>
                            <m:chr m:val="̇"/>
                            <m:ctrlPr>
                              <a:rPr lang="en-US" i="1" smtClean="0">
                                <a:latin typeface="Cambria Math" charset="0"/>
                              </a:rPr>
                            </m:ctrlPr>
                          </m:accPr>
                          <m:e>
                            <m:r>
                              <a:rPr lang="en-US" b="0" i="1" smtClean="0">
                                <a:latin typeface="Cambria Math"/>
                              </a:rPr>
                              <m:t>𝑄</m:t>
                            </m:r>
                          </m:e>
                        </m:acc>
                      </m:e>
                      <m:sub>
                        <m:r>
                          <a:rPr lang="en-US" b="0" i="1" smtClean="0">
                            <a:latin typeface="Cambria Math"/>
                          </a:rPr>
                          <m:t>𝑠h𝑒𝑎𝑟</m:t>
                        </m:r>
                      </m:sub>
                    </m:sSub>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90% of the total deformation energy (</a:t>
                </a:r>
                <a14:m>
                  <m:oMath xmlns:m="http://schemas.openxmlformats.org/officeDocument/2006/math">
                    <m:r>
                      <a:rPr kumimoji="0" lang="de-DE" sz="1400" b="0" i="1" u="none" strike="noStrike" cap="none" normalizeH="0" baseline="0" smtClean="0">
                        <a:ln>
                          <a:noFill/>
                        </a:ln>
                        <a:effectLst/>
                        <a:latin typeface="Cambria Math"/>
                      </a:rPr>
                      <m:t>𝐴</m:t>
                    </m:r>
                    <m:r>
                      <a:rPr kumimoji="0" lang="de-DE" sz="1400" b="0" i="1" u="none" strike="noStrike" cap="none" normalizeH="0" baseline="0" smtClean="0">
                        <a:ln>
                          <a:noFill/>
                        </a:ln>
                        <a:effectLst/>
                        <a:latin typeface="Cambria Math"/>
                      </a:rPr>
                      <m:t>=1−0,9=0,1</m:t>
                    </m:r>
                  </m:oMath>
                </a14:m>
                <a:r>
                  <a:rPr kumimoji="0" lang="en-US" sz="1400" b="0" i="0" u="none" strike="noStrike" cap="none" normalizeH="0" baseline="0" dirty="0" smtClean="0">
                    <a:ln>
                      <a:noFill/>
                    </a:ln>
                    <a:effectLst/>
                    <a:latin typeface="Arial" charset="0"/>
                  </a:rPr>
                  <a:t>)</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p:txBody>
          </p:sp>
        </mc:Choice>
        <mc:Fallback xmlns="">
          <p:sp>
            <p:nvSpPr>
              <p:cNvPr id="97" name="Rechteck 96"/>
              <p:cNvSpPr>
                <a:spLocks noRot="1" noChangeAspect="1" noMove="1" noResize="1" noEditPoints="1" noAdjustHandles="1" noChangeArrowheads="1" noChangeShapeType="1" noTextEdit="1"/>
              </p:cNvSpPr>
              <p:nvPr/>
            </p:nvSpPr>
            <p:spPr bwMode="auto">
              <a:xfrm>
                <a:off x="217486" y="2515313"/>
                <a:ext cx="3456384" cy="3380749"/>
              </a:xfrm>
              <a:prstGeom prst="rect">
                <a:avLst/>
              </a:prstGeom>
              <a:blipFill rotWithShape="1">
                <a:blip r:embed="rId12"/>
                <a:stretch>
                  <a:fillRect l="-1224" t="-537" b="-1789"/>
                </a:stretch>
              </a:blipFill>
              <a:ln w="28575" cap="flat" cmpd="sng" algn="ctr">
                <a:solidFill>
                  <a:srgbClr val="C00000"/>
                </a:solidFill>
                <a:prstDash val="solid"/>
                <a:round/>
                <a:headEnd type="none" w="med" len="med"/>
                <a:tailEnd type="none" w="med" len="med"/>
              </a:ln>
              <a:effectLst/>
              <a:extLst/>
            </p:spPr>
            <p:txBody>
              <a:bodyPr/>
              <a:lstStyle/>
              <a:p>
                <a:r>
                  <a:rPr lang="de-DE">
                    <a:noFill/>
                  </a:rPr>
                  <a:t> </a:t>
                </a:r>
              </a:p>
            </p:txBody>
          </p:sp>
        </mc:Fallback>
      </mc:AlternateContent>
      <p:sp>
        <p:nvSpPr>
          <p:cNvPr id="100" name="Pfeil nach rechts 99"/>
          <p:cNvSpPr/>
          <p:nvPr/>
        </p:nvSpPr>
        <p:spPr bwMode="auto">
          <a:xfrm>
            <a:off x="3745363" y="2892531"/>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101" name="Textfeld 100"/>
              <p:cNvSpPr txBox="1"/>
              <p:nvPr/>
            </p:nvSpPr>
            <p:spPr>
              <a:xfrm>
                <a:off x="3745363" y="3731869"/>
                <a:ext cx="3251468" cy="410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charset="0"/>
                            </a:rPr>
                          </m:ctrlPr>
                        </m:sSubSup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r>
                        <a:rPr lang="de-DE" b="0" i="1" smtClean="0">
                          <a:latin typeface="Cambria Math"/>
                        </a:rPr>
                        <m:t>=</m:t>
                      </m:r>
                      <m:sSub>
                        <m:sSubPr>
                          <m:ctrlPr>
                            <a:rPr lang="de-DE" b="0" i="1" smtClean="0">
                              <a:latin typeface="Cambria Math" charset="0"/>
                            </a:rPr>
                          </m:ctrlPr>
                        </m:sSubPr>
                        <m:e>
                          <m:r>
                            <a:rPr lang="de-DE" b="0" i="1" smtClean="0">
                              <a:latin typeface="Cambria Math"/>
                            </a:rPr>
                            <m:t>𝑐</m:t>
                          </m:r>
                        </m:e>
                        <m:sub>
                          <m:r>
                            <a:rPr lang="de-DE" b="0" i="1" smtClean="0">
                              <a:latin typeface="Cambria Math"/>
                            </a:rPr>
                            <m:t>𝑝</m:t>
                          </m:r>
                        </m:sub>
                      </m:sSub>
                      <m:d>
                        <m:dPr>
                          <m:ctrlPr>
                            <a:rPr lang="de-DE" b="0" i="1" smtClean="0">
                              <a:latin typeface="Cambria Math" charset="0"/>
                            </a:rPr>
                          </m:ctrlPr>
                        </m:dPr>
                        <m:e>
                          <m:sSubSup>
                            <m:sSubSupPr>
                              <m:ctrlPr>
                                <a:rPr lang="de-DE" b="0" i="1" smtClean="0">
                                  <a:latin typeface="Cambria Math" charset="0"/>
                                </a:rPr>
                              </m:ctrlPr>
                            </m:sSubSupPr>
                            <m:e>
                              <m:r>
                                <a:rPr lang="de-DE" b="0" i="1" smtClean="0">
                                  <a:latin typeface="Cambria Math"/>
                                </a:rPr>
                                <m:t>𝑇</m:t>
                              </m:r>
                            </m:e>
                            <m:sub>
                              <m:r>
                                <a:rPr lang="de-DE" b="0" i="1" smtClean="0">
                                  <a:latin typeface="Cambria Math"/>
                                </a:rPr>
                                <m:t>𝑐</m:t>
                              </m:r>
                            </m:sub>
                            <m:sup>
                              <m:r>
                                <a:rPr lang="de-DE" b="0" i="1" smtClean="0">
                                  <a:latin typeface="Cambria Math"/>
                                </a:rPr>
                                <m:t>𝑖𝑛</m:t>
                              </m:r>
                            </m:sup>
                          </m:sSubSup>
                          <m:r>
                            <a:rPr lang="de-DE" b="0" i="1" smtClean="0">
                              <a:latin typeface="Cambria Math"/>
                            </a:rPr>
                            <m:t>−</m:t>
                          </m:r>
                          <m:sSub>
                            <m:sSubPr>
                              <m:ctrlPr>
                                <a:rPr lang="de-DE" b="0" i="1" smtClean="0">
                                  <a:latin typeface="Cambria Math" charset="0"/>
                                </a:rPr>
                              </m:ctrlPr>
                            </m:sSubPr>
                            <m:e>
                              <m:r>
                                <a:rPr lang="de-DE" b="0" i="1" smtClean="0">
                                  <a:latin typeface="Cambria Math"/>
                                </a:rPr>
                                <m:t>𝑇</m:t>
                              </m:r>
                            </m:e>
                            <m:sub>
                              <m:r>
                                <a:rPr lang="de-DE" b="0" i="1" smtClean="0">
                                  <a:latin typeface="Cambria Math"/>
                                </a:rPr>
                                <m:t>𝑒</m:t>
                              </m:r>
                            </m:sub>
                          </m:sSub>
                        </m:e>
                      </m:d>
                      <m:sSub>
                        <m:sSubPr>
                          <m:ctrlPr>
                            <a:rPr lang="de-DE" b="0" i="1" smtClean="0">
                              <a:latin typeface="Cambria Math" charset="0"/>
                            </a:rPr>
                          </m:ctrlPr>
                        </m:sSubPr>
                        <m:e>
                          <m:r>
                            <a:rPr lang="de-DE" b="0" i="1" smtClean="0">
                              <a:latin typeface="Cambria Math"/>
                            </a:rPr>
                            <m:t>𝑣</m:t>
                          </m:r>
                        </m:e>
                        <m:sub>
                          <m:r>
                            <a:rPr lang="de-DE" b="0" i="1" smtClean="0">
                              <a:latin typeface="Cambria Math"/>
                            </a:rPr>
                            <m:t>𝑐</m:t>
                          </m:r>
                        </m:sub>
                      </m:sSub>
                      <m:sSub>
                        <m:sSubPr>
                          <m:ctrlPr>
                            <a:rPr lang="de-DE" b="0" i="1" smtClean="0">
                              <a:latin typeface="Cambria Math" charset="0"/>
                            </a:rPr>
                          </m:ctrlPr>
                        </m:sSubPr>
                        <m:e>
                          <m:r>
                            <a:rPr lang="de-DE" b="0" i="1" smtClean="0">
                              <a:latin typeface="Cambria Math"/>
                            </a:rPr>
                            <m:t>𝑡</m:t>
                          </m:r>
                        </m:e>
                        <m:sub>
                          <m:r>
                            <a:rPr lang="de-DE" b="0" i="1" smtClean="0">
                              <a:latin typeface="Cambria Math"/>
                            </a:rPr>
                            <m:t>𝑢𝑐</m:t>
                          </m:r>
                        </m:sub>
                      </m:sSub>
                      <m:r>
                        <a:rPr lang="de-DE" b="0" i="1" smtClean="0">
                          <a:latin typeface="Cambria Math"/>
                        </a:rPr>
                        <m:t>𝑤</m:t>
                      </m:r>
                      <m:r>
                        <a:rPr lang="de-DE" b="0" i="0" smtClean="0">
                          <a:latin typeface="Cambria Math"/>
                        </a:rPr>
                        <m:t>=0</m:t>
                      </m:r>
                    </m:oMath>
                  </m:oMathPara>
                </a14:m>
                <a:endParaRPr lang="de-DE" dirty="0"/>
              </a:p>
            </p:txBody>
          </p:sp>
        </mc:Choice>
        <mc:Fallback xmlns="">
          <p:sp>
            <p:nvSpPr>
              <p:cNvPr id="101" name="Textfeld 100"/>
              <p:cNvSpPr txBox="1">
                <a:spLocks noRot="1" noChangeAspect="1" noMove="1" noResize="1" noEditPoints="1" noAdjustHandles="1" noChangeArrowheads="1" noChangeShapeType="1" noTextEdit="1"/>
              </p:cNvSpPr>
              <p:nvPr/>
            </p:nvSpPr>
            <p:spPr>
              <a:xfrm>
                <a:off x="3745363" y="3731869"/>
                <a:ext cx="3251468" cy="410497"/>
              </a:xfrm>
              <a:prstGeom prst="rect">
                <a:avLst/>
              </a:prstGeom>
              <a:blipFill rotWithShape="1">
                <a:blip r:embed="rId13"/>
                <a:stretch>
                  <a:fillRect b="-294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2" name="Textfeld 101"/>
              <p:cNvSpPr txBox="1"/>
              <p:nvPr/>
            </p:nvSpPr>
            <p:spPr>
              <a:xfrm>
                <a:off x="3823870" y="792705"/>
                <a:ext cx="3029291" cy="4084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charset="0"/>
                            </a:rPr>
                          </m:ctrlPr>
                        </m:sSubSup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𝑜𝑢𝑡</m:t>
                          </m:r>
                        </m:sup>
                      </m:sSubSup>
                      <m:r>
                        <a:rPr lang="de-DE" b="0" i="1" smtClean="0">
                          <a:latin typeface="Cambria Math"/>
                        </a:rPr>
                        <m:t>=</m:t>
                      </m:r>
                      <m:sSub>
                        <m:sSubPr>
                          <m:ctrlPr>
                            <a:rPr lang="de-DE" b="0" i="1" smtClean="0">
                              <a:latin typeface="Cambria Math" charset="0"/>
                            </a:rPr>
                          </m:ctrlPr>
                        </m:sSubPr>
                        <m:e>
                          <m:r>
                            <a:rPr lang="de-DE" b="0" i="1" smtClean="0">
                              <a:latin typeface="Cambria Math"/>
                            </a:rPr>
                            <m:t>𝑐</m:t>
                          </m:r>
                        </m:e>
                        <m:sub>
                          <m:r>
                            <a:rPr lang="de-DE" b="0" i="1" smtClean="0">
                              <a:latin typeface="Cambria Math"/>
                            </a:rPr>
                            <m:t>𝑝</m:t>
                          </m:r>
                        </m:sub>
                      </m:sSub>
                      <m:d>
                        <m:dPr>
                          <m:ctrlPr>
                            <a:rPr lang="de-DE" b="0" i="1" smtClean="0">
                              <a:latin typeface="Cambria Math" charset="0"/>
                            </a:rPr>
                          </m:ctrlPr>
                        </m:dPr>
                        <m:e>
                          <m:sSubSup>
                            <m:sSubSupPr>
                              <m:ctrlPr>
                                <a:rPr lang="de-DE" b="0" i="1" smtClean="0">
                                  <a:latin typeface="Cambria Math" charset="0"/>
                                </a:rPr>
                              </m:ctrlPr>
                            </m:sSubSupPr>
                            <m:e>
                              <m:r>
                                <a:rPr lang="de-DE" b="0" i="1" smtClean="0">
                                  <a:latin typeface="Cambria Math"/>
                                </a:rPr>
                                <m:t>𝑇</m:t>
                              </m:r>
                            </m:e>
                            <m:sub>
                              <m:r>
                                <a:rPr lang="de-DE" b="0" i="1" smtClean="0">
                                  <a:latin typeface="Cambria Math"/>
                                </a:rPr>
                                <m:t>𝑐</m:t>
                              </m:r>
                            </m:sub>
                            <m:sup>
                              <m:r>
                                <a:rPr lang="de-DE" b="0" i="1" smtClean="0">
                                  <a:latin typeface="Cambria Math"/>
                                </a:rPr>
                                <m:t>𝑜𝑢𝑡</m:t>
                              </m:r>
                            </m:sup>
                          </m:sSubSup>
                          <m:r>
                            <a:rPr lang="de-DE" b="0" i="1" smtClean="0">
                              <a:latin typeface="Cambria Math"/>
                            </a:rPr>
                            <m:t>−</m:t>
                          </m:r>
                          <m:sSub>
                            <m:sSubPr>
                              <m:ctrlPr>
                                <a:rPr lang="de-DE" b="0" i="1" smtClean="0">
                                  <a:latin typeface="Cambria Math" charset="0"/>
                                </a:rPr>
                              </m:ctrlPr>
                            </m:sSubPr>
                            <m:e>
                              <m:r>
                                <a:rPr lang="de-DE" b="0" i="1" smtClean="0">
                                  <a:latin typeface="Cambria Math"/>
                                </a:rPr>
                                <m:t>𝑇</m:t>
                              </m:r>
                            </m:e>
                            <m:sub>
                              <m:r>
                                <a:rPr lang="de-DE" b="0" i="1" smtClean="0">
                                  <a:latin typeface="Cambria Math"/>
                                </a:rPr>
                                <m:t>𝑒</m:t>
                              </m:r>
                            </m:sub>
                          </m:sSub>
                        </m:e>
                      </m:d>
                      <m:sSub>
                        <m:sSubPr>
                          <m:ctrlPr>
                            <a:rPr lang="de-DE" b="0" i="1" smtClean="0">
                              <a:latin typeface="Cambria Math" charset="0"/>
                            </a:rPr>
                          </m:ctrlPr>
                        </m:sSubPr>
                        <m:e>
                          <m:r>
                            <a:rPr lang="de-DE" b="0" i="1" smtClean="0">
                              <a:latin typeface="Cambria Math"/>
                            </a:rPr>
                            <m:t>𝑣</m:t>
                          </m:r>
                        </m:e>
                        <m:sub>
                          <m:r>
                            <a:rPr lang="de-DE" b="0" i="1" smtClean="0">
                              <a:latin typeface="Cambria Math"/>
                            </a:rPr>
                            <m:t>𝑓</m:t>
                          </m:r>
                        </m:sub>
                      </m:sSub>
                      <m:sSub>
                        <m:sSubPr>
                          <m:ctrlPr>
                            <a:rPr lang="de-DE" b="0" i="1" smtClean="0">
                              <a:latin typeface="Cambria Math" charset="0"/>
                            </a:rPr>
                          </m:ctrlPr>
                        </m:sSubPr>
                        <m:e>
                          <m:r>
                            <a:rPr lang="de-DE" b="0" i="1" smtClean="0">
                              <a:latin typeface="Cambria Math"/>
                            </a:rPr>
                            <m:t>𝑡</m:t>
                          </m:r>
                        </m:e>
                        <m:sub>
                          <m:r>
                            <a:rPr lang="de-DE" b="0" i="1" smtClean="0">
                              <a:latin typeface="Cambria Math"/>
                            </a:rPr>
                            <m:t>𝑐</m:t>
                          </m:r>
                        </m:sub>
                      </m:sSub>
                      <m:r>
                        <a:rPr lang="de-DE" b="0" i="1" smtClean="0">
                          <a:latin typeface="Cambria Math"/>
                        </a:rPr>
                        <m:t>𝑤</m:t>
                      </m:r>
                    </m:oMath>
                  </m:oMathPara>
                </a14:m>
                <a:endParaRPr lang="de-DE" dirty="0"/>
              </a:p>
            </p:txBody>
          </p:sp>
        </mc:Choice>
        <mc:Fallback xmlns="">
          <p:sp>
            <p:nvSpPr>
              <p:cNvPr id="102" name="Textfeld 101"/>
              <p:cNvSpPr txBox="1">
                <a:spLocks noRot="1" noChangeAspect="1" noMove="1" noResize="1" noEditPoints="1" noAdjustHandles="1" noChangeArrowheads="1" noChangeShapeType="1" noTextEdit="1"/>
              </p:cNvSpPr>
              <p:nvPr/>
            </p:nvSpPr>
            <p:spPr>
              <a:xfrm>
                <a:off x="3823870" y="792705"/>
                <a:ext cx="3029291" cy="408445"/>
              </a:xfrm>
              <a:prstGeom prst="rect">
                <a:avLst/>
              </a:prstGeom>
              <a:blipFill rotWithShape="1">
                <a:blip r:embed="rId14"/>
                <a:stretch>
                  <a:fillRect b="-746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3" name="Textfeld 102"/>
              <p:cNvSpPr txBox="1"/>
              <p:nvPr/>
            </p:nvSpPr>
            <p:spPr>
              <a:xfrm>
                <a:off x="4167084" y="5734437"/>
                <a:ext cx="5628485" cy="236155"/>
              </a:xfrm>
              <a:prstGeom prst="rect">
                <a:avLst/>
              </a:prstGeom>
              <a:noFill/>
            </p:spPr>
            <p:txBody>
              <a:bodyPr wrap="square" rtlCol="0">
                <a:spAutoFit/>
              </a:bodyPr>
              <a:lstStyle/>
              <a:p>
                <a:pPr algn="r"/>
                <a:r>
                  <a:rPr lang="de-DE" sz="900" b="0" dirty="0" smtClean="0"/>
                  <a:t>*</a:t>
                </a:r>
                <a14:m>
                  <m:oMath xmlns:m="http://schemas.openxmlformats.org/officeDocument/2006/math">
                    <m:sSub>
                      <m:sSubPr>
                        <m:ctrlPr>
                          <a:rPr lang="de-DE" sz="900" i="1">
                            <a:latin typeface="Cambria Math" charset="0"/>
                          </a:rPr>
                        </m:ctrlPr>
                      </m:sSubPr>
                      <m:e>
                        <m:acc>
                          <m:accPr>
                            <m:chr m:val="̇"/>
                            <m:ctrlPr>
                              <a:rPr lang="de-DE" sz="900" i="1">
                                <a:latin typeface="Cambria Math" charset="0"/>
                              </a:rPr>
                            </m:ctrlPr>
                          </m:accPr>
                          <m:e>
                            <m:r>
                              <a:rPr lang="de-DE" sz="900" i="1">
                                <a:latin typeface="Cambria Math"/>
                              </a:rPr>
                              <m:t>𝑄</m:t>
                            </m:r>
                          </m:e>
                        </m:acc>
                      </m:e>
                      <m:sub>
                        <m:r>
                          <m:rPr>
                            <m:sty m:val="p"/>
                          </m:rPr>
                          <a:rPr lang="de-DE" sz="900">
                            <a:latin typeface="Cambria Math"/>
                          </a:rPr>
                          <m:t>inside</m:t>
                        </m:r>
                      </m:sub>
                    </m:sSub>
                    <m:r>
                      <a:rPr lang="de-DE" sz="800" b="0" i="1" smtClean="0">
                        <a:latin typeface="Cambria Math"/>
                      </a:rPr>
                      <m:t>=</m:t>
                    </m:r>
                    <m:nary>
                      <m:naryPr>
                        <m:chr m:val="∑"/>
                        <m:subHide m:val="on"/>
                        <m:supHide m:val="on"/>
                        <m:ctrlPr>
                          <a:rPr lang="de-DE" sz="800" b="0" i="1" smtClean="0">
                            <a:latin typeface="Cambria Math" charset="0"/>
                          </a:rPr>
                        </m:ctrlPr>
                      </m:naryPr>
                      <m:sub/>
                      <m:sup/>
                      <m:e>
                        <m:r>
                          <a:rPr lang="de-DE" sz="800" b="0" i="1" smtClean="0">
                            <a:latin typeface="Cambria Math"/>
                          </a:rPr>
                          <m:t>𝐻𝑒𝑎𝑡</m:t>
                        </m:r>
                        <m:r>
                          <a:rPr lang="de-DE" sz="800" b="0" i="1" smtClean="0">
                            <a:latin typeface="Cambria Math"/>
                          </a:rPr>
                          <m:t> </m:t>
                        </m:r>
                        <m:r>
                          <a:rPr lang="de-DE" sz="800" b="0" i="1" smtClean="0">
                            <a:latin typeface="Cambria Math"/>
                          </a:rPr>
                          <m:t>𝑓𝑙𝑜𝑤</m:t>
                        </m:r>
                        <m:r>
                          <a:rPr lang="de-DE" sz="800" b="0" i="1" smtClean="0">
                            <a:latin typeface="Cambria Math"/>
                          </a:rPr>
                          <m:t> </m:t>
                        </m:r>
                        <m:r>
                          <a:rPr lang="de-DE" sz="800" b="0" i="1" smtClean="0">
                            <a:latin typeface="Cambria Math"/>
                          </a:rPr>
                          <m:t>𝑔𝑜𝑖𝑛𝑔</m:t>
                        </m:r>
                        <m:r>
                          <a:rPr lang="de-DE" sz="800" b="0" i="1" smtClean="0">
                            <a:latin typeface="Cambria Math"/>
                          </a:rPr>
                          <m:t> </m:t>
                        </m:r>
                        <m:r>
                          <a:rPr lang="de-DE" sz="800" b="0" i="1" smtClean="0">
                            <a:latin typeface="Cambria Math"/>
                          </a:rPr>
                          <m:t>𝑖𝑛𝑠𝑖𝑑𝑒</m:t>
                        </m:r>
                      </m:e>
                    </m:nary>
                  </m:oMath>
                </a14:m>
                <a:r>
                  <a:rPr lang="de-DE" sz="900" dirty="0" smtClean="0"/>
                  <a:t>,</a:t>
                </a:r>
                <a14:m>
                  <m:oMath xmlns:m="http://schemas.openxmlformats.org/officeDocument/2006/math">
                    <m:sSub>
                      <m:sSubPr>
                        <m:ctrlPr>
                          <a:rPr lang="de-DE" sz="900" i="1">
                            <a:latin typeface="Cambria Math" charset="0"/>
                          </a:rPr>
                        </m:ctrlPr>
                      </m:sSubPr>
                      <m:e>
                        <m:acc>
                          <m:accPr>
                            <m:chr m:val="̇"/>
                            <m:ctrlPr>
                              <a:rPr lang="de-DE" sz="900" i="1">
                                <a:latin typeface="Cambria Math" charset="0"/>
                              </a:rPr>
                            </m:ctrlPr>
                          </m:accPr>
                          <m:e>
                            <m:r>
                              <a:rPr lang="de-DE" sz="900" i="1">
                                <a:latin typeface="Cambria Math"/>
                              </a:rPr>
                              <m:t>𝑄</m:t>
                            </m:r>
                          </m:e>
                        </m:acc>
                      </m:e>
                      <m:sub>
                        <m:r>
                          <m:rPr>
                            <m:sty m:val="p"/>
                          </m:rPr>
                          <a:rPr lang="de-DE" sz="900">
                            <a:latin typeface="Cambria Math"/>
                          </a:rPr>
                          <m:t>outside</m:t>
                        </m:r>
                      </m:sub>
                    </m:sSub>
                    <m:r>
                      <a:rPr lang="de-DE" sz="800" i="1">
                        <a:latin typeface="Cambria Math"/>
                      </a:rPr>
                      <m:t>=</m:t>
                    </m:r>
                    <m:nary>
                      <m:naryPr>
                        <m:chr m:val="∑"/>
                        <m:subHide m:val="on"/>
                        <m:supHide m:val="on"/>
                        <m:ctrlPr>
                          <a:rPr lang="de-DE" sz="800" i="1">
                            <a:latin typeface="Cambria Math" charset="0"/>
                          </a:rPr>
                        </m:ctrlPr>
                      </m:naryPr>
                      <m:sub/>
                      <m:sup/>
                      <m:e>
                        <m:r>
                          <a:rPr lang="de-DE" sz="800" i="1">
                            <a:latin typeface="Cambria Math"/>
                          </a:rPr>
                          <m:t>𝐻𝑒𝑎𝑡</m:t>
                        </m:r>
                        <m:r>
                          <a:rPr lang="de-DE" sz="800" i="1">
                            <a:latin typeface="Cambria Math"/>
                          </a:rPr>
                          <m:t> </m:t>
                        </m:r>
                        <m:r>
                          <a:rPr lang="de-DE" sz="800" i="1">
                            <a:latin typeface="Cambria Math"/>
                          </a:rPr>
                          <m:t>𝑓𝑙𝑜𝑤𝑔𝑜𝑖𝑛𝑔</m:t>
                        </m:r>
                        <m:r>
                          <a:rPr lang="de-DE" sz="800" i="1">
                            <a:latin typeface="Cambria Math"/>
                          </a:rPr>
                          <m:t> </m:t>
                        </m:r>
                        <m:r>
                          <a:rPr lang="de-DE" sz="800" b="0" i="1" smtClean="0">
                            <a:latin typeface="Cambria Math"/>
                          </a:rPr>
                          <m:t>𝑜𝑢𝑡𝑠𝑖𝑑𝑒</m:t>
                        </m:r>
                        <m:r>
                          <a:rPr lang="de-DE" sz="800" i="1">
                            <a:latin typeface="Cambria Math"/>
                          </a:rPr>
                          <m:t> </m:t>
                        </m:r>
                      </m:e>
                    </m:nary>
                  </m:oMath>
                </a14:m>
                <a:endParaRPr lang="de-DE" sz="900" dirty="0"/>
              </a:p>
            </p:txBody>
          </p:sp>
        </mc:Choice>
        <mc:Fallback xmlns="">
          <p:sp>
            <p:nvSpPr>
              <p:cNvPr id="103" name="Textfeld 102"/>
              <p:cNvSpPr txBox="1">
                <a:spLocks noRot="1" noChangeAspect="1" noMove="1" noResize="1" noEditPoints="1" noAdjustHandles="1" noChangeArrowheads="1" noChangeShapeType="1" noTextEdit="1"/>
              </p:cNvSpPr>
              <p:nvPr/>
            </p:nvSpPr>
            <p:spPr>
              <a:xfrm>
                <a:off x="4167084" y="5734437"/>
                <a:ext cx="5628485" cy="236155"/>
              </a:xfrm>
              <a:prstGeom prst="rect">
                <a:avLst/>
              </a:prstGeom>
              <a:blipFill rotWithShape="1">
                <a:blip r:embed="rId15"/>
                <a:stretch>
                  <a:fillRect t="-73684" b="-123684"/>
                </a:stretch>
              </a:blipFill>
            </p:spPr>
            <p:txBody>
              <a:bodyPr/>
              <a:lstStyle/>
              <a:p>
                <a:r>
                  <a:rPr lang="de-DE">
                    <a:noFill/>
                  </a:rPr>
                  <a:t> </a:t>
                </a:r>
              </a:p>
            </p:txBody>
          </p:sp>
        </mc:Fallback>
      </mc:AlternateContent>
      <p:sp>
        <p:nvSpPr>
          <p:cNvPr id="42" name="Textfeld 41"/>
          <p:cNvSpPr txBox="1"/>
          <p:nvPr/>
        </p:nvSpPr>
        <p:spPr>
          <a:xfrm rot="16931541">
            <a:off x="6482773" y="3090320"/>
            <a:ext cx="800453" cy="369332"/>
          </a:xfrm>
          <a:prstGeom prst="rect">
            <a:avLst/>
          </a:prstGeom>
          <a:noFill/>
          <a:ln w="12700">
            <a:noFill/>
          </a:ln>
        </p:spPr>
        <p:txBody>
          <a:bodyPr wrap="square" rtlCol="0">
            <a:spAutoFit/>
          </a:bodyPr>
          <a:lstStyle/>
          <a:p>
            <a:pPr algn="ctr"/>
            <a:r>
              <a:rPr lang="en-US" dirty="0" smtClean="0">
                <a:latin typeface="+mj-lt"/>
                <a:cs typeface="Times New Roman" panose="02020603050405020304" pitchFamily="18" charset="0"/>
              </a:rPr>
              <a:t>Chip</a:t>
            </a: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36054979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kt 47" hidden="1"/>
          <p:cNvGraphicFramePr>
            <a:graphicFrameLocks noChangeAspect="1"/>
          </p:cNvGraphicFramePr>
          <p:nvPr>
            <p:custDataLst>
              <p:tags r:id="rId2"/>
            </p:custDataLst>
            <p:extLst>
              <p:ext uri="{D42A27DB-BD31-4B8C-83A1-F6EECF244321}">
                <p14:modId xmlns:p14="http://schemas.microsoft.com/office/powerpoint/2010/main" val="4248094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81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Textfeld 12"/>
              <p:cNvSpPr txBox="1"/>
              <p:nvPr/>
            </p:nvSpPr>
            <p:spPr>
              <a:xfrm>
                <a:off x="5958580" y="4974460"/>
                <a:ext cx="2209541" cy="618246"/>
              </a:xfrm>
              <a:prstGeom prst="rect">
                <a:avLst/>
              </a:prstGeom>
              <a:noFill/>
              <a:ln w="3175">
                <a:solidFill>
                  <a:schemeClr val="tx1"/>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𝑇</m:t>
                          </m:r>
                        </m:sub>
                      </m:sSub>
                      <m:r>
                        <a:rPr lang="de-DE" b="0" i="1" smtClean="0">
                          <a:latin typeface="Cambria Math"/>
                        </a:rPr>
                        <m:t>=</m:t>
                      </m:r>
                      <m:r>
                        <a:rPr lang="de-DE" b="0" i="1" smtClean="0">
                          <a:latin typeface="Cambria Math"/>
                        </a:rPr>
                        <m:t>𝑘𝐿</m:t>
                      </m:r>
                      <m:f>
                        <m:fPr>
                          <m:ctrlPr>
                            <a:rPr lang="de-DE" b="0" i="1" smtClean="0">
                              <a:latin typeface="Cambria Math" charset="0"/>
                            </a:rPr>
                          </m:ctrlPr>
                        </m:fPr>
                        <m:num>
                          <m:r>
                            <a:rPr lang="de-DE" b="0" i="1" smtClean="0">
                              <a:latin typeface="Cambria Math"/>
                            </a:rPr>
                            <m:t>𝑑</m:t>
                          </m:r>
                          <m:r>
                            <a:rPr lang="de-DE" b="0" i="1" smtClean="0">
                              <a:latin typeface="Cambria Math"/>
                              <a:ea typeface="Cambria Math"/>
                            </a:rPr>
                            <m:t>𝜃</m:t>
                          </m:r>
                        </m:num>
                        <m:den>
                          <m:r>
                            <a:rPr lang="de-DE" b="0" i="1" smtClean="0">
                              <a:latin typeface="Cambria Math"/>
                            </a:rPr>
                            <m:t>𝑑𝑧</m:t>
                          </m:r>
                        </m:den>
                      </m:f>
                      <m:r>
                        <a:rPr lang="de-DE" b="0" i="1" smtClean="0">
                          <a:latin typeface="Cambria Math"/>
                        </a:rPr>
                        <m:t>𝑤</m:t>
                      </m:r>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5958580" y="4974460"/>
                <a:ext cx="2209541" cy="618246"/>
              </a:xfrm>
              <a:prstGeom prst="rect">
                <a:avLst/>
              </a:prstGeom>
              <a:blipFill rotWithShape="1">
                <a:blip r:embed="rId7"/>
                <a:stretch>
                  <a:fillRect/>
                </a:stretch>
              </a:blipFill>
              <a:ln w="3175">
                <a:solidFill>
                  <a:schemeClr val="tx1"/>
                </a:solidFill>
                <a:prstDash val="dash"/>
              </a:ln>
            </p:spPr>
            <p:txBody>
              <a:bodyPr/>
              <a:lstStyle/>
              <a:p>
                <a:r>
                  <a:rPr lang="de-DE">
                    <a:noFill/>
                  </a:rPr>
                  <a:t> </a:t>
                </a:r>
              </a:p>
            </p:txBody>
          </p:sp>
        </mc:Fallback>
      </mc:AlternateContent>
      <p:sp>
        <p:nvSpPr>
          <p:cNvPr id="54"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from the tool tip</a:t>
            </a:r>
            <a:endParaRPr lang="de-DE" dirty="0">
              <a:solidFill>
                <a:srgbClr val="407FB7"/>
              </a:solidFill>
            </a:endParaRPr>
          </a:p>
        </p:txBody>
      </p:sp>
      <mc:AlternateContent xmlns:mc="http://schemas.openxmlformats.org/markup-compatibility/2006" xmlns:a14="http://schemas.microsoft.com/office/drawing/2010/main">
        <mc:Choice Requires="a14">
          <p:sp>
            <p:nvSpPr>
              <p:cNvPr id="2" name="Inhaltsplatzhalter 1"/>
              <p:cNvSpPr>
                <a:spLocks noGrp="1"/>
              </p:cNvSpPr>
              <p:nvPr>
                <p:ph idx="1"/>
              </p:nvPr>
            </p:nvSpPr>
            <p:spPr>
              <a:xfrm>
                <a:off x="217486" y="909544"/>
                <a:ext cx="4401750" cy="4625112"/>
              </a:xfrm>
            </p:spPr>
            <p:txBody>
              <a:bodyPr lIns="180000" tIns="0" rIns="180000" bIns="0">
                <a:spAutoFit/>
              </a:bodyPr>
              <a:lstStyle/>
              <a:p>
                <a:pPr marL="0" indent="0">
                  <a:buNone/>
                </a:pPr>
                <a:r>
                  <a:rPr lang="en-US" dirty="0"/>
                  <a:t>The heat flow through the tool is calculated as a mean value between the heat flows calculated for the last two isothermals</a:t>
                </a:r>
                <a:r>
                  <a:rPr lang="en-US" dirty="0" smtClean="0"/>
                  <a:t>.</a:t>
                </a:r>
              </a:p>
              <a:p>
                <a:pPr marL="0" indent="0">
                  <a:buNone/>
                </a:pPr>
                <a:r>
                  <a:rPr lang="en-US" dirty="0" smtClean="0"/>
                  <a:t>Method </a:t>
                </a:r>
                <a:r>
                  <a:rPr lang="en-US" dirty="0"/>
                  <a:t>based on [BOOTHROYD]. </a:t>
                </a:r>
                <a:endParaRPr lang="de-DE" dirty="0" smtClean="0"/>
              </a:p>
              <a:p>
                <a:pPr lvl="1"/>
                <a14:m>
                  <m:oMath xmlns:m="http://schemas.openxmlformats.org/officeDocument/2006/math">
                    <m:r>
                      <a:rPr lang="en-US" i="1">
                        <a:latin typeface="Cambria Math"/>
                      </a:rPr>
                      <m:t>𝑘</m:t>
                    </m:r>
                  </m:oMath>
                </a14:m>
                <a:r>
                  <a:rPr lang="en-US" dirty="0"/>
                  <a:t> </a:t>
                </a:r>
                <a:r>
                  <a:rPr lang="en-US" dirty="0" smtClean="0"/>
                  <a:t>: </a:t>
                </a:r>
                <a:r>
                  <a:rPr lang="en-US" dirty="0"/>
                  <a:t>heat </a:t>
                </a:r>
                <a:r>
                  <a:rPr lang="en-US" dirty="0" smtClean="0"/>
                  <a:t>conductivity</a:t>
                </a:r>
              </a:p>
              <a:p>
                <a:pPr lvl="1"/>
                <a14:m>
                  <m:oMath xmlns:m="http://schemas.openxmlformats.org/officeDocument/2006/math">
                    <m:r>
                      <a:rPr lang="en-US" i="1">
                        <a:latin typeface="Cambria Math"/>
                      </a:rPr>
                      <m:t>𝐿</m:t>
                    </m:r>
                  </m:oMath>
                </a14:m>
                <a:r>
                  <a:rPr lang="en-US" dirty="0"/>
                  <a:t> </a:t>
                </a:r>
                <a:r>
                  <a:rPr lang="en-US" dirty="0" smtClean="0"/>
                  <a:t>: </a:t>
                </a:r>
                <a:r>
                  <a:rPr lang="en-US" dirty="0"/>
                  <a:t>length of the isothermal</a:t>
                </a:r>
              </a:p>
              <a:p>
                <a:pPr lvl="1"/>
                <a14:m>
                  <m:oMath xmlns:m="http://schemas.openxmlformats.org/officeDocument/2006/math">
                    <m:f>
                      <m:fPr>
                        <m:ctrlPr>
                          <a:rPr lang="en-US" i="1">
                            <a:latin typeface="Cambria Math" charset="0"/>
                          </a:rPr>
                        </m:ctrlPr>
                      </m:fPr>
                      <m:num>
                        <m:r>
                          <a:rPr lang="en-US" i="1">
                            <a:latin typeface="Cambria Math"/>
                          </a:rPr>
                          <m:t>𝑑</m:t>
                        </m:r>
                        <m:r>
                          <a:rPr lang="en-US" i="1">
                            <a:latin typeface="Cambria Math"/>
                            <a:ea typeface="Cambria Math"/>
                          </a:rPr>
                          <m:t>𝜃</m:t>
                        </m:r>
                      </m:num>
                      <m:den>
                        <m:r>
                          <a:rPr lang="en-US" i="1">
                            <a:latin typeface="Cambria Math"/>
                          </a:rPr>
                          <m:t>𝑑𝑧</m:t>
                        </m:r>
                      </m:den>
                    </m:f>
                  </m:oMath>
                </a14:m>
                <a:r>
                  <a:rPr lang="en-US" dirty="0"/>
                  <a:t> </a:t>
                </a:r>
                <a:r>
                  <a:rPr lang="en-US" dirty="0" smtClean="0"/>
                  <a:t>: </a:t>
                </a:r>
                <a:r>
                  <a:rPr lang="en-US" dirty="0"/>
                  <a:t>temperature gradient normal to line</a:t>
                </a:r>
              </a:p>
              <a:p>
                <a:pPr lvl="1"/>
                <a14:m>
                  <m:oMath xmlns:m="http://schemas.openxmlformats.org/officeDocument/2006/math">
                    <m:r>
                      <a:rPr lang="en-US" i="1">
                        <a:latin typeface="Cambria Math"/>
                      </a:rPr>
                      <m:t>𝑤</m:t>
                    </m:r>
                  </m:oMath>
                </a14:m>
                <a:r>
                  <a:rPr lang="en-US" dirty="0"/>
                  <a:t> </a:t>
                </a:r>
                <a:r>
                  <a:rPr lang="en-US" dirty="0" smtClean="0"/>
                  <a:t>: </a:t>
                </a:r>
                <a:r>
                  <a:rPr lang="en-US" dirty="0"/>
                  <a:t>effective tool </a:t>
                </a:r>
                <a:r>
                  <a:rPr lang="en-US" dirty="0" smtClean="0"/>
                  <a:t>width</a:t>
                </a:r>
              </a:p>
              <a:p>
                <a:pPr marL="0" indent="0">
                  <a:buNone/>
                </a:pPr>
                <a:endParaRPr lang="en-US" dirty="0"/>
              </a:p>
              <a:p>
                <a:endParaRPr lang="en-US" dirty="0"/>
              </a:p>
              <a:p>
                <a:endParaRPr lang="de-DE" dirty="0" smtClean="0"/>
              </a:p>
              <a:p>
                <a:endParaRPr lang="de-DE" dirty="0"/>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xfrm>
                <a:off x="217486" y="909544"/>
                <a:ext cx="4401750" cy="4625112"/>
              </a:xfrm>
              <a:blipFill rotWithShape="1">
                <a:blip r:embed="rId8"/>
                <a:stretch>
                  <a:fillRect t="-1581"/>
                </a:stretch>
              </a:blipFill>
            </p:spPr>
            <p:txBody>
              <a:bodyPr/>
              <a:lstStyle/>
              <a:p>
                <a:r>
                  <a:rPr lang="de-DE">
                    <a:noFill/>
                  </a:rPr>
                  <a:t> </a:t>
                </a:r>
              </a:p>
            </p:txBody>
          </p:sp>
        </mc:Fallback>
      </mc:AlternateContent>
      <p:grpSp>
        <p:nvGrpSpPr>
          <p:cNvPr id="3" name="Gruppieren 2"/>
          <p:cNvGrpSpPr/>
          <p:nvPr/>
        </p:nvGrpSpPr>
        <p:grpSpPr>
          <a:xfrm>
            <a:off x="5313040" y="252273"/>
            <a:ext cx="3500620" cy="4383020"/>
            <a:chOff x="5886279" y="970008"/>
            <a:chExt cx="2354142" cy="2947550"/>
          </a:xfrm>
        </p:grpSpPr>
        <p:cxnSp>
          <p:nvCxnSpPr>
            <p:cNvPr id="37" name="Gerade Verbindung 36"/>
            <p:cNvCxnSpPr/>
            <p:nvPr/>
          </p:nvCxnSpPr>
          <p:spPr bwMode="auto">
            <a:xfrm>
              <a:off x="6472690" y="970008"/>
              <a:ext cx="0" cy="0"/>
            </a:xfrm>
            <a:prstGeom prst="line">
              <a:avLst/>
            </a:pr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40" name="Textfeld 39"/>
                <p:cNvSpPr txBox="1"/>
                <p:nvPr/>
              </p:nvSpPr>
              <p:spPr>
                <a:xfrm>
                  <a:off x="7427567" y="3082374"/>
                  <a:ext cx="52399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𝑇</m:t>
                            </m:r>
                          </m:sub>
                        </m:sSub>
                      </m:oMath>
                    </m:oMathPara>
                  </a14:m>
                  <a:endParaRPr lang="de-DE" dirty="0"/>
                </a:p>
              </p:txBody>
            </p:sp>
          </mc:Choice>
          <mc:Fallback xmlns="">
            <p:sp>
              <p:nvSpPr>
                <p:cNvPr id="40" name="Textfeld 39"/>
                <p:cNvSpPr txBox="1">
                  <a:spLocks noRot="1" noChangeAspect="1" noMove="1" noResize="1" noEditPoints="1" noAdjustHandles="1" noChangeArrowheads="1" noChangeShapeType="1" noTextEdit="1"/>
                </p:cNvSpPr>
                <p:nvPr/>
              </p:nvSpPr>
              <p:spPr>
                <a:xfrm>
                  <a:off x="7427567" y="3082374"/>
                  <a:ext cx="523990" cy="379848"/>
                </a:xfrm>
                <a:prstGeom prst="rect">
                  <a:avLst/>
                </a:prstGeom>
                <a:blipFill rotWithShape="1">
                  <a:blip r:embed="rId9"/>
                  <a:stretch>
                    <a:fillRect/>
                  </a:stretch>
                </a:blipFill>
              </p:spPr>
              <p:txBody>
                <a:bodyPr/>
                <a:lstStyle/>
                <a:p>
                  <a:r>
                    <a:rPr lang="de-DE">
                      <a:noFill/>
                    </a:rPr>
                    <a:t> </a:t>
                  </a:r>
                </a:p>
              </p:txBody>
            </p:sp>
          </mc:Fallback>
        </mc:AlternateContent>
        <p:sp>
          <p:nvSpPr>
            <p:cNvPr id="50" name="Textfeld 49"/>
            <p:cNvSpPr txBox="1"/>
            <p:nvPr/>
          </p:nvSpPr>
          <p:spPr>
            <a:xfrm>
              <a:off x="6929733" y="1858313"/>
              <a:ext cx="628102" cy="369332"/>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Tool</a:t>
              </a:r>
              <a:endParaRPr lang="en-US" dirty="0">
                <a:latin typeface="Times New Roman" panose="02020603050405020304" pitchFamily="18" charset="0"/>
                <a:cs typeface="Times New Roman" panose="02020603050405020304" pitchFamily="18" charset="0"/>
              </a:endParaRPr>
            </a:p>
          </p:txBody>
        </p:sp>
        <p:cxnSp>
          <p:nvCxnSpPr>
            <p:cNvPr id="52" name="Gerade Verbindung mit Pfeil 51"/>
            <p:cNvCxnSpPr/>
            <p:nvPr/>
          </p:nvCxnSpPr>
          <p:spPr bwMode="auto">
            <a:xfrm flipV="1">
              <a:off x="6241875" y="1982697"/>
              <a:ext cx="166121" cy="281940"/>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60" name="Gruppieren 59"/>
            <p:cNvGrpSpPr/>
            <p:nvPr/>
          </p:nvGrpSpPr>
          <p:grpSpPr>
            <a:xfrm>
              <a:off x="5886279" y="1403406"/>
              <a:ext cx="2354142" cy="2514152"/>
              <a:chOff x="6331799" y="1124743"/>
              <a:chExt cx="2473629" cy="2514152"/>
            </a:xfrm>
          </p:grpSpPr>
          <p:sp>
            <p:nvSpPr>
              <p:cNvPr id="61" name="Freihandform 60"/>
              <p:cNvSpPr/>
              <p:nvPr/>
            </p:nvSpPr>
            <p:spPr>
              <a:xfrm>
                <a:off x="6439725" y="2456892"/>
                <a:ext cx="208698" cy="611043"/>
              </a:xfrm>
              <a:custGeom>
                <a:avLst/>
                <a:gdLst>
                  <a:gd name="connsiteX0" fmla="*/ 0 w 182258"/>
                  <a:gd name="connsiteY0" fmla="*/ 498763 h 498763"/>
                  <a:gd name="connsiteX1" fmla="*/ 175491 w 182258"/>
                  <a:gd name="connsiteY1" fmla="*/ 230909 h 498763"/>
                  <a:gd name="connsiteX2" fmla="*/ 129309 w 182258"/>
                  <a:gd name="connsiteY2" fmla="*/ 0 h 498763"/>
                </a:gdLst>
                <a:ahLst/>
                <a:cxnLst>
                  <a:cxn ang="0">
                    <a:pos x="connsiteX0" y="connsiteY0"/>
                  </a:cxn>
                  <a:cxn ang="0">
                    <a:pos x="connsiteX1" y="connsiteY1"/>
                  </a:cxn>
                  <a:cxn ang="0">
                    <a:pos x="connsiteX2" y="connsiteY2"/>
                  </a:cxn>
                </a:cxnLst>
                <a:rect l="l" t="t" r="r" b="b"/>
                <a:pathLst>
                  <a:path w="182258" h="498763">
                    <a:moveTo>
                      <a:pt x="0" y="498763"/>
                    </a:moveTo>
                    <a:cubicBezTo>
                      <a:pt x="76970" y="406399"/>
                      <a:pt x="153940" y="314036"/>
                      <a:pt x="175491" y="230909"/>
                    </a:cubicBezTo>
                    <a:cubicBezTo>
                      <a:pt x="197042" y="147782"/>
                      <a:pt x="163175" y="73891"/>
                      <a:pt x="129309"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2" name="Freihandform 61"/>
              <p:cNvSpPr/>
              <p:nvPr/>
            </p:nvSpPr>
            <p:spPr>
              <a:xfrm>
                <a:off x="6409708" y="2312876"/>
                <a:ext cx="427225" cy="928371"/>
              </a:xfrm>
              <a:custGeom>
                <a:avLst/>
                <a:gdLst>
                  <a:gd name="connsiteX0" fmla="*/ 0 w 373098"/>
                  <a:gd name="connsiteY0" fmla="*/ 877455 h 877455"/>
                  <a:gd name="connsiteX1" fmla="*/ 369454 w 373098"/>
                  <a:gd name="connsiteY1" fmla="*/ 443346 h 877455"/>
                  <a:gd name="connsiteX2" fmla="*/ 157018 w 373098"/>
                  <a:gd name="connsiteY2" fmla="*/ 0 h 877455"/>
                </a:gdLst>
                <a:ahLst/>
                <a:cxnLst>
                  <a:cxn ang="0">
                    <a:pos x="connsiteX0" y="connsiteY0"/>
                  </a:cxn>
                  <a:cxn ang="0">
                    <a:pos x="connsiteX1" y="connsiteY1"/>
                  </a:cxn>
                  <a:cxn ang="0">
                    <a:pos x="connsiteX2" y="connsiteY2"/>
                  </a:cxn>
                </a:cxnLst>
                <a:rect l="l" t="t" r="r" b="b"/>
                <a:pathLst>
                  <a:path w="373098" h="877455">
                    <a:moveTo>
                      <a:pt x="0" y="877455"/>
                    </a:moveTo>
                    <a:cubicBezTo>
                      <a:pt x="171642" y="733521"/>
                      <a:pt x="343284" y="589588"/>
                      <a:pt x="369454" y="443346"/>
                    </a:cubicBezTo>
                    <a:cubicBezTo>
                      <a:pt x="395624" y="297104"/>
                      <a:pt x="276321" y="148552"/>
                      <a:pt x="157018"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3" name="Freihandform 62"/>
              <p:cNvSpPr/>
              <p:nvPr/>
            </p:nvSpPr>
            <p:spPr>
              <a:xfrm>
                <a:off x="6382929" y="3348719"/>
                <a:ext cx="272637" cy="277322"/>
              </a:xfrm>
              <a:custGeom>
                <a:avLst/>
                <a:gdLst>
                  <a:gd name="connsiteX0" fmla="*/ 0 w 238096"/>
                  <a:gd name="connsiteY0" fmla="*/ 58913 h 262113"/>
                  <a:gd name="connsiteX1" fmla="*/ 230909 w 238096"/>
                  <a:gd name="connsiteY1" fmla="*/ 12732 h 262113"/>
                  <a:gd name="connsiteX2" fmla="*/ 157018 w 238096"/>
                  <a:gd name="connsiteY2" fmla="*/ 262113 h 262113"/>
                </a:gdLst>
                <a:ahLst/>
                <a:cxnLst>
                  <a:cxn ang="0">
                    <a:pos x="connsiteX0" y="connsiteY0"/>
                  </a:cxn>
                  <a:cxn ang="0">
                    <a:pos x="connsiteX1" y="connsiteY1"/>
                  </a:cxn>
                  <a:cxn ang="0">
                    <a:pos x="connsiteX2" y="connsiteY2"/>
                  </a:cxn>
                </a:cxnLst>
                <a:rect l="l" t="t" r="r" b="b"/>
                <a:pathLst>
                  <a:path w="238096" h="262113">
                    <a:moveTo>
                      <a:pt x="0" y="58913"/>
                    </a:moveTo>
                    <a:cubicBezTo>
                      <a:pt x="102369" y="18889"/>
                      <a:pt x="204739" y="-21135"/>
                      <a:pt x="230909" y="12732"/>
                    </a:cubicBezTo>
                    <a:cubicBezTo>
                      <a:pt x="257079" y="46599"/>
                      <a:pt x="207048" y="154356"/>
                      <a:pt x="157018" y="262113"/>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4" name="Freihandform 63"/>
              <p:cNvSpPr/>
              <p:nvPr/>
            </p:nvSpPr>
            <p:spPr>
              <a:xfrm>
                <a:off x="6611392" y="2185257"/>
                <a:ext cx="537210" cy="1407215"/>
              </a:xfrm>
              <a:custGeom>
                <a:avLst/>
                <a:gdLst>
                  <a:gd name="connsiteX0" fmla="*/ 0 w 469151"/>
                  <a:gd name="connsiteY0" fmla="*/ 0 h 1330036"/>
                  <a:gd name="connsiteX1" fmla="*/ 461818 w 469151"/>
                  <a:gd name="connsiteY1" fmla="*/ 618836 h 1330036"/>
                  <a:gd name="connsiteX2" fmla="*/ 240146 w 469151"/>
                  <a:gd name="connsiteY2" fmla="*/ 1330036 h 1330036"/>
                </a:gdLst>
                <a:ahLst/>
                <a:cxnLst>
                  <a:cxn ang="0">
                    <a:pos x="connsiteX0" y="connsiteY0"/>
                  </a:cxn>
                  <a:cxn ang="0">
                    <a:pos x="connsiteX1" y="connsiteY1"/>
                  </a:cxn>
                  <a:cxn ang="0">
                    <a:pos x="connsiteX2" y="connsiteY2"/>
                  </a:cxn>
                </a:cxnLst>
                <a:rect l="l" t="t" r="r" b="b"/>
                <a:pathLst>
                  <a:path w="469151" h="1330036">
                    <a:moveTo>
                      <a:pt x="0" y="0"/>
                    </a:moveTo>
                    <a:cubicBezTo>
                      <a:pt x="210897" y="198581"/>
                      <a:pt x="421794" y="397163"/>
                      <a:pt x="461818" y="618836"/>
                    </a:cubicBezTo>
                    <a:cubicBezTo>
                      <a:pt x="501842" y="840509"/>
                      <a:pt x="370994" y="1085272"/>
                      <a:pt x="240146" y="1330036"/>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5" name="Freihandform 64"/>
              <p:cNvSpPr/>
              <p:nvPr/>
            </p:nvSpPr>
            <p:spPr>
              <a:xfrm>
                <a:off x="6648886" y="1955957"/>
                <a:ext cx="915858" cy="1602661"/>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nvGrpSpPr>
              <p:cNvPr id="66" name="Gruppieren 65"/>
              <p:cNvGrpSpPr/>
              <p:nvPr/>
            </p:nvGrpSpPr>
            <p:grpSpPr>
              <a:xfrm>
                <a:off x="6331799" y="1124743"/>
                <a:ext cx="2473629" cy="2514152"/>
                <a:chOff x="4139952" y="908720"/>
                <a:chExt cx="2160240" cy="2376264"/>
              </a:xfrm>
            </p:grpSpPr>
            <p:grpSp>
              <p:nvGrpSpPr>
                <p:cNvPr id="67" name="Gruppieren 66"/>
                <p:cNvGrpSpPr/>
                <p:nvPr/>
              </p:nvGrpSpPr>
              <p:grpSpPr>
                <a:xfrm>
                  <a:off x="4139952" y="908720"/>
                  <a:ext cx="2160240" cy="2376264"/>
                  <a:chOff x="4139952" y="908720"/>
                  <a:chExt cx="2160240" cy="2376264"/>
                </a:xfrm>
              </p:grpSpPr>
              <p:cxnSp>
                <p:nvCxnSpPr>
                  <p:cNvPr id="69" name="Gerade Verbindung 68"/>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1" name="Gerade Verbindung mit Pfeil 70"/>
            <p:cNvCxnSpPr/>
            <p:nvPr/>
          </p:nvCxnSpPr>
          <p:spPr bwMode="auto">
            <a:xfrm flipV="1">
              <a:off x="6386026" y="2144171"/>
              <a:ext cx="192599" cy="249925"/>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Gerade Verbindung mit Pfeil 71"/>
            <p:cNvCxnSpPr/>
            <p:nvPr/>
          </p:nvCxnSpPr>
          <p:spPr bwMode="auto">
            <a:xfrm flipV="1">
              <a:off x="6575216" y="2313778"/>
              <a:ext cx="202071" cy="227948"/>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 name="Gerade Verbindung mit Pfeil 72"/>
            <p:cNvCxnSpPr/>
            <p:nvPr/>
          </p:nvCxnSpPr>
          <p:spPr bwMode="auto">
            <a:xfrm flipV="1">
              <a:off x="6761880" y="2500992"/>
              <a:ext cx="231717" cy="22054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4" name="Gerade Verbindung mit Pfeil 73"/>
            <p:cNvCxnSpPr/>
            <p:nvPr/>
          </p:nvCxnSpPr>
          <p:spPr bwMode="auto">
            <a:xfrm flipV="1">
              <a:off x="6918790" y="2680846"/>
              <a:ext cx="250915" cy="203668"/>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 name="Gerade Verbindung mit Pfeil 74"/>
            <p:cNvCxnSpPr/>
            <p:nvPr/>
          </p:nvCxnSpPr>
          <p:spPr bwMode="auto">
            <a:xfrm flipV="1">
              <a:off x="7011053" y="2888940"/>
              <a:ext cx="301118" cy="151616"/>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6" name="Gerade Verbindung mit Pfeil 75"/>
            <p:cNvCxnSpPr/>
            <p:nvPr/>
          </p:nvCxnSpPr>
          <p:spPr bwMode="auto">
            <a:xfrm flipV="1">
              <a:off x="7063545" y="3202310"/>
              <a:ext cx="323629" cy="45376"/>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 name="Gerade Verbindung mit Pfeil 76"/>
            <p:cNvCxnSpPr/>
            <p:nvPr/>
          </p:nvCxnSpPr>
          <p:spPr bwMode="auto">
            <a:xfrm>
              <a:off x="7044625" y="3465006"/>
              <a:ext cx="317839" cy="5490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 name="Gerade Verbindung mit Pfeil 77"/>
            <p:cNvCxnSpPr/>
            <p:nvPr/>
          </p:nvCxnSpPr>
          <p:spPr bwMode="auto">
            <a:xfrm>
              <a:off x="6979166" y="3643132"/>
              <a:ext cx="296454" cy="9173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3730876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by the chip</a:t>
            </a:r>
            <a:endParaRPr lang="en-US" dirty="0">
              <a:solidFill>
                <a:srgbClr val="407FB7"/>
              </a:solidFill>
            </a:endParaRPr>
          </a:p>
        </p:txBody>
      </p:sp>
      <p:grpSp>
        <p:nvGrpSpPr>
          <p:cNvPr id="38" name="Gruppieren 37"/>
          <p:cNvGrpSpPr/>
          <p:nvPr/>
        </p:nvGrpSpPr>
        <p:grpSpPr>
          <a:xfrm>
            <a:off x="4565160" y="985216"/>
            <a:ext cx="4768020" cy="4308212"/>
            <a:chOff x="6105130" y="1308013"/>
            <a:chExt cx="3212079" cy="2902318"/>
          </a:xfrm>
        </p:grpSpPr>
        <p:grpSp>
          <p:nvGrpSpPr>
            <p:cNvPr id="16" name="Gruppieren 15"/>
            <p:cNvGrpSpPr/>
            <p:nvPr/>
          </p:nvGrpSpPr>
          <p:grpSpPr>
            <a:xfrm>
              <a:off x="6105130" y="1309949"/>
              <a:ext cx="3212079" cy="2900382"/>
              <a:chOff x="6105130" y="1309949"/>
              <a:chExt cx="3212079" cy="2900382"/>
            </a:xfrm>
          </p:grpSpPr>
          <p:grpSp>
            <p:nvGrpSpPr>
              <p:cNvPr id="3" name="Gruppieren 2"/>
              <p:cNvGrpSpPr/>
              <p:nvPr/>
            </p:nvGrpSpPr>
            <p:grpSpPr>
              <a:xfrm>
                <a:off x="6605681" y="1309949"/>
                <a:ext cx="1006998" cy="2900382"/>
                <a:chOff x="6742416" y="3265227"/>
                <a:chExt cx="935164" cy="2735873"/>
              </a:xfrm>
            </p:grpSpPr>
            <p:sp>
              <p:nvSpPr>
                <p:cNvPr id="4" name="Freihandform 3"/>
                <p:cNvSpPr/>
                <p:nvPr/>
              </p:nvSpPr>
              <p:spPr>
                <a:xfrm>
                  <a:off x="6777480" y="3265227"/>
                  <a:ext cx="633890"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sp>
              <p:nvSpPr>
                <p:cNvPr id="5" name="Rechteck 4"/>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grpSp>
          <p:grpSp>
            <p:nvGrpSpPr>
              <p:cNvPr id="6" name="Gruppieren 5"/>
              <p:cNvGrpSpPr/>
              <p:nvPr/>
            </p:nvGrpSpPr>
            <p:grpSpPr>
              <a:xfrm>
                <a:off x="6991031" y="1315643"/>
                <a:ext cx="2326178" cy="2519150"/>
                <a:chOff x="4139952" y="908720"/>
                <a:chExt cx="2160240" cy="2376264"/>
              </a:xfrm>
            </p:grpSpPr>
            <p:grpSp>
              <p:nvGrpSpPr>
                <p:cNvPr id="7" name="Gruppieren 6"/>
                <p:cNvGrpSpPr/>
                <p:nvPr/>
              </p:nvGrpSpPr>
              <p:grpSpPr>
                <a:xfrm>
                  <a:off x="4139952" y="908720"/>
                  <a:ext cx="2160240" cy="2376264"/>
                  <a:chOff x="4139952" y="908720"/>
                  <a:chExt cx="2160240" cy="2376264"/>
                </a:xfrm>
              </p:grpSpPr>
              <p:cxnSp>
                <p:nvCxnSpPr>
                  <p:cNvPr id="9" name="Gerade Verbindung 8"/>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p:nvGrpSpPr>
            <p:grpSpPr>
              <a:xfrm>
                <a:off x="6105130" y="1347730"/>
                <a:ext cx="628887" cy="2199372"/>
                <a:chOff x="3360118" y="740761"/>
                <a:chExt cx="584025" cy="2074624"/>
              </a:xfrm>
            </p:grpSpPr>
            <p:sp>
              <p:nvSpPr>
                <p:cNvPr id="12" name="Freihandform 11"/>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cxnSp>
              <p:nvCxnSpPr>
                <p:cNvPr id="13" name="Gerade Verbindung 12"/>
                <p:cNvCxnSpPr>
                  <a:endCxn id="12" idx="0"/>
                </p:cNvCxnSpPr>
                <p:nvPr/>
              </p:nvCxnSpPr>
              <p:spPr>
                <a:xfrm flipV="1">
                  <a:off x="3360118" y="2800471"/>
                  <a:ext cx="184129" cy="14914"/>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7" name="Gerade Verbindung mit Pfeil 16"/>
            <p:cNvCxnSpPr/>
            <p:nvPr/>
          </p:nvCxnSpPr>
          <p:spPr bwMode="auto">
            <a:xfrm flipV="1">
              <a:off x="6940554" y="1702100"/>
              <a:ext cx="97015" cy="73742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Gerade Verbindung 21"/>
            <p:cNvCxnSpPr/>
            <p:nvPr/>
          </p:nvCxnSpPr>
          <p:spPr bwMode="auto">
            <a:xfrm flipH="1" flipV="1">
              <a:off x="6739882" y="1916832"/>
              <a:ext cx="583519" cy="144016"/>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Textfeld 26"/>
            <p:cNvSpPr txBox="1"/>
            <p:nvPr/>
          </p:nvSpPr>
          <p:spPr>
            <a:xfrm>
              <a:off x="8553400" y="3298002"/>
              <a:ext cx="628102"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Tool</a:t>
              </a:r>
              <a:endParaRPr lang="en-US" dirty="0">
                <a:latin typeface="Arial"/>
                <a:cs typeface="Times New Roman" panose="02020603050405020304" pitchFamily="18" charset="0"/>
              </a:endParaRPr>
            </a:p>
          </p:txBody>
        </p:sp>
        <p:sp>
          <p:nvSpPr>
            <p:cNvPr id="28" name="Textfeld 27"/>
            <p:cNvSpPr txBox="1"/>
            <p:nvPr/>
          </p:nvSpPr>
          <p:spPr>
            <a:xfrm>
              <a:off x="6467273" y="3362436"/>
              <a:ext cx="763181"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Chip</a:t>
              </a:r>
              <a:endParaRPr lang="en-US" dirty="0">
                <a:latin typeface="Aria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Rechteck 28"/>
                <p:cNvSpPr/>
                <p:nvPr/>
              </p:nvSpPr>
              <p:spPr>
                <a:xfrm>
                  <a:off x="6650982" y="1308013"/>
                  <a:ext cx="707180" cy="379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acc>
                              <m:accPr>
                                <m:chr m:val="̇"/>
                                <m:ctrlPr>
                                  <a:rPr lang="en-US" i="1">
                                    <a:latin typeface="Cambria Math" charset="0"/>
                                  </a:rPr>
                                </m:ctrlPr>
                              </m:accPr>
                              <m:e>
                                <m:r>
                                  <a:rPr lang="en-US" i="1">
                                    <a:latin typeface="Cambria Math"/>
                                  </a:rPr>
                                  <m:t>𝑄</m:t>
                                </m:r>
                              </m:e>
                            </m:acc>
                          </m:e>
                          <m:sub>
                            <m:r>
                              <a:rPr lang="en-US" i="1">
                                <a:latin typeface="Cambria Math"/>
                              </a:rPr>
                              <m:t>𝑐</m:t>
                            </m:r>
                          </m:sub>
                          <m:sup>
                            <m:r>
                              <a:rPr lang="en-US" i="1">
                                <a:latin typeface="Cambria Math"/>
                              </a:rPr>
                              <m:t>𝑜𝑢𝑡</m:t>
                            </m:r>
                          </m:sup>
                        </m:sSubSup>
                      </m:oMath>
                    </m:oMathPara>
                  </a14:m>
                  <a:endParaRPr lang="en-US" dirty="0">
                    <a:latin typeface="Arial"/>
                  </a:endParaRPr>
                </a:p>
              </p:txBody>
            </p:sp>
          </mc:Choice>
          <mc:Fallback xmlns="">
            <p:sp>
              <p:nvSpPr>
                <p:cNvPr id="29" name="Rechteck 28"/>
                <p:cNvSpPr>
                  <a:spLocks noRot="1" noChangeAspect="1" noMove="1" noResize="1" noEditPoints="1" noAdjustHandles="1" noChangeArrowheads="1" noChangeShapeType="1" noTextEdit="1"/>
                </p:cNvSpPr>
                <p:nvPr/>
              </p:nvSpPr>
              <p:spPr>
                <a:xfrm>
                  <a:off x="6650982" y="1308013"/>
                  <a:ext cx="707180" cy="379848"/>
                </a:xfrm>
                <a:prstGeom prst="rect">
                  <a:avLst/>
                </a:prstGeom>
                <a:blipFill rotWithShape="1">
                  <a:blip r:embed="rId2"/>
                  <a:stretch>
                    <a:fillRect b="-11290"/>
                  </a:stretch>
                </a:blipFill>
              </p:spPr>
              <p:txBody>
                <a:bodyPr/>
                <a:lstStyle/>
                <a:p>
                  <a:r>
                    <a:rPr lang="de-DE">
                      <a:noFill/>
                    </a:rPr>
                    <a:t> </a:t>
                  </a:r>
                </a:p>
              </p:txBody>
            </p:sp>
          </mc:Fallback>
        </mc:AlternateContent>
        <p:sp>
          <p:nvSpPr>
            <p:cNvPr id="36" name="Rechteck 35"/>
            <p:cNvSpPr/>
            <p:nvPr/>
          </p:nvSpPr>
          <p:spPr bwMode="auto">
            <a:xfrm rot="894291">
              <a:off x="7275563" y="2054977"/>
              <a:ext cx="38758" cy="44818"/>
            </a:xfrm>
            <a:prstGeom prst="rect">
              <a:avLst/>
            </a:prstGeom>
            <a:noFill/>
            <a:ln w="31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sp>
          <p:nvSpPr>
            <p:cNvPr id="37" name="Ellipse 36"/>
            <p:cNvSpPr/>
            <p:nvPr/>
          </p:nvSpPr>
          <p:spPr bwMode="auto">
            <a:xfrm>
              <a:off x="7288690" y="2069349"/>
              <a:ext cx="14854" cy="14417"/>
            </a:xfrm>
            <a:prstGeom prst="ellipse">
              <a:avLst/>
            </a:prstGeom>
            <a:solidFill>
              <a:schemeClr val="tx1"/>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grpSp>
      <p:cxnSp>
        <p:nvCxnSpPr>
          <p:cNvPr id="40" name="Gewinkelte Verbindung 39"/>
          <p:cNvCxnSpPr>
            <a:stCxn id="36" idx="3"/>
          </p:cNvCxnSpPr>
          <p:nvPr/>
        </p:nvCxnSpPr>
        <p:spPr bwMode="auto">
          <a:xfrm flipV="1">
            <a:off x="6359118" y="1548771"/>
            <a:ext cx="1626183" cy="585904"/>
          </a:xfrm>
          <a:prstGeom prst="bentConnector3">
            <a:avLst/>
          </a:prstGeom>
          <a:solidFill>
            <a:srgbClr val="DDDDDD"/>
          </a:solidFill>
          <a:ln w="10795" cap="flat" cmpd="sng" algn="ctr">
            <a:solidFill>
              <a:schemeClr val="tx1"/>
            </a:solidFill>
            <a:prstDash val="sysDot"/>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Rechteck 42"/>
          <p:cNvSpPr/>
          <p:nvPr/>
        </p:nvSpPr>
        <p:spPr bwMode="auto">
          <a:xfrm>
            <a:off x="8026696" y="1208356"/>
            <a:ext cx="1498812" cy="863249"/>
          </a:xfrm>
          <a:prstGeom prst="rect">
            <a:avLst/>
          </a:prstGeom>
          <a:noFill/>
          <a:ln w="1079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End of contact chip - tool</a:t>
            </a:r>
          </a:p>
        </p:txBody>
      </p:sp>
      <mc:AlternateContent xmlns:mc="http://schemas.openxmlformats.org/markup-compatibility/2006" xmlns:a14="http://schemas.microsoft.com/office/drawing/2010/main">
        <mc:Choice Requires="a14">
          <p:sp>
            <p:nvSpPr>
              <p:cNvPr id="45" name="Textfeld 44"/>
              <p:cNvSpPr txBox="1"/>
              <p:nvPr/>
            </p:nvSpPr>
            <p:spPr>
              <a:xfrm>
                <a:off x="5434525" y="5251744"/>
                <a:ext cx="3029291" cy="408445"/>
              </a:xfrm>
              <a:prstGeom prst="rect">
                <a:avLst/>
              </a:prstGeom>
              <a:noFill/>
              <a:ln>
                <a:solidFill>
                  <a:schemeClr val="tx2"/>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i="1" smtClean="0">
                                  <a:latin typeface="Cambria Math" charset="0"/>
                                </a:rPr>
                              </m:ctrlPr>
                            </m:accPr>
                            <m:e>
                              <m:r>
                                <a:rPr lang="en-US" b="0" i="1" smtClean="0">
                                  <a:latin typeface="Cambria Math"/>
                                </a:rPr>
                                <m:t>𝑄</m:t>
                              </m:r>
                            </m:e>
                          </m:acc>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charset="0"/>
                            </a:rPr>
                          </m:ctrlPr>
                        </m:sSubPr>
                        <m:e>
                          <m:r>
                            <a:rPr lang="en-US" b="0" i="1" smtClean="0">
                              <a:latin typeface="Cambria Math"/>
                            </a:rPr>
                            <m:t>𝑐</m:t>
                          </m:r>
                        </m:e>
                        <m:sub>
                          <m:r>
                            <a:rPr lang="en-US" b="0" i="1" smtClean="0">
                              <a:latin typeface="Cambria Math"/>
                            </a:rPr>
                            <m:t>𝑝</m:t>
                          </m:r>
                        </m:sub>
                      </m:sSub>
                      <m:d>
                        <m:dPr>
                          <m:ctrlPr>
                            <a:rPr lang="en-US" b="0" i="1" smtClean="0">
                              <a:latin typeface="Cambria Math" charset="0"/>
                            </a:rPr>
                          </m:ctrlPr>
                        </m:dPr>
                        <m:e>
                          <m:sSubSup>
                            <m:sSubSupPr>
                              <m:ctrlPr>
                                <a:rPr lang="en-US" b="0" i="1" smtClean="0">
                                  <a:latin typeface="Cambria Math" charset="0"/>
                                </a:rPr>
                              </m:ctrlPr>
                            </m:sSubSupPr>
                            <m:e>
                              <m:r>
                                <a:rPr lang="en-US" b="0" i="1" smtClean="0">
                                  <a:latin typeface="Cambria Math"/>
                                </a:rPr>
                                <m:t>𝑇</m:t>
                              </m:r>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charset="0"/>
                                </a:rPr>
                              </m:ctrlPr>
                            </m:sSubPr>
                            <m:e>
                              <m:r>
                                <a:rPr lang="en-US" b="0" i="1" smtClean="0">
                                  <a:latin typeface="Cambria Math"/>
                                </a:rPr>
                                <m:t>𝑇</m:t>
                              </m:r>
                            </m:e>
                            <m:sub>
                              <m:r>
                                <a:rPr lang="en-US" b="0" i="1" smtClean="0">
                                  <a:latin typeface="Cambria Math"/>
                                </a:rPr>
                                <m:t>𝑒</m:t>
                              </m:r>
                            </m:sub>
                          </m:sSub>
                        </m:e>
                      </m:d>
                      <m:sSub>
                        <m:sSubPr>
                          <m:ctrlPr>
                            <a:rPr lang="en-US" b="0" i="1" smtClean="0">
                              <a:latin typeface="Cambria Math" charset="0"/>
                            </a:rPr>
                          </m:ctrlPr>
                        </m:sSubPr>
                        <m:e>
                          <m:r>
                            <a:rPr lang="de-DE" b="0" i="1" smtClean="0">
                              <a:latin typeface="Cambria Math"/>
                            </a:rPr>
                            <m:t>𝑣</m:t>
                          </m:r>
                        </m:e>
                        <m:sub>
                          <m:r>
                            <a:rPr lang="en-US" b="0" i="1" smtClean="0">
                              <a:latin typeface="Cambria Math"/>
                            </a:rPr>
                            <m:t>𝑓</m:t>
                          </m:r>
                        </m:sub>
                      </m:sSub>
                      <m:sSub>
                        <m:sSubPr>
                          <m:ctrlPr>
                            <a:rPr lang="en-US" b="0" i="1" smtClean="0">
                              <a:latin typeface="Cambria Math" charset="0"/>
                            </a:rPr>
                          </m:ctrlPr>
                        </m:sSubPr>
                        <m:e>
                          <m:r>
                            <a:rPr lang="en-US" b="0" i="1" smtClean="0">
                              <a:latin typeface="Cambria Math"/>
                            </a:rPr>
                            <m:t>𝑡</m:t>
                          </m:r>
                        </m:e>
                        <m:sub>
                          <m:r>
                            <a:rPr lang="en-US" b="0" i="1" smtClean="0">
                              <a:latin typeface="Cambria Math"/>
                            </a:rPr>
                            <m:t>𝑐</m:t>
                          </m:r>
                        </m:sub>
                      </m:sSub>
                      <m:r>
                        <a:rPr lang="en-US" b="0" i="1" smtClean="0">
                          <a:latin typeface="Cambria Math"/>
                        </a:rPr>
                        <m:t>𝑤</m:t>
                      </m:r>
                    </m:oMath>
                  </m:oMathPara>
                </a14:m>
                <a:endParaRPr lang="en-US" dirty="0"/>
              </a:p>
            </p:txBody>
          </p:sp>
        </mc:Choice>
        <mc:Fallback xmlns="">
          <p:sp>
            <p:nvSpPr>
              <p:cNvPr id="45" name="Textfeld 44"/>
              <p:cNvSpPr txBox="1">
                <a:spLocks noRot="1" noChangeAspect="1" noMove="1" noResize="1" noEditPoints="1" noAdjustHandles="1" noChangeArrowheads="1" noChangeShapeType="1" noTextEdit="1"/>
              </p:cNvSpPr>
              <p:nvPr/>
            </p:nvSpPr>
            <p:spPr>
              <a:xfrm>
                <a:off x="5434525" y="5251744"/>
                <a:ext cx="3029291" cy="408445"/>
              </a:xfrm>
              <a:prstGeom prst="rect">
                <a:avLst/>
              </a:prstGeom>
              <a:blipFill rotWithShape="1">
                <a:blip r:embed="rId3"/>
                <a:stretch>
                  <a:fillRect b="-5797"/>
                </a:stretch>
              </a:blipFill>
              <a:ln>
                <a:solidFill>
                  <a:schemeClr val="tx2"/>
                </a:solidFill>
                <a:prstDash val="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6" name="Textfeld 45"/>
              <p:cNvSpPr txBox="1"/>
              <p:nvPr/>
            </p:nvSpPr>
            <p:spPr>
              <a:xfrm>
                <a:off x="5875554" y="2287524"/>
                <a:ext cx="360040"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sSub>
                            <m:sSubPr>
                              <m:ctrlPr>
                                <a:rPr lang="en-US" i="1">
                                  <a:latin typeface="Cambria Math" charset="0"/>
                                </a:rPr>
                              </m:ctrlPr>
                            </m:sSubPr>
                            <m:e>
                              <m:r>
                                <a:rPr lang="de-DE" i="1">
                                  <a:latin typeface="Cambria Math"/>
                                </a:rPr>
                                <m:t>𝑣</m:t>
                              </m:r>
                            </m:e>
                            <m:sub>
                              <m:r>
                                <a:rPr lang="en-US" i="1">
                                  <a:latin typeface="Cambria Math"/>
                                </a:rPr>
                                <m:t>𝑓</m:t>
                              </m:r>
                            </m:sub>
                          </m:sSub>
                        </m:e>
                      </m:acc>
                    </m:oMath>
                  </m:oMathPara>
                </a14:m>
                <a:endParaRPr lang="en-US" dirty="0"/>
              </a:p>
            </p:txBody>
          </p:sp>
        </mc:Choice>
        <mc:Fallback xmlns="">
          <p:sp>
            <p:nvSpPr>
              <p:cNvPr id="46" name="Textfeld 45"/>
              <p:cNvSpPr txBox="1">
                <a:spLocks noRot="1" noChangeAspect="1" noMove="1" noResize="1" noEditPoints="1" noAdjustHandles="1" noChangeArrowheads="1" noChangeShapeType="1" noTextEdit="1"/>
              </p:cNvSpPr>
              <p:nvPr/>
            </p:nvSpPr>
            <p:spPr>
              <a:xfrm>
                <a:off x="5875554" y="2287524"/>
                <a:ext cx="360040" cy="391582"/>
              </a:xfrm>
              <a:prstGeom prst="rect">
                <a:avLst/>
              </a:prstGeom>
              <a:blipFill rotWithShape="1">
                <a:blip r:embed="rId4"/>
                <a:stretch>
                  <a:fillRect r="-6780" b="-937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Inhaltsplatzhalter 1"/>
              <p:cNvSpPr txBox="1">
                <a:spLocks/>
              </p:cNvSpPr>
              <p:nvPr/>
            </p:nvSpPr>
            <p:spPr>
              <a:xfrm>
                <a:off x="217486" y="909544"/>
                <a:ext cx="4401750" cy="4312271"/>
              </a:xfrm>
              <a:prstGeom prst="rect">
                <a:avLst/>
              </a:prstGeom>
            </p:spPr>
            <p:txBody>
              <a:bodyPr lIns="180000" tIns="0" rIns="180000" bIns="0">
                <a:spAutoFit/>
              </a:bodyPr>
              <a:lstStyle>
                <a:lvl1pPr marL="228600" indent="-228600" algn="l" rtl="0" eaLnBrk="1" fontAlgn="base" hangingPunct="1">
                  <a:spcBef>
                    <a:spcPct val="30000"/>
                  </a:spcBef>
                  <a:spcAft>
                    <a:spcPct val="20000"/>
                  </a:spcAft>
                  <a:buClr>
                    <a:schemeClr val="accent2"/>
                  </a:buClr>
                  <a:buSzPct val="90000"/>
                  <a:buFont typeface="Wingdings" pitchFamily="2" charset="2"/>
                  <a:buChar char="n"/>
                  <a:tabLst>
                    <a:tab pos="266700" algn="l"/>
                    <a:tab pos="631825" algn="l"/>
                    <a:tab pos="981075" algn="l"/>
                  </a:tabLst>
                  <a:defRPr>
                    <a:solidFill>
                      <a:schemeClr val="tx1"/>
                    </a:solidFill>
                    <a:latin typeface="+mn-lt"/>
                    <a:ea typeface="+mn-ea"/>
                    <a:cs typeface="+mn-cs"/>
                  </a:defRPr>
                </a:lvl1pPr>
                <a:lvl2pPr marL="457200" indent="-228600" algn="l" rtl="0" eaLnBrk="1" fontAlgn="base" hangingPunct="1">
                  <a:spcBef>
                    <a:spcPct val="0"/>
                  </a:spcBef>
                  <a:spcAft>
                    <a:spcPct val="20000"/>
                  </a:spcAft>
                  <a:buClr>
                    <a:schemeClr val="tx1"/>
                  </a:buClr>
                  <a:buFont typeface="Arial" charset="0"/>
                  <a:buChar char="–"/>
                  <a:tabLst>
                    <a:tab pos="266700" algn="l"/>
                    <a:tab pos="631825" algn="l"/>
                    <a:tab pos="981075" algn="l"/>
                  </a:tabLst>
                  <a:defRPr sz="1600">
                    <a:solidFill>
                      <a:schemeClr val="tx1"/>
                    </a:solidFill>
                    <a:latin typeface="+mn-lt"/>
                  </a:defRPr>
                </a:lvl2pPr>
                <a:lvl3pPr marL="685800" indent="-228600"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3pPr>
                <a:lvl4pPr marL="1431925" indent="-173038"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4pPr>
                <a:lvl5pPr marL="17938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5pPr>
                <a:lvl6pPr marL="22510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6pPr>
                <a:lvl7pPr marL="27082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7pPr>
                <a:lvl8pPr marL="31654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8pPr>
                <a:lvl9pPr marL="36226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9pPr>
              </a:lstStyle>
              <a:p>
                <a:pPr marL="0" indent="0" defTabSz="914400">
                  <a:buNone/>
                </a:pPr>
                <a:r>
                  <a:rPr lang="en-US" kern="0" dirty="0"/>
                  <a:t>The heat flow is calculated on the end of contact between chip and tool </a:t>
                </a:r>
                <a:r>
                  <a:rPr lang="en-US" kern="0" dirty="0" smtClean="0"/>
                  <a:t>interfaces</a:t>
                </a:r>
              </a:p>
              <a:p>
                <a:pPr marL="0" indent="0" defTabSz="914400">
                  <a:buFont typeface="Wingdings" pitchFamily="2" charset="2"/>
                  <a:buNone/>
                </a:pPr>
                <a:r>
                  <a:rPr lang="en-US" kern="0" dirty="0" smtClean="0"/>
                  <a:t>Method based on [BOOTHROYD]. </a:t>
                </a:r>
                <a:endParaRPr lang="de-DE" kern="0" dirty="0" smtClean="0"/>
              </a:p>
              <a:p>
                <a:pPr lvl="1" defTabSz="914400"/>
                <a14:m>
                  <m:oMath xmlns:m="http://schemas.openxmlformats.org/officeDocument/2006/math">
                    <m:sSub>
                      <m:sSubPr>
                        <m:ctrlPr>
                          <a:rPr lang="en-US" i="1">
                            <a:latin typeface="Cambria Math" charset="0"/>
                          </a:rPr>
                        </m:ctrlPr>
                      </m:sSubPr>
                      <m:e>
                        <m:r>
                          <a:rPr lang="en-US" i="1">
                            <a:latin typeface="Cambria Math"/>
                          </a:rPr>
                          <m:t>𝑐</m:t>
                        </m:r>
                      </m:e>
                      <m:sub>
                        <m:r>
                          <a:rPr lang="en-US" i="1">
                            <a:latin typeface="Cambria Math"/>
                          </a:rPr>
                          <m:t>𝑝</m:t>
                        </m:r>
                      </m:sub>
                    </m:sSub>
                    <m:r>
                      <a:rPr lang="de-DE" i="1">
                        <a:latin typeface="Cambria Math"/>
                      </a:rPr>
                      <m:t>(</m:t>
                    </m:r>
                    <m:r>
                      <a:rPr lang="de-DE" i="1">
                        <a:latin typeface="Cambria Math"/>
                      </a:rPr>
                      <m:t>𝑇</m:t>
                    </m:r>
                    <m:r>
                      <a:rPr lang="de-DE" i="1">
                        <a:latin typeface="Cambria Math"/>
                      </a:rPr>
                      <m:t>)</m:t>
                    </m:r>
                  </m:oMath>
                </a14:m>
                <a:r>
                  <a:rPr lang="en-US" dirty="0">
                    <a:latin typeface="Arial" charset="0"/>
                  </a:rPr>
                  <a:t> </a:t>
                </a:r>
                <a:r>
                  <a:rPr lang="en-US" dirty="0" smtClean="0">
                    <a:latin typeface="Arial" charset="0"/>
                  </a:rPr>
                  <a:t>: </a:t>
                </a:r>
                <a:r>
                  <a:rPr lang="en-US" dirty="0">
                    <a:latin typeface="Arial" charset="0"/>
                  </a:rPr>
                  <a:t>heat capacity function</a:t>
                </a:r>
              </a:p>
              <a:p>
                <a:pPr lvl="1" defTabSz="914400"/>
                <a14:m>
                  <m:oMath xmlns:m="http://schemas.openxmlformats.org/officeDocument/2006/math">
                    <m:sSubSup>
                      <m:sSubSupPr>
                        <m:ctrlPr>
                          <a:rPr lang="en-US" i="1">
                            <a:latin typeface="Cambria Math" charset="0"/>
                          </a:rPr>
                        </m:ctrlPr>
                      </m:sSubSupPr>
                      <m:e>
                        <m:r>
                          <a:rPr lang="en-US" i="1">
                            <a:latin typeface="Cambria Math"/>
                          </a:rPr>
                          <m:t>𝑇</m:t>
                        </m:r>
                      </m:e>
                      <m:sub>
                        <m:r>
                          <a:rPr lang="en-US" i="1">
                            <a:latin typeface="Cambria Math"/>
                          </a:rPr>
                          <m:t>𝑐</m:t>
                        </m:r>
                      </m:sub>
                      <m:sup>
                        <m:r>
                          <a:rPr lang="en-US" i="1">
                            <a:latin typeface="Cambria Math"/>
                          </a:rPr>
                          <m:t>𝑜𝑢𝑡</m:t>
                        </m:r>
                      </m:sup>
                    </m:sSubSup>
                  </m:oMath>
                </a14:m>
                <a:r>
                  <a:rPr lang="en-US" dirty="0">
                    <a:latin typeface="Arial" charset="0"/>
                  </a:rPr>
                  <a:t> </a:t>
                </a:r>
                <a:r>
                  <a:rPr lang="en-US" dirty="0" smtClean="0">
                    <a:latin typeface="Arial" charset="0"/>
                  </a:rPr>
                  <a:t>: </a:t>
                </a:r>
                <a:r>
                  <a:rPr lang="en-US" dirty="0">
                    <a:latin typeface="Arial" charset="0"/>
                  </a:rPr>
                  <a:t>chip </a:t>
                </a:r>
                <a:r>
                  <a:rPr lang="en-US" dirty="0" smtClean="0">
                    <a:latin typeface="Arial" charset="0"/>
                  </a:rPr>
                  <a:t>temperature</a:t>
                </a:r>
              </a:p>
              <a:p>
                <a:pPr lvl="1" defTabSz="914400"/>
                <a14:m>
                  <m:oMath xmlns:m="http://schemas.openxmlformats.org/officeDocument/2006/math">
                    <m:sSub>
                      <m:sSubPr>
                        <m:ctrlPr>
                          <a:rPr lang="en-US" i="1">
                            <a:latin typeface="Cambria Math" charset="0"/>
                          </a:rPr>
                        </m:ctrlPr>
                      </m:sSubPr>
                      <m:e>
                        <m:r>
                          <a:rPr lang="en-US" i="1">
                            <a:latin typeface="Cambria Math"/>
                          </a:rPr>
                          <m:t>𝑇</m:t>
                        </m:r>
                      </m:e>
                      <m:sub>
                        <m:r>
                          <a:rPr lang="en-US" i="1">
                            <a:latin typeface="Cambria Math"/>
                          </a:rPr>
                          <m:t>𝑒</m:t>
                        </m:r>
                      </m:sub>
                    </m:sSub>
                  </m:oMath>
                </a14:m>
                <a:r>
                  <a:rPr lang="en-US" dirty="0">
                    <a:latin typeface="Arial" charset="0"/>
                  </a:rPr>
                  <a:t> </a:t>
                </a:r>
                <a:r>
                  <a:rPr lang="en-US" dirty="0" smtClean="0">
                    <a:latin typeface="Arial" charset="0"/>
                  </a:rPr>
                  <a:t>: </a:t>
                </a:r>
                <a:r>
                  <a:rPr lang="en-US" dirty="0">
                    <a:latin typeface="Arial" charset="0"/>
                  </a:rPr>
                  <a:t>environment </a:t>
                </a:r>
                <a:r>
                  <a:rPr lang="en-US" dirty="0" smtClean="0">
                    <a:latin typeface="Arial" charset="0"/>
                  </a:rPr>
                  <a:t>temperature</a:t>
                </a:r>
              </a:p>
              <a:p>
                <a:pPr lvl="1" defTabSz="914400"/>
                <a14:m>
                  <m:oMath xmlns:m="http://schemas.openxmlformats.org/officeDocument/2006/math">
                    <m:sSub>
                      <m:sSubPr>
                        <m:ctrlPr>
                          <a:rPr lang="en-US" i="1">
                            <a:latin typeface="Cambria Math" charset="0"/>
                          </a:rPr>
                        </m:ctrlPr>
                      </m:sSubPr>
                      <m:e>
                        <m:r>
                          <a:rPr lang="de-DE" i="1">
                            <a:latin typeface="Cambria Math"/>
                          </a:rPr>
                          <m:t>𝑣</m:t>
                        </m:r>
                      </m:e>
                      <m:sub>
                        <m:r>
                          <a:rPr lang="en-US" i="1">
                            <a:latin typeface="Cambria Math"/>
                          </a:rPr>
                          <m:t>𝑓</m:t>
                        </m:r>
                      </m:sub>
                    </m:sSub>
                  </m:oMath>
                </a14:m>
                <a:r>
                  <a:rPr lang="en-US" dirty="0">
                    <a:latin typeface="Arial" charset="0"/>
                  </a:rPr>
                  <a:t> </a:t>
                </a:r>
                <a:r>
                  <a:rPr lang="en-US" dirty="0" smtClean="0">
                    <a:latin typeface="Arial" charset="0"/>
                  </a:rPr>
                  <a:t>: </a:t>
                </a:r>
                <a:r>
                  <a:rPr lang="en-US" dirty="0">
                    <a:latin typeface="Arial" charset="0"/>
                  </a:rPr>
                  <a:t>velocity of the chip</a:t>
                </a:r>
              </a:p>
              <a:p>
                <a:pPr lvl="1" defTabSz="914400"/>
                <a14:m>
                  <m:oMath xmlns:m="http://schemas.openxmlformats.org/officeDocument/2006/math">
                    <m:sSub>
                      <m:sSubPr>
                        <m:ctrlPr>
                          <a:rPr lang="en-US" i="1">
                            <a:latin typeface="Cambria Math" charset="0"/>
                          </a:rPr>
                        </m:ctrlPr>
                      </m:sSubPr>
                      <m:e>
                        <m:r>
                          <a:rPr lang="en-US" i="1">
                            <a:latin typeface="Cambria Math"/>
                          </a:rPr>
                          <m:t>𝑡</m:t>
                        </m:r>
                      </m:e>
                      <m:sub>
                        <m:r>
                          <a:rPr lang="en-US" i="1">
                            <a:latin typeface="Cambria Math"/>
                          </a:rPr>
                          <m:t>𝑐</m:t>
                        </m:r>
                      </m:sub>
                    </m:sSub>
                  </m:oMath>
                </a14:m>
                <a:r>
                  <a:rPr lang="en-US" dirty="0">
                    <a:latin typeface="Arial" charset="0"/>
                  </a:rPr>
                  <a:t> </a:t>
                </a:r>
                <a:r>
                  <a:rPr lang="en-US" dirty="0" smtClean="0">
                    <a:latin typeface="Arial" charset="0"/>
                  </a:rPr>
                  <a:t>: </a:t>
                </a:r>
                <a:r>
                  <a:rPr lang="en-US" dirty="0">
                    <a:latin typeface="Arial" charset="0"/>
                  </a:rPr>
                  <a:t>chip thickness</a:t>
                </a:r>
              </a:p>
              <a:p>
                <a:pPr lvl="1" defTabSz="914400"/>
                <a14:m>
                  <m:oMath xmlns:m="http://schemas.openxmlformats.org/officeDocument/2006/math">
                    <m:r>
                      <a:rPr lang="en-US" i="1">
                        <a:latin typeface="Cambria Math"/>
                      </a:rPr>
                      <m:t>𝑤</m:t>
                    </m:r>
                  </m:oMath>
                </a14:m>
                <a:r>
                  <a:rPr lang="en-US" dirty="0">
                    <a:latin typeface="Arial" charset="0"/>
                  </a:rPr>
                  <a:t> </a:t>
                </a:r>
                <a:r>
                  <a:rPr lang="en-US" dirty="0" smtClean="0">
                    <a:latin typeface="Arial" charset="0"/>
                  </a:rPr>
                  <a:t>: </a:t>
                </a:r>
                <a:r>
                  <a:rPr lang="en-US" dirty="0">
                    <a:latin typeface="Arial" charset="0"/>
                  </a:rPr>
                  <a:t>chip </a:t>
                </a:r>
                <a:r>
                  <a:rPr lang="en-US" dirty="0" smtClean="0">
                    <a:latin typeface="Arial" charset="0"/>
                  </a:rPr>
                  <a:t>width</a:t>
                </a:r>
                <a:endParaRPr lang="en-US" kern="0" dirty="0"/>
              </a:p>
              <a:p>
                <a:pPr defTabSz="914400"/>
                <a:endParaRPr lang="en-US" kern="0" dirty="0"/>
              </a:p>
              <a:p>
                <a:pPr defTabSz="914400"/>
                <a:endParaRPr lang="de-DE" kern="0" dirty="0" smtClean="0"/>
              </a:p>
              <a:p>
                <a:pPr defTabSz="914400"/>
                <a:endParaRPr lang="de-DE" kern="0" dirty="0"/>
              </a:p>
            </p:txBody>
          </p:sp>
        </mc:Choice>
        <mc:Fallback xmlns="">
          <p:sp>
            <p:nvSpPr>
              <p:cNvPr id="30" name="Inhaltsplatzhalter 1"/>
              <p:cNvSpPr txBox="1">
                <a:spLocks noRot="1" noChangeAspect="1" noMove="1" noResize="1" noEditPoints="1" noAdjustHandles="1" noChangeArrowheads="1" noChangeShapeType="1" noTextEdit="1"/>
              </p:cNvSpPr>
              <p:nvPr/>
            </p:nvSpPr>
            <p:spPr>
              <a:xfrm>
                <a:off x="217486" y="909544"/>
                <a:ext cx="4401750" cy="4312271"/>
              </a:xfrm>
              <a:prstGeom prst="rect">
                <a:avLst/>
              </a:prstGeom>
              <a:blipFill rotWithShape="1">
                <a:blip r:embed="rId5"/>
                <a:stretch>
                  <a:fillRect t="-1695"/>
                </a:stretch>
              </a:blipFill>
            </p:spPr>
            <p:txBody>
              <a:bodyPr/>
              <a:lstStyle/>
              <a:p>
                <a:r>
                  <a:rPr lang="de-DE">
                    <a:noFill/>
                  </a:rPr>
                  <a:t> </a:t>
                </a:r>
              </a:p>
            </p:txBody>
          </p:sp>
        </mc:Fallback>
      </mc:AlternateContent>
    </p:spTree>
    <p:extLst>
      <p:ext uri="{BB962C8B-B14F-4D97-AF65-F5344CB8AC3E}">
        <p14:creationId xmlns:p14="http://schemas.microsoft.com/office/powerpoint/2010/main" val="1287848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8" action="ppaction://hlinksldjump"/>
          </p:cNvPr>
          <p:cNvSpPr/>
          <p:nvPr>
            <p:custDataLst>
              <p:tags r:id="rId2"/>
            </p:custDataLst>
          </p:nvPr>
        </p:nvSpPr>
        <p:spPr bwMode="auto">
          <a:xfrm>
            <a:off x="697792" y="4347531"/>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4" name="Rechteck 13">
            <a:hlinkClick r:id="rId18" action="ppaction://hlinksldjump"/>
          </p:cNvPr>
          <p:cNvSpPr/>
          <p:nvPr>
            <p:custDataLst>
              <p:tags r:id="rId3"/>
            </p:custDataLst>
          </p:nvPr>
        </p:nvSpPr>
        <p:spPr bwMode="auto">
          <a:xfrm>
            <a:off x="215900"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13" name="Rechteck 12">
            <a:hlinkClick r:id="rId19" action="ppaction://hlinksldjump"/>
          </p:cNvPr>
          <p:cNvSpPr/>
          <p:nvPr>
            <p:custDataLst>
              <p:tags r:id="rId4"/>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2" name="Rechteck 11">
            <a:hlinkClick r:id="rId19" action="ppaction://hlinksldjump"/>
          </p:cNvPr>
          <p:cNvSpPr/>
          <p:nvPr>
            <p:custDataLst>
              <p:tags r:id="rId5"/>
            </p:custDataLst>
          </p:nvPr>
        </p:nvSpPr>
        <p:spPr bwMode="auto">
          <a:xfrm>
            <a:off x="697792" y="3650745"/>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3.2</a:t>
            </a:r>
          </a:p>
        </p:txBody>
      </p:sp>
      <p:sp>
        <p:nvSpPr>
          <p:cNvPr id="11" name="Rechteck 10"/>
          <p:cNvSpPr/>
          <p:nvPr>
            <p:custDataLst>
              <p:tags r:id="rId6"/>
            </p:custDataLst>
          </p:nvPr>
        </p:nvSpPr>
        <p:spPr bwMode="auto">
          <a:xfrm>
            <a:off x="1179684" y="2953959"/>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0" name="Rechteck 9">
            <a:hlinkClick r:id="rId20" action="ppaction://hlinksldjump"/>
          </p:cNvPr>
          <p:cNvSpPr/>
          <p:nvPr>
            <p:custDataLst>
              <p:tags r:id="rId7"/>
            </p:custDataLst>
          </p:nvPr>
        </p:nvSpPr>
        <p:spPr bwMode="auto">
          <a:xfrm>
            <a:off x="1179684" y="2953959"/>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 </a:t>
            </a:r>
            <a:endParaRPr kumimoji="0" lang="de-DE" sz="1755" b="1" u="none" strike="noStrike" cap="none" normalizeH="0" baseline="0" smtClean="0">
              <a:ln>
                <a:noFill/>
              </a:ln>
              <a:effectLst/>
              <a:latin typeface="Arial"/>
            </a:endParaRPr>
          </a:p>
        </p:txBody>
      </p:sp>
      <p:sp>
        <p:nvSpPr>
          <p:cNvPr id="9" name="Rechteck 8">
            <a:hlinkClick r:id="rId20" action="ppaction://hlinksldjump"/>
          </p:cNvPr>
          <p:cNvSpPr/>
          <p:nvPr>
            <p:custDataLst>
              <p:tags r:id="rId8"/>
            </p:custDataLst>
          </p:nvPr>
        </p:nvSpPr>
        <p:spPr bwMode="auto">
          <a:xfrm>
            <a:off x="697792" y="2953959"/>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3.1</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1"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1"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2"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2"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
        <p:nvSpPr>
          <p:cNvPr id="18" name="Freeform 101"/>
          <p:cNvSpPr>
            <a:spLocks noEditPoints="1"/>
          </p:cNvSpPr>
          <p:nvPr/>
        </p:nvSpPr>
        <p:spPr bwMode="auto">
          <a:xfrm>
            <a:off x="8697416" y="222965"/>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9326290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5138641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96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 </a:t>
            </a:r>
            <a:r>
              <a:rPr lang="en-US" dirty="0" smtClean="0"/>
              <a:t/>
            </a:r>
            <a:br>
              <a:rPr lang="en-US" dirty="0" smtClean="0"/>
            </a:br>
            <a:r>
              <a:rPr lang="en-US" dirty="0">
                <a:solidFill>
                  <a:schemeClr val="accent4"/>
                </a:solidFill>
              </a:rPr>
              <a:t>Temperature at tool tip [°</a:t>
            </a:r>
            <a:r>
              <a:rPr lang="en-US" dirty="0" smtClean="0">
                <a:solidFill>
                  <a:schemeClr val="accent4"/>
                </a:solidFill>
              </a:rPr>
              <a:t>C]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a:t>
            </a:r>
            <a:r>
              <a:rPr lang="en-US" dirty="0" err="1" smtClean="0">
                <a:solidFill>
                  <a:schemeClr val="accent4"/>
                </a:solidFill>
              </a:rPr>
              <a:t>h</a:t>
            </a:r>
            <a:r>
              <a:rPr lang="en-US" baseline="-25000" dirty="0" err="1"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6" name="Diagramm 15"/>
          <p:cNvGraphicFramePr>
            <a:graphicFrameLocks/>
          </p:cNvGraphicFramePr>
          <p:nvPr>
            <p:extLst>
              <p:ext uri="{D42A27DB-BD31-4B8C-83A1-F6EECF244321}">
                <p14:modId xmlns:p14="http://schemas.microsoft.com/office/powerpoint/2010/main" val="177796520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5466880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1458078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58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a:t>
            </a:r>
            <a:r>
              <a:rPr lang="en-US" dirty="0" smtClean="0"/>
              <a:t/>
            </a:r>
            <a:br>
              <a:rPr lang="en-US" dirty="0" smtClean="0"/>
            </a:br>
            <a:r>
              <a:rPr lang="en-US" dirty="0" smtClean="0">
                <a:solidFill>
                  <a:schemeClr val="accent4"/>
                </a:solidFill>
              </a:rPr>
              <a:t>Internal energy in tool [Joule]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8" name="Diagramm 17"/>
          <p:cNvGraphicFramePr>
            <a:graphicFrameLocks/>
          </p:cNvGraphicFramePr>
          <p:nvPr>
            <p:extLst>
              <p:ext uri="{D42A27DB-BD31-4B8C-83A1-F6EECF244321}">
                <p14:modId xmlns:p14="http://schemas.microsoft.com/office/powerpoint/2010/main" val="2775082506"/>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28740691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7569902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605"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9" name="Diagramm 8"/>
          <p:cNvGraphicFramePr>
            <a:graphicFrameLocks/>
          </p:cNvGraphicFramePr>
          <p:nvPr>
            <p:extLst>
              <p:ext uri="{D42A27DB-BD31-4B8C-83A1-F6EECF244321}">
                <p14:modId xmlns:p14="http://schemas.microsoft.com/office/powerpoint/2010/main" val="237443729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Internal energy rate of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1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1319332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7575516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480"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108682355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Internal energy carried away by chip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8"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084189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5930494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54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to the chip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m 9"/>
          <p:cNvGraphicFramePr>
            <a:graphicFrameLocks/>
          </p:cNvGraphicFramePr>
          <p:nvPr>
            <p:extLst>
              <p:ext uri="{D42A27DB-BD31-4B8C-83A1-F6EECF244321}">
                <p14:modId xmlns:p14="http://schemas.microsoft.com/office/powerpoint/2010/main" val="403456999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415268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hlinkClick r:id="rId12" action="ppaction://hlinksldjump"/>
          </p:cNvPr>
          <p:cNvSpPr/>
          <p:nvPr>
            <p:custDataLst>
              <p:tags r:id="rId2"/>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12" action="ppaction://hlinksldjump"/>
          </p:cNvPr>
          <p:cNvSpPr/>
          <p:nvPr>
            <p:custDataLst>
              <p:tags r:id="rId3"/>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4"/>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5"/>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13" action="ppaction://hlinksldjump"/>
          </p:cNvPr>
          <p:cNvSpPr/>
          <p:nvPr>
            <p:custDataLst>
              <p:tags r:id="rId6"/>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13" action="ppaction://hlinksldjump"/>
          </p:cNvPr>
          <p:cNvSpPr/>
          <p:nvPr>
            <p:custDataLst>
              <p:tags r:id="rId7"/>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14" action="ppaction://hlinksldjump"/>
          </p:cNvPr>
          <p:cNvSpPr/>
          <p:nvPr>
            <p:custDataLst>
              <p:tags r:id="rId8"/>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14" action="ppaction://hlinksldjump"/>
          </p:cNvPr>
          <p:cNvSpPr/>
          <p:nvPr>
            <p:custDataLst>
              <p:tags r:id="rId9"/>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0"/>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26368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2546514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50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30268311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690870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6080314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3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290489684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 </a:t>
            </a:r>
            <a:r>
              <a:rPr lang="en-US" dirty="0" smtClean="0">
                <a:solidFill>
                  <a:schemeClr val="accent4"/>
                </a:solidFill>
              </a:rPr>
              <a:t> 2</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3999478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0340443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57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148169847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tool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3656946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3011542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523"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2709975696"/>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flow into the workpiece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3876640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4459136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59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252974857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workpiece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885634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8350890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62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214851663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Friction coefficient µ for </a:t>
            </a:r>
            <a:r>
              <a:rPr lang="en-US" dirty="0">
                <a:solidFill>
                  <a:schemeClr val="accent4"/>
                </a:solidFill>
              </a:rPr>
              <a:t>different </a:t>
            </a:r>
            <a:r>
              <a:rPr lang="en-US" dirty="0" err="1">
                <a:solidFill>
                  <a:schemeClr val="accent4"/>
                </a:solidFill>
              </a:rPr>
              <a:t>v</a:t>
            </a:r>
            <a:r>
              <a:rPr lang="en-US" baseline="-25000" dirty="0" err="1">
                <a:solidFill>
                  <a:schemeClr val="accent4"/>
                </a:solidFill>
              </a:rPr>
              <a:t>c</a:t>
            </a:r>
            <a:r>
              <a:rPr lang="en-US" dirty="0">
                <a:solidFill>
                  <a:schemeClr val="accent4"/>
                </a:solidFill>
              </a:rPr>
              <a:t> and h</a:t>
            </a:r>
            <a:r>
              <a:rPr lang="en-US" baseline="-25000" dirty="0">
                <a:solidFill>
                  <a:schemeClr val="accent4"/>
                </a:solidFill>
              </a:rPr>
              <a:t>sp</a:t>
            </a:r>
            <a:endParaRPr lang="en-US" dirty="0">
              <a:solidFill>
                <a:schemeClr val="accent4"/>
              </a:solidFill>
            </a:endParaRPr>
          </a:p>
        </p:txBody>
      </p:sp>
      <p:sp>
        <p:nvSpPr>
          <p:cNvPr id="23"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40937502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5967800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46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7" name="Diagramm 16"/>
          <p:cNvGraphicFramePr>
            <a:graphicFrameLocks/>
          </p:cNvGraphicFramePr>
          <p:nvPr>
            <p:extLst>
              <p:ext uri="{D42A27DB-BD31-4B8C-83A1-F6EECF244321}">
                <p14:modId xmlns:p14="http://schemas.microsoft.com/office/powerpoint/2010/main" val="293204006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12" name="Textfeld 11"/>
          <p:cNvSpPr txBox="1"/>
          <p:nvPr/>
        </p:nvSpPr>
        <p:spPr>
          <a:xfrm>
            <a:off x="1243447" y="4711874"/>
            <a:ext cx="1503784" cy="369332"/>
          </a:xfrm>
          <a:prstGeom prst="rect">
            <a:avLst/>
          </a:prstGeom>
          <a:noFill/>
        </p:spPr>
        <p:txBody>
          <a:bodyPr wrap="square" rtlCol="0">
            <a:spAutoFit/>
          </a:bodyPr>
          <a:lstStyle/>
          <a:p>
            <a:pPr algn="ctr"/>
            <a:r>
              <a:rPr lang="en-US" dirty="0" smtClean="0"/>
              <a:t>Work piece</a:t>
            </a:r>
            <a:endParaRPr lang="en-US" dirty="0"/>
          </a:p>
        </p:txBody>
      </p:sp>
      <p:sp>
        <p:nvSpPr>
          <p:cNvPr id="11" name="Textfeld 10"/>
          <p:cNvSpPr txBox="1"/>
          <p:nvPr/>
        </p:nvSpPr>
        <p:spPr>
          <a:xfrm>
            <a:off x="1527287" y="3681028"/>
            <a:ext cx="936104" cy="369332"/>
          </a:xfrm>
          <a:prstGeom prst="rect">
            <a:avLst/>
          </a:prstGeom>
          <a:noFill/>
        </p:spPr>
        <p:txBody>
          <a:bodyPr wrap="square" rtlCol="0">
            <a:spAutoFit/>
          </a:bodyPr>
          <a:lstStyle/>
          <a:p>
            <a:pPr algn="ctr"/>
            <a:r>
              <a:rPr lang="en-US" dirty="0" smtClean="0"/>
              <a:t>Tool</a:t>
            </a:r>
            <a:endParaRPr lang="en-US" dirty="0"/>
          </a:p>
        </p:txBody>
      </p:sp>
      <p:sp>
        <p:nvSpPr>
          <p:cNvPr id="13" name="Textfeld 12"/>
          <p:cNvSpPr txBox="1"/>
          <p:nvPr/>
        </p:nvSpPr>
        <p:spPr>
          <a:xfrm>
            <a:off x="1527287" y="270892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49720" y="123175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1679" y="836712"/>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eck 3"/>
          <p:cNvSpPr/>
          <p:nvPr/>
        </p:nvSpPr>
        <p:spPr bwMode="auto">
          <a:xfrm>
            <a:off x="1892660" y="12603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7" name="Gerade Verbindung 6"/>
          <p:cNvCxnSpPr/>
          <p:nvPr/>
        </p:nvCxnSpPr>
        <p:spPr bwMode="auto">
          <a:xfrm flipV="1">
            <a:off x="2453452" y="2233174"/>
            <a:ext cx="0" cy="36773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 name="Rechteck 17"/>
          <p:cNvSpPr/>
          <p:nvPr/>
        </p:nvSpPr>
        <p:spPr bwMode="auto">
          <a:xfrm>
            <a:off x="8604619" y="8752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9" name="Gerade Verbindung 18"/>
          <p:cNvCxnSpPr/>
          <p:nvPr/>
        </p:nvCxnSpPr>
        <p:spPr bwMode="auto">
          <a:xfrm flipV="1">
            <a:off x="9254862" y="185874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1637294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7182375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007"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0994" name="Picture 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7049"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93" name="Picture 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451"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 name="Diagramm 21"/>
          <p:cNvGraphicFramePr>
            <a:graphicFrameLocks/>
          </p:cNvGraphicFramePr>
          <p:nvPr>
            <p:extLst>
              <p:ext uri="{D42A27DB-BD31-4B8C-83A1-F6EECF244321}">
                <p14:modId xmlns:p14="http://schemas.microsoft.com/office/powerpoint/2010/main" val="756662553"/>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Diagramm 19"/>
          <p:cNvGraphicFramePr>
            <a:graphicFrameLocks/>
          </p:cNvGraphicFramePr>
          <p:nvPr>
            <p:extLst>
              <p:ext uri="{D42A27DB-BD31-4B8C-83A1-F6EECF244321}">
                <p14:modId xmlns:p14="http://schemas.microsoft.com/office/powerpoint/2010/main" val="3699189339"/>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nvPr>
        </p:nvSpPr>
        <p:spPr/>
        <p:txBody>
          <a:bodyPr/>
          <a:lstStyle/>
          <a:p>
            <a:r>
              <a:rPr lang="en-US" dirty="0" smtClean="0"/>
              <a:t>Temperature distribution for orthogonal cutting</a:t>
            </a:r>
            <a:r>
              <a:rPr lang="en-US" dirty="0"/>
              <a:t/>
            </a:r>
            <a:br>
              <a:rPr lang="en-US" dirty="0"/>
            </a:br>
            <a:r>
              <a:rPr lang="en-US" dirty="0" smtClean="0">
                <a:solidFill>
                  <a:schemeClr val="accent4"/>
                </a:solidFill>
              </a:rPr>
              <a:t>Temperature distribution </a:t>
            </a:r>
            <a:r>
              <a:rPr lang="en-US" dirty="0">
                <a:solidFill>
                  <a:schemeClr val="accent4"/>
                </a:solidFill>
              </a:rPr>
              <a:t>for h</a:t>
            </a:r>
            <a:r>
              <a:rPr lang="en-US" baseline="-25000" dirty="0">
                <a:solidFill>
                  <a:schemeClr val="accent4"/>
                </a:solidFill>
              </a:rPr>
              <a:t>sp</a:t>
            </a:r>
            <a:r>
              <a:rPr lang="en-US" dirty="0">
                <a:solidFill>
                  <a:schemeClr val="accent4"/>
                </a:solidFill>
              </a:rPr>
              <a:t> = 200 µm, </a:t>
            </a:r>
            <a:r>
              <a:rPr lang="en-US" dirty="0" err="1">
                <a:solidFill>
                  <a:schemeClr val="accent4"/>
                </a:solidFill>
              </a:rPr>
              <a:t>v</a:t>
            </a:r>
            <a:r>
              <a:rPr lang="en-US" baseline="-25000" dirty="0" err="1">
                <a:solidFill>
                  <a:schemeClr val="accent4"/>
                </a:solidFill>
              </a:rPr>
              <a:t>c</a:t>
            </a:r>
            <a:r>
              <a:rPr lang="en-US" dirty="0">
                <a:solidFill>
                  <a:schemeClr val="accent4"/>
                </a:solidFill>
              </a:rPr>
              <a:t> = 100 m/min</a:t>
            </a:r>
            <a:endParaRPr lang="en-US" dirty="0"/>
          </a:p>
        </p:txBody>
      </p:sp>
      <p:sp>
        <p:nvSpPr>
          <p:cNvPr id="12"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feld 8"/>
          <p:cNvSpPr txBox="1"/>
          <p:nvPr/>
        </p:nvSpPr>
        <p:spPr>
          <a:xfrm rot="16200000">
            <a:off x="-902044" y="2542508"/>
            <a:ext cx="3419875" cy="369332"/>
          </a:xfrm>
          <a:prstGeom prst="rect">
            <a:avLst/>
          </a:prstGeom>
          <a:noFill/>
        </p:spPr>
        <p:txBody>
          <a:bodyPr wrap="square" rtlCol="0">
            <a:spAutoFit/>
          </a:bodyPr>
          <a:lstStyle/>
          <a:p>
            <a:pPr algn="ctr"/>
            <a:r>
              <a:rPr lang="en-US" dirty="0" smtClean="0"/>
              <a:t>Workpiece position : 124 mm</a:t>
            </a:r>
            <a:endParaRPr lang="en-US" dirty="0"/>
          </a:p>
        </p:txBody>
      </p:sp>
      <p:sp>
        <p:nvSpPr>
          <p:cNvPr id="10" name="Textfeld 9"/>
          <p:cNvSpPr txBox="1"/>
          <p:nvPr/>
        </p:nvSpPr>
        <p:spPr>
          <a:xfrm rot="16200000">
            <a:off x="3778207" y="2542508"/>
            <a:ext cx="3419875" cy="369332"/>
          </a:xfrm>
          <a:prstGeom prst="rect">
            <a:avLst/>
          </a:prstGeom>
          <a:noFill/>
        </p:spPr>
        <p:txBody>
          <a:bodyPr wrap="square" rtlCol="0">
            <a:spAutoFit/>
          </a:bodyPr>
          <a:lstStyle/>
          <a:p>
            <a:pPr algn="ctr"/>
            <a:r>
              <a:rPr lang="en-US" dirty="0" smtClean="0"/>
              <a:t>Workpiece position : 200 mm</a:t>
            </a:r>
            <a:endParaRPr lang="en-US" dirty="0"/>
          </a:p>
        </p:txBody>
      </p:sp>
      <p:sp>
        <p:nvSpPr>
          <p:cNvPr id="14" name="Textfeld 13"/>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5" name="Textfeld 14"/>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16" name="Textfeld 15"/>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7" name="Textfeld 16"/>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8" name="Textfeld 17"/>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19" name="Textfeld 18"/>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pic>
        <p:nvPicPr>
          <p:cNvPr id="28" name="Picture 27"/>
          <p:cNvPicPr>
            <a:picLocks noChangeAspect="1" noChangeArrowheads="1"/>
          </p:cNvPicPr>
          <p:nvPr/>
        </p:nvPicPr>
        <p:blipFill rotWithShape="1">
          <a:blip r:embed="rId10">
            <a:extLst>
              <a:ext uri="{28A0092B-C50C-407E-A947-70E740481C1C}">
                <a14:useLocalDpi xmlns:a14="http://schemas.microsoft.com/office/drawing/2010/main" val="0"/>
              </a:ext>
            </a:extLst>
          </a:blip>
          <a:srcRect l="77178" t="8721" r="9302" b="7137"/>
          <a:stretch/>
        </p:blipFill>
        <p:spPr bwMode="auto">
          <a:xfrm>
            <a:off x="4629197" y="1026323"/>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feld 23"/>
          <p:cNvSpPr txBox="1"/>
          <p:nvPr/>
        </p:nvSpPr>
        <p:spPr>
          <a:xfrm>
            <a:off x="4720428" y="791073"/>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6" name="Textfeld 25"/>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=293,78 </m:t>
                      </m:r>
                      <m:r>
                        <a:rPr lang="de-DE" sz="1400" b="0" i="1" smtClean="0">
                          <a:latin typeface="Cambria Math"/>
                        </a:rPr>
                        <m:t>𝑊</m:t>
                      </m:r>
                    </m:oMath>
                  </m:oMathPara>
                </a14:m>
                <a:endParaRPr lang="en-US" sz="1400" dirty="0"/>
              </a:p>
            </p:txBody>
          </p:sp>
        </mc:Choice>
        <mc:Fallback xmlns="">
          <p:sp>
            <p:nvSpPr>
              <p:cNvPr id="26" name="Textfeld 25"/>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11"/>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=287,03 </m:t>
                      </m:r>
                      <m:r>
                        <a:rPr lang="de-DE" sz="1400" b="0" i="1" smtClean="0">
                          <a:latin typeface="Cambria Math"/>
                        </a:rPr>
                        <m:t>𝑊</m:t>
                      </m:r>
                    </m:oMath>
                  </m:oMathPara>
                </a14:m>
                <a:endParaRPr lang="en-US" sz="1400" dirty="0"/>
              </a:p>
            </p:txBody>
          </p:sp>
        </mc:Choice>
        <mc:Fallback xmlns="">
          <p:sp>
            <p:nvSpPr>
              <p:cNvPr id="27" name="Textfeld 26"/>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12"/>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25209403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713916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32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3" name="Diagramm 12"/>
          <p:cNvGraphicFramePr>
            <a:graphicFrameLocks/>
          </p:cNvGraphicFramePr>
          <p:nvPr>
            <p:extLst>
              <p:ext uri="{D42A27DB-BD31-4B8C-83A1-F6EECF244321}">
                <p14:modId xmlns:p14="http://schemas.microsoft.com/office/powerpoint/2010/main" val="248755241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28340" y="10429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243447" y="4711874"/>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3681028"/>
            <a:ext cx="936104" cy="369332"/>
          </a:xfrm>
          <a:prstGeom prst="rect">
            <a:avLst/>
          </a:prstGeom>
          <a:noFill/>
        </p:spPr>
        <p:txBody>
          <a:bodyPr wrap="square" rtlCol="0">
            <a:spAutoFit/>
          </a:bodyPr>
          <a:lstStyle/>
          <a:p>
            <a:pPr algn="ctr"/>
            <a:r>
              <a:rPr lang="en-US" dirty="0" smtClean="0"/>
              <a:t>Tool</a:t>
            </a:r>
            <a:endParaRPr lang="en-US" dirty="0"/>
          </a:p>
        </p:txBody>
      </p:sp>
      <p:sp>
        <p:nvSpPr>
          <p:cNvPr id="17" name="Textfeld 16"/>
          <p:cNvSpPr txBox="1"/>
          <p:nvPr/>
        </p:nvSpPr>
        <p:spPr>
          <a:xfrm>
            <a:off x="1527287" y="20283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4" name="Rechteck 13"/>
          <p:cNvSpPr/>
          <p:nvPr/>
        </p:nvSpPr>
        <p:spPr bwMode="auto">
          <a:xfrm>
            <a:off x="8604619" y="81559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54862" y="1791611"/>
            <a:ext cx="0" cy="24212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0"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2227" y="7870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hteck 21"/>
          <p:cNvSpPr/>
          <p:nvPr/>
        </p:nvSpPr>
        <p:spPr bwMode="auto">
          <a:xfrm>
            <a:off x="4071069" y="106992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3" name="Gerade Verbindung 22"/>
          <p:cNvCxnSpPr/>
          <p:nvPr/>
        </p:nvCxnSpPr>
        <p:spPr bwMode="auto">
          <a:xfrm flipV="1">
            <a:off x="4721312" y="205344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2554947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0619300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3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2017" name="Picture 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96"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8" name="Picture 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7049"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smtClean="0">
                <a:solidFill>
                  <a:schemeClr val="accent4"/>
                </a:solidFill>
              </a:rPr>
              <a:t>Temperature distribution 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2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Textfeld 16"/>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8" name="Textfeld 17"/>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21" name="Textfeld 20"/>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2" name="Textfeld 21"/>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3" name="Textfeld 22"/>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4" name="Textfeld 23"/>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graphicFrame>
        <p:nvGraphicFramePr>
          <p:cNvPr id="25" name="Diagramm 24"/>
          <p:cNvGraphicFramePr>
            <a:graphicFrameLocks/>
          </p:cNvGraphicFramePr>
          <p:nvPr>
            <p:extLst>
              <p:ext uri="{D42A27DB-BD31-4B8C-83A1-F6EECF244321}">
                <p14:modId xmlns:p14="http://schemas.microsoft.com/office/powerpoint/2010/main" val="407999049"/>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Diagramm 25"/>
          <p:cNvGraphicFramePr>
            <a:graphicFrameLocks/>
          </p:cNvGraphicFramePr>
          <p:nvPr>
            <p:extLst>
              <p:ext uri="{D42A27DB-BD31-4B8C-83A1-F6EECF244321}">
                <p14:modId xmlns:p14="http://schemas.microsoft.com/office/powerpoint/2010/main" val="4051952302"/>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10"/>
          </a:graphicData>
        </a:graphic>
      </p:graphicFrame>
      <mc:AlternateContent xmlns:mc="http://schemas.openxmlformats.org/markup-compatibility/2006" xmlns:a14="http://schemas.microsoft.com/office/drawing/2010/main">
        <mc:Choice Requires="a14">
          <p:sp>
            <p:nvSpPr>
              <p:cNvPr id="31" name="Textfeld 30"/>
              <p:cNvSpPr txBox="1"/>
              <p:nvPr/>
            </p:nvSpPr>
            <p:spPr>
              <a:xfrm>
                <a:off x="743435" y="4581128"/>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=418,37 </m:t>
                      </m:r>
                      <m:r>
                        <a:rPr lang="de-DE" sz="1400" b="0" i="1" smtClean="0">
                          <a:latin typeface="Cambria Math"/>
                        </a:rPr>
                        <m:t>𝑊</m:t>
                      </m:r>
                    </m:oMath>
                  </m:oMathPara>
                </a14:m>
                <a:endParaRPr lang="en-US" sz="1400" dirty="0"/>
              </a:p>
            </p:txBody>
          </p:sp>
        </mc:Choice>
        <mc:Fallback xmlns="">
          <p:sp>
            <p:nvSpPr>
              <p:cNvPr id="31" name="Textfeld 30"/>
              <p:cNvSpPr txBox="1">
                <a:spLocks noRot="1" noChangeAspect="1" noMove="1" noResize="1" noEditPoints="1" noAdjustHandles="1" noChangeArrowheads="1" noChangeShapeType="1" noTextEdit="1"/>
              </p:cNvSpPr>
              <p:nvPr/>
            </p:nvSpPr>
            <p:spPr>
              <a:xfrm>
                <a:off x="743435" y="4581128"/>
                <a:ext cx="3708412" cy="315984"/>
              </a:xfrm>
              <a:prstGeom prst="rect">
                <a:avLst/>
              </a:prstGeom>
              <a:blipFill rotWithShape="1">
                <a:blip r:embed="rId11"/>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feld 31"/>
              <p:cNvSpPr txBox="1"/>
              <p:nvPr/>
            </p:nvSpPr>
            <p:spPr>
              <a:xfrm>
                <a:off x="5365080" y="4581128"/>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=237,03 </m:t>
                      </m:r>
                      <m:r>
                        <a:rPr lang="de-DE" sz="1400" b="0" i="1" smtClean="0">
                          <a:latin typeface="Cambria Math"/>
                        </a:rPr>
                        <m:t>𝑊</m:t>
                      </m:r>
                    </m:oMath>
                  </m:oMathPara>
                </a14:m>
                <a:endParaRPr lang="en-US" sz="1400" dirty="0"/>
              </a:p>
            </p:txBody>
          </p:sp>
        </mc:Choice>
        <mc:Fallback xmlns="">
          <p:sp>
            <p:nvSpPr>
              <p:cNvPr id="32" name="Textfeld 31"/>
              <p:cNvSpPr txBox="1">
                <a:spLocks noRot="1" noChangeAspect="1" noMove="1" noResize="1" noEditPoints="1" noAdjustHandles="1" noChangeArrowheads="1" noChangeShapeType="1" noTextEdit="1"/>
              </p:cNvSpPr>
              <p:nvPr/>
            </p:nvSpPr>
            <p:spPr>
              <a:xfrm>
                <a:off x="5365080" y="4581128"/>
                <a:ext cx="3708412" cy="315984"/>
              </a:xfrm>
              <a:prstGeom prst="rect">
                <a:avLst/>
              </a:prstGeom>
              <a:blipFill rotWithShape="1">
                <a:blip r:embed="rId12"/>
                <a:stretch>
                  <a:fillRect b="-7692"/>
                </a:stretch>
              </a:blipFill>
            </p:spPr>
            <p:txBody>
              <a:bodyPr/>
              <a:lstStyle/>
              <a:p>
                <a:r>
                  <a:rPr lang="de-DE">
                    <a:noFill/>
                  </a:rPr>
                  <a:t> </a:t>
                </a:r>
              </a:p>
            </p:txBody>
          </p:sp>
        </mc:Fallback>
      </mc:AlternateContent>
      <p:sp>
        <p:nvSpPr>
          <p:cNvPr id="33" name="Textfeld 32"/>
          <p:cNvSpPr txBox="1"/>
          <p:nvPr/>
        </p:nvSpPr>
        <p:spPr>
          <a:xfrm rot="16200000">
            <a:off x="-902044" y="2542508"/>
            <a:ext cx="3419875" cy="369332"/>
          </a:xfrm>
          <a:prstGeom prst="rect">
            <a:avLst/>
          </a:prstGeom>
          <a:noFill/>
        </p:spPr>
        <p:txBody>
          <a:bodyPr wrap="square" rtlCol="0">
            <a:spAutoFit/>
          </a:bodyPr>
          <a:lstStyle/>
          <a:p>
            <a:pPr algn="ctr"/>
            <a:r>
              <a:rPr lang="en-US" dirty="0" smtClean="0"/>
              <a:t>Workpiece position : 124 mm</a:t>
            </a:r>
            <a:endParaRPr lang="en-US" dirty="0"/>
          </a:p>
        </p:txBody>
      </p:sp>
      <p:sp>
        <p:nvSpPr>
          <p:cNvPr id="34" name="Textfeld 33"/>
          <p:cNvSpPr txBox="1"/>
          <p:nvPr/>
        </p:nvSpPr>
        <p:spPr>
          <a:xfrm rot="16200000">
            <a:off x="3778207" y="2542508"/>
            <a:ext cx="3419875"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35" name="Picture 27"/>
          <p:cNvPicPr>
            <a:picLocks noChangeAspect="1" noChangeArrowheads="1"/>
          </p:cNvPicPr>
          <p:nvPr/>
        </p:nvPicPr>
        <p:blipFill rotWithShape="1">
          <a:blip r:embed="rId13">
            <a:extLst>
              <a:ext uri="{28A0092B-C50C-407E-A947-70E740481C1C}">
                <a14:useLocalDpi xmlns:a14="http://schemas.microsoft.com/office/drawing/2010/main" val="0"/>
              </a:ext>
            </a:extLst>
          </a:blip>
          <a:srcRect l="77178" t="8721" r="9302" b="7137"/>
          <a:stretch/>
        </p:blipFill>
        <p:spPr bwMode="auto">
          <a:xfrm>
            <a:off x="4629197" y="1026323"/>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feld 35"/>
          <p:cNvSpPr txBox="1"/>
          <p:nvPr/>
        </p:nvSpPr>
        <p:spPr>
          <a:xfrm>
            <a:off x="4720428" y="791073"/>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1885893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hlinkClick r:id="rId14" action="ppaction://hlinksldjump"/>
          </p:cNvPr>
          <p:cNvSpPr/>
          <p:nvPr>
            <p:custDataLst>
              <p:tags r:id="rId2"/>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0" name="Rechteck 9">
            <a:hlinkClick r:id="rId14" action="ppaction://hlinksldjump"/>
          </p:cNvPr>
          <p:cNvSpPr/>
          <p:nvPr>
            <p:custDataLst>
              <p:tags r:id="rId3"/>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9" name="Rechteck 8">
            <a:hlinkClick r:id="" action="ppaction://noaction"/>
          </p:cNvPr>
          <p:cNvSpPr/>
          <p:nvPr>
            <p:custDataLst>
              <p:tags r:id="rId4"/>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8" name="Rechteck 7">
            <a:hlinkClick r:id="" action="ppaction://noaction"/>
          </p:cNvPr>
          <p:cNvSpPr/>
          <p:nvPr>
            <p:custDataLst>
              <p:tags r:id="rId5"/>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7" name="Rechteck 6">
            <a:hlinkClick r:id="rId15" action="ppaction://hlinksldjump"/>
          </p:cNvPr>
          <p:cNvSpPr/>
          <p:nvPr>
            <p:custDataLst>
              <p:tags r:id="rId6"/>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6" name="Rechteck 5">
            <a:hlinkClick r:id="rId15" action="ppaction://hlinksldjump"/>
          </p:cNvPr>
          <p:cNvSpPr/>
          <p:nvPr>
            <p:custDataLst>
              <p:tags r:id="rId7"/>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5" name="Rechteck 4"/>
          <p:cNvSpPr/>
          <p:nvPr>
            <p:custDataLst>
              <p:tags r:id="rId8"/>
            </p:custDataLst>
          </p:nvPr>
        </p:nvSpPr>
        <p:spPr bwMode="auto">
          <a:xfrm>
            <a:off x="697792" y="863600"/>
            <a:ext cx="8985958"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4" name="Rechteck 3">
            <a:hlinkClick r:id="rId16" action="ppaction://hlinksldjump"/>
          </p:cNvPr>
          <p:cNvSpPr/>
          <p:nvPr>
            <p:custDataLst>
              <p:tags r:id="rId9"/>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16" action="ppaction://hlinksldjump"/>
          </p:cNvPr>
          <p:cNvSpPr/>
          <p:nvPr>
            <p:custDataLst>
              <p:tags r:id="rId10"/>
            </p:custDataLst>
          </p:nvPr>
        </p:nvSpPr>
        <p:spPr bwMode="auto">
          <a:xfrm>
            <a:off x="215900" y="863600"/>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1"/>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6210993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136588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245"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1" name="Diagramm 10"/>
          <p:cNvGraphicFramePr>
            <a:graphicFrameLocks/>
          </p:cNvGraphicFramePr>
          <p:nvPr>
            <p:extLst>
              <p:ext uri="{D42A27DB-BD31-4B8C-83A1-F6EECF244321}">
                <p14:modId xmlns:p14="http://schemas.microsoft.com/office/powerpoint/2010/main" val="256966813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3"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42349" y="71957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711874"/>
            <a:ext cx="936104" cy="369332"/>
          </a:xfrm>
          <a:prstGeom prst="rect">
            <a:avLst/>
          </a:prstGeom>
          <a:noFill/>
        </p:spPr>
        <p:txBody>
          <a:bodyPr wrap="square" rtlCol="0">
            <a:spAutoFit/>
          </a:bodyPr>
          <a:lstStyle/>
          <a:p>
            <a:pPr algn="ctr"/>
            <a:r>
              <a:rPr lang="en-US" dirty="0" smtClean="0"/>
              <a:t>Tool</a:t>
            </a:r>
            <a:endParaRPr lang="en-US" dirty="0"/>
          </a:p>
        </p:txBody>
      </p:sp>
      <p:sp>
        <p:nvSpPr>
          <p:cNvPr id="14" name="Textfeld 13"/>
          <p:cNvSpPr txBox="1"/>
          <p:nvPr/>
        </p:nvSpPr>
        <p:spPr>
          <a:xfrm>
            <a:off x="1243447" y="3681028"/>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20283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9" name="Rechteck 18"/>
          <p:cNvSpPr/>
          <p:nvPr/>
        </p:nvSpPr>
        <p:spPr bwMode="auto">
          <a:xfrm>
            <a:off x="1804526" y="1129451"/>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2454769" y="2112972"/>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2"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61797" y="1110813"/>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hteck 22"/>
          <p:cNvSpPr/>
          <p:nvPr/>
        </p:nvSpPr>
        <p:spPr bwMode="auto">
          <a:xfrm>
            <a:off x="8589404" y="73821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4" name="Gerade Verbindung 23"/>
          <p:cNvCxnSpPr/>
          <p:nvPr/>
        </p:nvCxnSpPr>
        <p:spPr bwMode="auto">
          <a:xfrm flipV="1">
            <a:off x="9239647" y="1721736"/>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15758267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4755940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054"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3042" name="Picture 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7049"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041" name="Picture 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96"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a:t>
            </a:r>
            <a:endParaRPr lang="en-US" kern="0" dirty="0"/>
          </a:p>
        </p:txBody>
      </p:sp>
      <p:sp>
        <p:nvSpPr>
          <p:cNvPr id="6"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Textfeld 16"/>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8" name="Textfeld 17"/>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19" name="Textfeld 18"/>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0" name="Textfeld 19"/>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1" name="Textfeld 20"/>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2" name="Textfeld 21"/>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graphicFrame>
        <p:nvGraphicFramePr>
          <p:cNvPr id="23" name="Diagramm 22"/>
          <p:cNvGraphicFramePr>
            <a:graphicFrameLocks/>
          </p:cNvGraphicFramePr>
          <p:nvPr>
            <p:extLst>
              <p:ext uri="{D42A27DB-BD31-4B8C-83A1-F6EECF244321}">
                <p14:modId xmlns:p14="http://schemas.microsoft.com/office/powerpoint/2010/main" val="19980467"/>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4" name="Diagramm 23"/>
          <p:cNvGraphicFramePr>
            <a:graphicFrameLocks/>
          </p:cNvGraphicFramePr>
          <p:nvPr>
            <p:extLst>
              <p:ext uri="{D42A27DB-BD31-4B8C-83A1-F6EECF244321}">
                <p14:modId xmlns:p14="http://schemas.microsoft.com/office/powerpoint/2010/main" val="598027932"/>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mc:AlternateContent xmlns:mc="http://schemas.openxmlformats.org/markup-compatibility/2006" xmlns:a14="http://schemas.microsoft.com/office/drawing/2010/main">
        <mc:Choice Requires="a14">
          <p:sp>
            <p:nvSpPr>
              <p:cNvPr id="29" name="Textfeld 28"/>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=256,52 </m:t>
                      </m:r>
                      <m:r>
                        <a:rPr lang="de-DE" sz="1400" b="0" i="1" smtClean="0">
                          <a:latin typeface="Cambria Math"/>
                        </a:rPr>
                        <m:t>𝑊</m:t>
                      </m:r>
                    </m:oMath>
                  </m:oMathPara>
                </a14:m>
                <a:endParaRPr lang="en-US" sz="1400" dirty="0"/>
              </a:p>
            </p:txBody>
          </p:sp>
        </mc:Choice>
        <mc:Fallback xmlns="">
          <p:sp>
            <p:nvSpPr>
              <p:cNvPr id="29" name="Textfeld 28"/>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10"/>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Textfeld 29"/>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=219,98 </m:t>
                      </m:r>
                      <m:r>
                        <a:rPr lang="de-DE" sz="1400" b="0" i="1" smtClean="0">
                          <a:latin typeface="Cambria Math"/>
                        </a:rPr>
                        <m:t>𝑊</m:t>
                      </m:r>
                    </m:oMath>
                  </m:oMathPara>
                </a14:m>
                <a:endParaRPr lang="en-US" sz="1400" dirty="0"/>
              </a:p>
            </p:txBody>
          </p:sp>
        </mc:Choice>
        <mc:Fallback xmlns="">
          <p:sp>
            <p:nvSpPr>
              <p:cNvPr id="30" name="Textfeld 29"/>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11"/>
                <a:stretch>
                  <a:fillRect b="-7692"/>
                </a:stretch>
              </a:blipFill>
            </p:spPr>
            <p:txBody>
              <a:bodyPr/>
              <a:lstStyle/>
              <a:p>
                <a:r>
                  <a:rPr lang="de-DE">
                    <a:noFill/>
                  </a:rPr>
                  <a:t> </a:t>
                </a:r>
              </a:p>
            </p:txBody>
          </p:sp>
        </mc:Fallback>
      </mc:AlternateContent>
      <p:sp>
        <p:nvSpPr>
          <p:cNvPr id="31" name="Textfeld 30"/>
          <p:cNvSpPr txBox="1"/>
          <p:nvPr/>
        </p:nvSpPr>
        <p:spPr>
          <a:xfrm rot="16200000">
            <a:off x="-902044" y="2542508"/>
            <a:ext cx="3419875" cy="369332"/>
          </a:xfrm>
          <a:prstGeom prst="rect">
            <a:avLst/>
          </a:prstGeom>
          <a:noFill/>
        </p:spPr>
        <p:txBody>
          <a:bodyPr wrap="square" rtlCol="0">
            <a:spAutoFit/>
          </a:bodyPr>
          <a:lstStyle/>
          <a:p>
            <a:pPr algn="ctr"/>
            <a:r>
              <a:rPr lang="en-US" dirty="0" smtClean="0"/>
              <a:t>Workpiece position : 124 mm</a:t>
            </a:r>
            <a:endParaRPr lang="en-US" dirty="0"/>
          </a:p>
        </p:txBody>
      </p:sp>
      <p:sp>
        <p:nvSpPr>
          <p:cNvPr id="32" name="Textfeld 31"/>
          <p:cNvSpPr txBox="1"/>
          <p:nvPr/>
        </p:nvSpPr>
        <p:spPr>
          <a:xfrm rot="16200000">
            <a:off x="3778207" y="2542508"/>
            <a:ext cx="3419875"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33" name="Picture 27"/>
          <p:cNvPicPr>
            <a:picLocks noChangeAspect="1" noChangeArrowheads="1"/>
          </p:cNvPicPr>
          <p:nvPr/>
        </p:nvPicPr>
        <p:blipFill rotWithShape="1">
          <a:blip r:embed="rId12">
            <a:extLst>
              <a:ext uri="{28A0092B-C50C-407E-A947-70E740481C1C}">
                <a14:useLocalDpi xmlns:a14="http://schemas.microsoft.com/office/drawing/2010/main" val="0"/>
              </a:ext>
            </a:extLst>
          </a:blip>
          <a:srcRect l="77178" t="8721" r="9302" b="7137"/>
          <a:stretch/>
        </p:blipFill>
        <p:spPr bwMode="auto">
          <a:xfrm>
            <a:off x="4629197" y="1026323"/>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feld 33"/>
          <p:cNvSpPr txBox="1"/>
          <p:nvPr/>
        </p:nvSpPr>
        <p:spPr>
          <a:xfrm>
            <a:off x="4720428" y="791073"/>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4290507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4641951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33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2" name="Diagramm 11"/>
          <p:cNvGraphicFramePr>
            <a:graphicFrameLocks/>
          </p:cNvGraphicFramePr>
          <p:nvPr>
            <p:extLst>
              <p:ext uri="{D42A27DB-BD31-4B8C-83A1-F6EECF244321}">
                <p14:modId xmlns:p14="http://schemas.microsoft.com/office/powerpoint/2010/main" val="3440741377"/>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16780" y="985588"/>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feld 12"/>
          <p:cNvSpPr txBox="1"/>
          <p:nvPr/>
        </p:nvSpPr>
        <p:spPr>
          <a:xfrm>
            <a:off x="1243447" y="4823864"/>
            <a:ext cx="1503784" cy="369332"/>
          </a:xfrm>
          <a:prstGeom prst="rect">
            <a:avLst/>
          </a:prstGeom>
          <a:noFill/>
        </p:spPr>
        <p:txBody>
          <a:bodyPr wrap="square" rtlCol="0">
            <a:spAutoFit/>
          </a:bodyPr>
          <a:lstStyle/>
          <a:p>
            <a:pPr algn="ctr"/>
            <a:r>
              <a:rPr lang="en-US" dirty="0" smtClean="0"/>
              <a:t>Work piece</a:t>
            </a:r>
            <a:endParaRPr lang="en-US" dirty="0"/>
          </a:p>
        </p:txBody>
      </p:sp>
      <p:sp>
        <p:nvSpPr>
          <p:cNvPr id="15" name="Textfeld 14"/>
          <p:cNvSpPr txBox="1"/>
          <p:nvPr/>
        </p:nvSpPr>
        <p:spPr>
          <a:xfrm>
            <a:off x="1527287" y="3681028"/>
            <a:ext cx="936104" cy="369332"/>
          </a:xfrm>
          <a:prstGeom prst="rect">
            <a:avLst/>
          </a:prstGeom>
          <a:noFill/>
        </p:spPr>
        <p:txBody>
          <a:bodyPr wrap="square" rtlCol="0">
            <a:spAutoFit/>
          </a:bodyPr>
          <a:lstStyle/>
          <a:p>
            <a:pPr algn="ctr"/>
            <a:r>
              <a:rPr lang="en-US" dirty="0" smtClean="0"/>
              <a:t>Tool</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89404" y="663556"/>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39647" y="1647077"/>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 name="Rechteck 18"/>
          <p:cNvSpPr/>
          <p:nvPr/>
        </p:nvSpPr>
        <p:spPr bwMode="auto">
          <a:xfrm>
            <a:off x="4069026" y="101201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0" name="Gerade Verbindung 19"/>
          <p:cNvCxnSpPr/>
          <p:nvPr/>
        </p:nvCxnSpPr>
        <p:spPr bwMode="auto">
          <a:xfrm flipV="1">
            <a:off x="4719269" y="199553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6675" y="63931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344496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6606424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559"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85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6"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7049"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3"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6" name="Diagramm 15"/>
          <p:cNvGraphicFramePr>
            <a:graphicFrameLocks/>
          </p:cNvGraphicFramePr>
          <p:nvPr>
            <p:extLst>
              <p:ext uri="{D42A27DB-BD31-4B8C-83A1-F6EECF244321}">
                <p14:modId xmlns:p14="http://schemas.microsoft.com/office/powerpoint/2010/main" val="4248274249"/>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sp>
        <p:nvSpPr>
          <p:cNvPr id="17" name="Textfeld 16"/>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20" name="Textfeld 19"/>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21" name="Textfeld 20"/>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2" name="Textfeld 21"/>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3" name="Textfeld 22"/>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4" name="Textfeld 23"/>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graphicFrame>
        <p:nvGraphicFramePr>
          <p:cNvPr id="25" name="Diagramm 24"/>
          <p:cNvGraphicFramePr>
            <a:graphicFrameLocks/>
          </p:cNvGraphicFramePr>
          <p:nvPr>
            <p:extLst>
              <p:ext uri="{D42A27DB-BD31-4B8C-83A1-F6EECF244321}">
                <p14:modId xmlns:p14="http://schemas.microsoft.com/office/powerpoint/2010/main" val="325480831"/>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mc:AlternateContent xmlns:mc="http://schemas.openxmlformats.org/markup-compatibility/2006" xmlns:a14="http://schemas.microsoft.com/office/drawing/2010/main">
        <mc:Choice Requires="a14">
          <p:sp>
            <p:nvSpPr>
              <p:cNvPr id="28" name="Textfeld 27"/>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=405,12 </m:t>
                      </m:r>
                      <m:r>
                        <a:rPr lang="de-DE" sz="1400" b="0" i="1" smtClean="0">
                          <a:latin typeface="Cambria Math"/>
                        </a:rPr>
                        <m:t>𝑊</m:t>
                      </m:r>
                    </m:oMath>
                  </m:oMathPara>
                </a14:m>
                <a:endParaRPr lang="en-US" sz="1400" dirty="0"/>
              </a:p>
            </p:txBody>
          </p:sp>
        </mc:Choice>
        <mc:Fallback xmlns="">
          <p:sp>
            <p:nvSpPr>
              <p:cNvPr id="28" name="Textfeld 27"/>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10"/>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9" name="Textfeld 28"/>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=279,04 </m:t>
                      </m:r>
                      <m:r>
                        <a:rPr lang="de-DE" sz="1400" b="0" i="1" smtClean="0">
                          <a:latin typeface="Cambria Math"/>
                        </a:rPr>
                        <m:t>𝑊</m:t>
                      </m:r>
                    </m:oMath>
                  </m:oMathPara>
                </a14:m>
                <a:endParaRPr lang="en-US" sz="1400" dirty="0"/>
              </a:p>
            </p:txBody>
          </p:sp>
        </mc:Choice>
        <mc:Fallback xmlns="">
          <p:sp>
            <p:nvSpPr>
              <p:cNvPr id="29" name="Textfeld 28"/>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11"/>
                <a:stretch>
                  <a:fillRect b="-7692"/>
                </a:stretch>
              </a:blipFill>
            </p:spPr>
            <p:txBody>
              <a:bodyPr/>
              <a:lstStyle/>
              <a:p>
                <a:r>
                  <a:rPr lang="de-DE">
                    <a:noFill/>
                  </a:rPr>
                  <a:t> </a:t>
                </a:r>
              </a:p>
            </p:txBody>
          </p:sp>
        </mc:Fallback>
      </mc:AlternateContent>
      <p:sp>
        <p:nvSpPr>
          <p:cNvPr id="30" name="Textfeld 29"/>
          <p:cNvSpPr txBox="1"/>
          <p:nvPr/>
        </p:nvSpPr>
        <p:spPr>
          <a:xfrm rot="16200000">
            <a:off x="-902044" y="2542508"/>
            <a:ext cx="3419875" cy="369332"/>
          </a:xfrm>
          <a:prstGeom prst="rect">
            <a:avLst/>
          </a:prstGeom>
          <a:noFill/>
        </p:spPr>
        <p:txBody>
          <a:bodyPr wrap="square" rtlCol="0">
            <a:spAutoFit/>
          </a:bodyPr>
          <a:lstStyle/>
          <a:p>
            <a:pPr algn="ctr"/>
            <a:r>
              <a:rPr lang="en-US" dirty="0" smtClean="0"/>
              <a:t>Workpiece position : 124 mm</a:t>
            </a:r>
            <a:endParaRPr lang="en-US" dirty="0"/>
          </a:p>
        </p:txBody>
      </p:sp>
      <p:sp>
        <p:nvSpPr>
          <p:cNvPr id="31" name="Textfeld 30"/>
          <p:cNvSpPr txBox="1"/>
          <p:nvPr/>
        </p:nvSpPr>
        <p:spPr>
          <a:xfrm rot="16200000">
            <a:off x="3778207" y="2542508"/>
            <a:ext cx="3419875"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32" name="Picture 27"/>
          <p:cNvPicPr>
            <a:picLocks noChangeAspect="1" noChangeArrowheads="1"/>
          </p:cNvPicPr>
          <p:nvPr/>
        </p:nvPicPr>
        <p:blipFill rotWithShape="1">
          <a:blip r:embed="rId12">
            <a:extLst>
              <a:ext uri="{28A0092B-C50C-407E-A947-70E740481C1C}">
                <a14:useLocalDpi xmlns:a14="http://schemas.microsoft.com/office/drawing/2010/main" val="0"/>
              </a:ext>
            </a:extLst>
          </a:blip>
          <a:srcRect l="77178" t="8721" r="9302" b="7137"/>
          <a:stretch/>
        </p:blipFill>
        <p:spPr bwMode="auto">
          <a:xfrm>
            <a:off x="4629197" y="1026323"/>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feld 32"/>
          <p:cNvSpPr txBox="1"/>
          <p:nvPr/>
        </p:nvSpPr>
        <p:spPr>
          <a:xfrm>
            <a:off x="4720428" y="791073"/>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19475717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9079061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273"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400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31" name="Diagramm 30"/>
          <p:cNvGraphicFramePr>
            <a:graphicFrameLocks/>
          </p:cNvGraphicFramePr>
          <p:nvPr>
            <p:extLst>
              <p:ext uri="{D42A27DB-BD31-4B8C-83A1-F6EECF244321}">
                <p14:modId xmlns:p14="http://schemas.microsoft.com/office/powerpoint/2010/main" val="3913488505"/>
              </p:ext>
            </p:extLst>
          </p:nvPr>
        </p:nvGraphicFramePr>
        <p:xfrm>
          <a:off x="246000" y="883800"/>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feld 16"/>
          <p:cNvSpPr txBox="1"/>
          <p:nvPr/>
        </p:nvSpPr>
        <p:spPr>
          <a:xfrm>
            <a:off x="1516186" y="4639198"/>
            <a:ext cx="936104" cy="369332"/>
          </a:xfrm>
          <a:prstGeom prst="rect">
            <a:avLst/>
          </a:prstGeom>
          <a:noFill/>
        </p:spPr>
        <p:txBody>
          <a:bodyPr wrap="square" rtlCol="0">
            <a:spAutoFit/>
          </a:bodyPr>
          <a:lstStyle/>
          <a:p>
            <a:pPr algn="ctr"/>
            <a:r>
              <a:rPr lang="en-US" dirty="0" smtClean="0"/>
              <a:t>Tool</a:t>
            </a:r>
            <a:endParaRPr lang="en-US" dirty="0"/>
          </a:p>
        </p:txBody>
      </p:sp>
      <p:sp>
        <p:nvSpPr>
          <p:cNvPr id="16" name="Textfeld 15"/>
          <p:cNvSpPr txBox="1"/>
          <p:nvPr/>
        </p:nvSpPr>
        <p:spPr>
          <a:xfrm>
            <a:off x="1243447" y="3681028"/>
            <a:ext cx="1503784" cy="369332"/>
          </a:xfrm>
          <a:prstGeom prst="rect">
            <a:avLst/>
          </a:prstGeom>
          <a:noFill/>
        </p:spPr>
        <p:txBody>
          <a:bodyPr wrap="square" rtlCol="0">
            <a:spAutoFit/>
          </a:bodyPr>
          <a:lstStyle/>
          <a:p>
            <a:pPr algn="ctr"/>
            <a:r>
              <a:rPr lang="en-US" dirty="0" smtClean="0"/>
              <a:t>Work piece</a:t>
            </a:r>
            <a:endParaRPr lang="en-US" dirty="0"/>
          </a:p>
        </p:txBody>
      </p:sp>
      <p:sp>
        <p:nvSpPr>
          <p:cNvPr id="18" name="Textfeld 17"/>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9" name="Rechteck 18"/>
          <p:cNvSpPr/>
          <p:nvPr/>
        </p:nvSpPr>
        <p:spPr bwMode="auto">
          <a:xfrm>
            <a:off x="7995530" y="104877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0" name="Gerade Verbindung 19"/>
          <p:cNvCxnSpPr/>
          <p:nvPr/>
        </p:nvCxnSpPr>
        <p:spPr bwMode="auto">
          <a:xfrm flipV="1">
            <a:off x="8645773" y="203229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Rechteck 20"/>
          <p:cNvSpPr/>
          <p:nvPr/>
        </p:nvSpPr>
        <p:spPr bwMode="auto">
          <a:xfrm>
            <a:off x="4745628" y="110695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3" name="Gerade Verbindung 22"/>
          <p:cNvCxnSpPr/>
          <p:nvPr/>
        </p:nvCxnSpPr>
        <p:spPr bwMode="auto">
          <a:xfrm flipV="1">
            <a:off x="5395871" y="209047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4" name="Picture 8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42862" y="1020535"/>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180" name="Picture 17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92960" y="1069150"/>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2046748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110708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36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1" name="Diagramm 10"/>
          <p:cNvGraphicFramePr>
            <a:graphicFrameLocks/>
          </p:cNvGraphicFramePr>
          <p:nvPr>
            <p:extLst>
              <p:ext uri="{D42A27DB-BD31-4B8C-83A1-F6EECF244321}">
                <p14:modId xmlns:p14="http://schemas.microsoft.com/office/powerpoint/2010/main" val="417100077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400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3"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0049"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823864"/>
            <a:ext cx="936104" cy="369332"/>
          </a:xfrm>
          <a:prstGeom prst="rect">
            <a:avLst/>
          </a:prstGeom>
          <a:noFill/>
        </p:spPr>
        <p:txBody>
          <a:bodyPr wrap="square" rtlCol="0">
            <a:spAutoFit/>
          </a:bodyPr>
          <a:lstStyle/>
          <a:p>
            <a:pPr algn="ctr"/>
            <a:r>
              <a:rPr lang="en-US" dirty="0" smtClean="0"/>
              <a:t>Tool</a:t>
            </a:r>
            <a:endParaRPr lang="en-US" dirty="0"/>
          </a:p>
        </p:txBody>
      </p:sp>
      <p:sp>
        <p:nvSpPr>
          <p:cNvPr id="12" name="Textfeld 11"/>
          <p:cNvSpPr txBox="1"/>
          <p:nvPr/>
        </p:nvSpPr>
        <p:spPr>
          <a:xfrm>
            <a:off x="1243447" y="3681028"/>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613034"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63277"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Rechteck 19"/>
          <p:cNvSpPr/>
          <p:nvPr/>
        </p:nvSpPr>
        <p:spPr bwMode="auto">
          <a:xfrm>
            <a:off x="4072778"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4723021"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2"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72741"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284131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7782783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083"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4070" name="Picture 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6"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071" name="Picture 1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7049"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1" name="Diagramm 20"/>
          <p:cNvGraphicFramePr>
            <a:graphicFrameLocks/>
          </p:cNvGraphicFramePr>
          <p:nvPr>
            <p:extLst>
              <p:ext uri="{D42A27DB-BD31-4B8C-83A1-F6EECF244321}">
                <p14:modId xmlns:p14="http://schemas.microsoft.com/office/powerpoint/2010/main" val="2002094387"/>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sp>
        <p:nvSpPr>
          <p:cNvPr id="6"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[1/2]</a:t>
            </a:r>
            <a:endParaRPr lang="en-US" kern="0" dirty="0"/>
          </a:p>
        </p:txBody>
      </p:sp>
      <p:sp>
        <p:nvSpPr>
          <p:cNvPr id="7"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4" name="Diagramm 13"/>
          <p:cNvGraphicFramePr>
            <a:graphicFrameLocks/>
          </p:cNvGraphicFramePr>
          <p:nvPr>
            <p:extLst>
              <p:ext uri="{D42A27DB-BD31-4B8C-83A1-F6EECF244321}">
                <p14:modId xmlns:p14="http://schemas.microsoft.com/office/powerpoint/2010/main" val="2786458226"/>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
        <p:nvSpPr>
          <p:cNvPr id="15" name="Textfeld 14"/>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6" name="Textfeld 15"/>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17" name="Textfeld 16"/>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8" name="Textfeld 17"/>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9" name="Textfeld 18"/>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0" name="Textfeld 19"/>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mc:AlternateContent xmlns:mc="http://schemas.openxmlformats.org/markup-compatibility/2006" xmlns:a14="http://schemas.microsoft.com/office/drawing/2010/main">
        <mc:Choice Requires="a14">
          <p:sp>
            <p:nvSpPr>
              <p:cNvPr id="26" name="Textfeld 25"/>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=443,38 </m:t>
                      </m:r>
                      <m:r>
                        <a:rPr lang="de-DE" sz="1400" b="0" i="1" smtClean="0">
                          <a:latin typeface="Cambria Math"/>
                        </a:rPr>
                        <m:t>𝑊</m:t>
                      </m:r>
                    </m:oMath>
                  </m:oMathPara>
                </a14:m>
                <a:endParaRPr lang="en-US" sz="1400" dirty="0"/>
              </a:p>
            </p:txBody>
          </p:sp>
        </mc:Choice>
        <mc:Fallback xmlns="">
          <p:sp>
            <p:nvSpPr>
              <p:cNvPr id="26" name="Textfeld 25"/>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10"/>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=297,06 </m:t>
                      </m:r>
                      <m:r>
                        <a:rPr lang="de-DE" sz="1400" b="0" i="1" smtClean="0">
                          <a:latin typeface="Cambria Math"/>
                        </a:rPr>
                        <m:t>𝑊</m:t>
                      </m:r>
                    </m:oMath>
                  </m:oMathPara>
                </a14:m>
                <a:endParaRPr lang="en-US" sz="1400" dirty="0"/>
              </a:p>
            </p:txBody>
          </p:sp>
        </mc:Choice>
        <mc:Fallback xmlns="">
          <p:sp>
            <p:nvSpPr>
              <p:cNvPr id="27" name="Textfeld 26"/>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11"/>
                <a:stretch>
                  <a:fillRect b="-7692"/>
                </a:stretch>
              </a:blipFill>
            </p:spPr>
            <p:txBody>
              <a:bodyPr/>
              <a:lstStyle/>
              <a:p>
                <a:r>
                  <a:rPr lang="de-DE">
                    <a:noFill/>
                  </a:rPr>
                  <a:t> </a:t>
                </a:r>
              </a:p>
            </p:txBody>
          </p:sp>
        </mc:Fallback>
      </mc:AlternateContent>
      <p:sp>
        <p:nvSpPr>
          <p:cNvPr id="28" name="Textfeld 27"/>
          <p:cNvSpPr txBox="1"/>
          <p:nvPr/>
        </p:nvSpPr>
        <p:spPr>
          <a:xfrm rot="16200000">
            <a:off x="-902044" y="2542508"/>
            <a:ext cx="3419875" cy="369332"/>
          </a:xfrm>
          <a:prstGeom prst="rect">
            <a:avLst/>
          </a:prstGeom>
          <a:noFill/>
        </p:spPr>
        <p:txBody>
          <a:bodyPr wrap="square" rtlCol="0">
            <a:spAutoFit/>
          </a:bodyPr>
          <a:lstStyle/>
          <a:p>
            <a:pPr algn="ctr"/>
            <a:r>
              <a:rPr lang="en-US" dirty="0" smtClean="0"/>
              <a:t>Workpiece position : 124 mm</a:t>
            </a:r>
            <a:endParaRPr lang="en-US" dirty="0"/>
          </a:p>
        </p:txBody>
      </p:sp>
      <p:sp>
        <p:nvSpPr>
          <p:cNvPr id="29" name="Textfeld 28"/>
          <p:cNvSpPr txBox="1"/>
          <p:nvPr/>
        </p:nvSpPr>
        <p:spPr>
          <a:xfrm rot="16200000">
            <a:off x="3778207" y="2542508"/>
            <a:ext cx="3419875"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30" name="Picture 27"/>
          <p:cNvPicPr>
            <a:picLocks noChangeAspect="1" noChangeArrowheads="1"/>
          </p:cNvPicPr>
          <p:nvPr/>
        </p:nvPicPr>
        <p:blipFill rotWithShape="1">
          <a:blip r:embed="rId12">
            <a:extLst>
              <a:ext uri="{28A0092B-C50C-407E-A947-70E740481C1C}">
                <a14:useLocalDpi xmlns:a14="http://schemas.microsoft.com/office/drawing/2010/main" val="0"/>
              </a:ext>
            </a:extLst>
          </a:blip>
          <a:srcRect l="77178" t="8721" r="9302" b="7137"/>
          <a:stretch/>
        </p:blipFill>
        <p:spPr bwMode="auto">
          <a:xfrm>
            <a:off x="4629197" y="1026323"/>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feld 30"/>
          <p:cNvSpPr txBox="1"/>
          <p:nvPr/>
        </p:nvSpPr>
        <p:spPr>
          <a:xfrm>
            <a:off x="4720428" y="791073"/>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4223001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14571717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104"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5091" name="Picture 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6"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92" name="Picture 1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7049"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4" name="Diagramm 23"/>
          <p:cNvGraphicFramePr>
            <a:graphicFrameLocks/>
          </p:cNvGraphicFramePr>
          <p:nvPr>
            <p:extLst>
              <p:ext uri="{D42A27DB-BD31-4B8C-83A1-F6EECF244321}">
                <p14:modId xmlns:p14="http://schemas.microsoft.com/office/powerpoint/2010/main" val="2976336023"/>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sp>
        <p:nvSpPr>
          <p:cNvPr id="8"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[2/2]</a:t>
            </a:r>
            <a:endParaRPr lang="en-US" kern="0" dirty="0"/>
          </a:p>
        </p:txBody>
      </p:sp>
      <p:sp>
        <p:nvSpPr>
          <p:cNvPr id="9"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9" name="Diagramm 18"/>
          <p:cNvGraphicFramePr>
            <a:graphicFrameLocks/>
          </p:cNvGraphicFramePr>
          <p:nvPr>
            <p:extLst>
              <p:ext uri="{D42A27DB-BD31-4B8C-83A1-F6EECF244321}">
                <p14:modId xmlns:p14="http://schemas.microsoft.com/office/powerpoint/2010/main" val="2791220078"/>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
        <p:nvSpPr>
          <p:cNvPr id="20" name="Textfeld 19"/>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21" name="Textfeld 20"/>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22" name="Textfeld 21"/>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3" name="Textfeld 22"/>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sp>
        <p:nvSpPr>
          <p:cNvPr id="4" name="Textfeld 3"/>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5" name="Textfeld 24"/>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mc:AlternateContent xmlns:mc="http://schemas.openxmlformats.org/markup-compatibility/2006" xmlns:a14="http://schemas.microsoft.com/office/drawing/2010/main">
        <mc:Choice Requires="a14">
          <p:sp>
            <p:nvSpPr>
              <p:cNvPr id="28" name="Textfeld 27"/>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=413,08 </m:t>
                      </m:r>
                      <m:r>
                        <a:rPr lang="de-DE" sz="1400" b="0" i="1" smtClean="0">
                          <a:latin typeface="Cambria Math"/>
                        </a:rPr>
                        <m:t>𝑊</m:t>
                      </m:r>
                    </m:oMath>
                  </m:oMathPara>
                </a14:m>
                <a:endParaRPr lang="en-US" sz="1400" dirty="0"/>
              </a:p>
            </p:txBody>
          </p:sp>
        </mc:Choice>
        <mc:Fallback xmlns="">
          <p:sp>
            <p:nvSpPr>
              <p:cNvPr id="28" name="Textfeld 27"/>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10"/>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9" name="Textfeld 28"/>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=283,17 </m:t>
                      </m:r>
                      <m:r>
                        <a:rPr lang="de-DE" sz="1400" b="0" i="1" smtClean="0">
                          <a:latin typeface="Cambria Math"/>
                        </a:rPr>
                        <m:t>𝑊</m:t>
                      </m:r>
                    </m:oMath>
                  </m:oMathPara>
                </a14:m>
                <a:endParaRPr lang="en-US" sz="1400" dirty="0"/>
              </a:p>
            </p:txBody>
          </p:sp>
        </mc:Choice>
        <mc:Fallback xmlns="">
          <p:sp>
            <p:nvSpPr>
              <p:cNvPr id="29" name="Textfeld 28"/>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11"/>
                <a:stretch>
                  <a:fillRect b="-7692"/>
                </a:stretch>
              </a:blipFill>
            </p:spPr>
            <p:txBody>
              <a:bodyPr/>
              <a:lstStyle/>
              <a:p>
                <a:r>
                  <a:rPr lang="de-DE">
                    <a:noFill/>
                  </a:rPr>
                  <a:t> </a:t>
                </a:r>
              </a:p>
            </p:txBody>
          </p:sp>
        </mc:Fallback>
      </mc:AlternateContent>
      <p:sp>
        <p:nvSpPr>
          <p:cNvPr id="30" name="Textfeld 29"/>
          <p:cNvSpPr txBox="1"/>
          <p:nvPr/>
        </p:nvSpPr>
        <p:spPr>
          <a:xfrm rot="16200000">
            <a:off x="-902044" y="2542508"/>
            <a:ext cx="3419875" cy="369332"/>
          </a:xfrm>
          <a:prstGeom prst="rect">
            <a:avLst/>
          </a:prstGeom>
          <a:noFill/>
        </p:spPr>
        <p:txBody>
          <a:bodyPr wrap="square" rtlCol="0">
            <a:spAutoFit/>
          </a:bodyPr>
          <a:lstStyle/>
          <a:p>
            <a:pPr algn="ctr"/>
            <a:r>
              <a:rPr lang="en-US" dirty="0" smtClean="0"/>
              <a:t>Workpiece position : 124 mm</a:t>
            </a:r>
            <a:endParaRPr lang="en-US" dirty="0"/>
          </a:p>
        </p:txBody>
      </p:sp>
      <p:sp>
        <p:nvSpPr>
          <p:cNvPr id="31" name="Textfeld 30"/>
          <p:cNvSpPr txBox="1"/>
          <p:nvPr/>
        </p:nvSpPr>
        <p:spPr>
          <a:xfrm rot="16200000">
            <a:off x="3778207" y="2542508"/>
            <a:ext cx="3419875"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32" name="Picture 27"/>
          <p:cNvPicPr>
            <a:picLocks noChangeAspect="1" noChangeArrowheads="1"/>
          </p:cNvPicPr>
          <p:nvPr/>
        </p:nvPicPr>
        <p:blipFill rotWithShape="1">
          <a:blip r:embed="rId12">
            <a:extLst>
              <a:ext uri="{28A0092B-C50C-407E-A947-70E740481C1C}">
                <a14:useLocalDpi xmlns:a14="http://schemas.microsoft.com/office/drawing/2010/main" val="0"/>
              </a:ext>
            </a:extLst>
          </a:blip>
          <a:srcRect l="77178" t="8721" r="9302" b="7137"/>
          <a:stretch/>
        </p:blipFill>
        <p:spPr bwMode="auto">
          <a:xfrm>
            <a:off x="4629197" y="1026323"/>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feld 32"/>
          <p:cNvSpPr txBox="1"/>
          <p:nvPr/>
        </p:nvSpPr>
        <p:spPr>
          <a:xfrm>
            <a:off x="4720428" y="791073"/>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4553432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2861420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385"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3" name="Diagramm 12"/>
          <p:cNvGraphicFramePr>
            <a:graphicFrameLocks/>
          </p:cNvGraphicFramePr>
          <p:nvPr>
            <p:extLst>
              <p:ext uri="{D42A27DB-BD31-4B8C-83A1-F6EECF244321}">
                <p14:modId xmlns:p14="http://schemas.microsoft.com/office/powerpoint/2010/main" val="175947784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500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4614" y="197896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13"/>
          <p:cNvSpPr txBox="1"/>
          <p:nvPr/>
        </p:nvSpPr>
        <p:spPr>
          <a:xfrm>
            <a:off x="1527287" y="4823864"/>
            <a:ext cx="936104" cy="369332"/>
          </a:xfrm>
          <a:prstGeom prst="rect">
            <a:avLst/>
          </a:prstGeom>
          <a:noFill/>
        </p:spPr>
        <p:txBody>
          <a:bodyPr wrap="square" rtlCol="0">
            <a:spAutoFit/>
          </a:bodyPr>
          <a:lstStyle/>
          <a:p>
            <a:pPr algn="ctr"/>
            <a:r>
              <a:rPr lang="en-US" dirty="0" smtClean="0"/>
              <a:t>Tool</a:t>
            </a:r>
            <a:endParaRPr lang="en-US" dirty="0"/>
          </a:p>
        </p:txBody>
      </p:sp>
      <p:sp>
        <p:nvSpPr>
          <p:cNvPr id="15" name="Textfeld 14"/>
          <p:cNvSpPr txBox="1"/>
          <p:nvPr/>
        </p:nvSpPr>
        <p:spPr>
          <a:xfrm>
            <a:off x="1243447" y="3603909"/>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89404" y="18808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39647" y="159407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0693" y="18485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hteck 19"/>
          <p:cNvSpPr/>
          <p:nvPr/>
        </p:nvSpPr>
        <p:spPr bwMode="auto">
          <a:xfrm>
            <a:off x="4127343" y="199884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4721409" y="1673590"/>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2477379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28635477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126"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6113" name="Picture 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6"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114" name="Picture 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7049" y="757899"/>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 name="Diagramm 21"/>
          <p:cNvGraphicFramePr>
            <a:graphicFrameLocks/>
          </p:cNvGraphicFramePr>
          <p:nvPr>
            <p:extLst>
              <p:ext uri="{D42A27DB-BD31-4B8C-83A1-F6EECF244321}">
                <p14:modId xmlns:p14="http://schemas.microsoft.com/office/powerpoint/2010/main" val="1610346870"/>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Diagramm 19"/>
          <p:cNvGraphicFramePr>
            <a:graphicFrameLocks/>
          </p:cNvGraphicFramePr>
          <p:nvPr>
            <p:extLst>
              <p:ext uri="{D42A27DB-BD31-4B8C-83A1-F6EECF244321}">
                <p14:modId xmlns:p14="http://schemas.microsoft.com/office/powerpoint/2010/main" val="3340633937"/>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
        <p:nvSpPr>
          <p:cNvPr id="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500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Textfeld 13"/>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5" name="Textfeld 14"/>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18" name="Textfeld 17"/>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19" name="Textfeld 18"/>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sp>
        <p:nvSpPr>
          <p:cNvPr id="26" name="Textfeld 25"/>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7" name="Textfeld 26"/>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mc:AlternateContent xmlns:mc="http://schemas.openxmlformats.org/markup-compatibility/2006" xmlns:a14="http://schemas.microsoft.com/office/drawing/2010/main">
        <mc:Choice Requires="a14">
          <p:sp>
            <p:nvSpPr>
              <p:cNvPr id="28" name="Textfeld 27"/>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=459,67 </m:t>
                      </m:r>
                      <m:r>
                        <a:rPr lang="de-DE" sz="1400" b="0" i="1" smtClean="0">
                          <a:latin typeface="Cambria Math"/>
                        </a:rPr>
                        <m:t>𝑊</m:t>
                      </m:r>
                    </m:oMath>
                  </m:oMathPara>
                </a14:m>
                <a:endParaRPr lang="en-US" sz="1400" dirty="0"/>
              </a:p>
            </p:txBody>
          </p:sp>
        </mc:Choice>
        <mc:Fallback xmlns="">
          <p:sp>
            <p:nvSpPr>
              <p:cNvPr id="28" name="Textfeld 27"/>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10"/>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9" name="Textfeld 28"/>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=291,08 </m:t>
                      </m:r>
                      <m:r>
                        <a:rPr lang="de-DE" sz="1400" b="0" i="1" smtClean="0">
                          <a:latin typeface="Cambria Math"/>
                        </a:rPr>
                        <m:t>𝑊</m:t>
                      </m:r>
                    </m:oMath>
                  </m:oMathPara>
                </a14:m>
                <a:endParaRPr lang="en-US" sz="1400" dirty="0"/>
              </a:p>
            </p:txBody>
          </p:sp>
        </mc:Choice>
        <mc:Fallback xmlns="">
          <p:sp>
            <p:nvSpPr>
              <p:cNvPr id="29" name="Textfeld 28"/>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11"/>
                <a:stretch>
                  <a:fillRect b="-7692"/>
                </a:stretch>
              </a:blipFill>
            </p:spPr>
            <p:txBody>
              <a:bodyPr/>
              <a:lstStyle/>
              <a:p>
                <a:r>
                  <a:rPr lang="de-DE">
                    <a:noFill/>
                  </a:rPr>
                  <a:t> </a:t>
                </a:r>
              </a:p>
            </p:txBody>
          </p:sp>
        </mc:Fallback>
      </mc:AlternateContent>
      <p:sp>
        <p:nvSpPr>
          <p:cNvPr id="30" name="Textfeld 29"/>
          <p:cNvSpPr txBox="1"/>
          <p:nvPr/>
        </p:nvSpPr>
        <p:spPr>
          <a:xfrm rot="16200000">
            <a:off x="-902044" y="2542508"/>
            <a:ext cx="3419875" cy="369332"/>
          </a:xfrm>
          <a:prstGeom prst="rect">
            <a:avLst/>
          </a:prstGeom>
          <a:noFill/>
        </p:spPr>
        <p:txBody>
          <a:bodyPr wrap="square" rtlCol="0">
            <a:spAutoFit/>
          </a:bodyPr>
          <a:lstStyle/>
          <a:p>
            <a:pPr algn="ctr"/>
            <a:r>
              <a:rPr lang="en-US" dirty="0" smtClean="0"/>
              <a:t>Workpiece position : 124 mm</a:t>
            </a:r>
            <a:endParaRPr lang="en-US" dirty="0"/>
          </a:p>
        </p:txBody>
      </p:sp>
      <p:sp>
        <p:nvSpPr>
          <p:cNvPr id="31" name="Textfeld 30"/>
          <p:cNvSpPr txBox="1"/>
          <p:nvPr/>
        </p:nvSpPr>
        <p:spPr>
          <a:xfrm rot="16200000">
            <a:off x="3778207" y="2542508"/>
            <a:ext cx="3419875"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32" name="Picture 27"/>
          <p:cNvPicPr>
            <a:picLocks noChangeAspect="1" noChangeArrowheads="1"/>
          </p:cNvPicPr>
          <p:nvPr/>
        </p:nvPicPr>
        <p:blipFill rotWithShape="1">
          <a:blip r:embed="rId12">
            <a:extLst>
              <a:ext uri="{28A0092B-C50C-407E-A947-70E740481C1C}">
                <a14:useLocalDpi xmlns:a14="http://schemas.microsoft.com/office/drawing/2010/main" val="0"/>
              </a:ext>
            </a:extLst>
          </a:blip>
          <a:srcRect l="77178" t="8721" r="9302" b="7137"/>
          <a:stretch/>
        </p:blipFill>
        <p:spPr bwMode="auto">
          <a:xfrm>
            <a:off x="4629197" y="1026323"/>
            <a:ext cx="719847" cy="335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feld 32"/>
          <p:cNvSpPr txBox="1"/>
          <p:nvPr/>
        </p:nvSpPr>
        <p:spPr>
          <a:xfrm>
            <a:off x="4720428" y="791073"/>
            <a:ext cx="547481" cy="276999"/>
          </a:xfrm>
          <a:prstGeom prst="rect">
            <a:avLst/>
          </a:prstGeom>
          <a:noFill/>
        </p:spPr>
        <p:txBody>
          <a:bodyPr wrap="square" rtlCol="0">
            <a:spAutoFit/>
          </a:bodyPr>
          <a:lstStyle/>
          <a:p>
            <a:r>
              <a:rPr lang="de-DE" sz="1200" dirty="0" smtClean="0"/>
              <a:t>[°C]</a:t>
            </a:r>
            <a:endParaRPr lang="de-DE" sz="1200" dirty="0"/>
          </a:p>
        </p:txBody>
      </p:sp>
    </p:spTree>
    <p:extLst>
      <p:ext uri="{BB962C8B-B14F-4D97-AF65-F5344CB8AC3E}">
        <p14:creationId xmlns:p14="http://schemas.microsoft.com/office/powerpoint/2010/main" val="1331269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a:t>
            </a:r>
            <a:endParaRPr lang="en-US" dirty="0">
              <a:solidFill>
                <a:srgbClr val="407FB7"/>
              </a:solidFill>
            </a:endParaRPr>
          </a:p>
        </p:txBody>
      </p:sp>
      <p:grpSp>
        <p:nvGrpSpPr>
          <p:cNvPr id="3" name="Gruppieren 2"/>
          <p:cNvGrpSpPr>
            <a:grpSpLocks noChangeAspect="1"/>
          </p:cNvGrpSpPr>
          <p:nvPr/>
        </p:nvGrpSpPr>
        <p:grpSpPr>
          <a:xfrm>
            <a:off x="5938281" y="2010866"/>
            <a:ext cx="3690000" cy="3050500"/>
            <a:chOff x="2429438" y="1409910"/>
            <a:chExt cx="3079943" cy="2546170"/>
          </a:xfrm>
        </p:grpSpPr>
        <p:pic>
          <p:nvPicPr>
            <p:cNvPr id="4" name="Picture 4"/>
            <p:cNvPicPr>
              <a:picLocks noChangeAspect="1" noChangeArrowheads="1"/>
            </p:cNvPicPr>
            <p:nvPr>
              <p:custDataLst>
                <p:tags r:id="rId8"/>
              </p:custDataLst>
            </p:nvPr>
          </p:nvPicPr>
          <p:blipFill rotWithShape="1">
            <a:blip r:embed="rId14" cstate="print">
              <a:extLst>
                <a:ext uri="{28A0092B-C50C-407E-A947-70E740481C1C}">
                  <a14:useLocalDpi xmlns:a14="http://schemas.microsoft.com/office/drawing/2010/main" val="0"/>
                </a:ext>
              </a:extLst>
            </a:blip>
            <a:srcRect/>
            <a:stretch/>
          </p:blipFill>
          <p:spPr bwMode="auto">
            <a:xfrm>
              <a:off x="2429438" y="1409910"/>
              <a:ext cx="1128469" cy="254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Gerade Verbindung 4"/>
            <p:cNvCxnSpPr>
              <a:stCxn id="6" idx="3"/>
            </p:cNvCxnSpPr>
            <p:nvPr>
              <p:custDataLst>
                <p:tags r:id="rId9"/>
              </p:custDataLst>
            </p:nvPr>
          </p:nvCxnSpPr>
          <p:spPr bwMode="auto">
            <a:xfrm>
              <a:off x="2836789" y="3300522"/>
              <a:ext cx="1097548" cy="87036"/>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Rechteck 7"/>
            <p:cNvSpPr/>
            <p:nvPr>
              <p:custDataLst>
                <p:tags r:id="rId10"/>
              </p:custDataLst>
            </p:nvPr>
          </p:nvSpPr>
          <p:spPr bwMode="auto">
            <a:xfrm>
              <a:off x="2836789" y="3018114"/>
              <a:ext cx="207171" cy="327109"/>
            </a:xfrm>
            <a:custGeom>
              <a:avLst/>
              <a:gdLst>
                <a:gd name="connsiteX0" fmla="*/ 0 w 372145"/>
                <a:gd name="connsiteY0" fmla="*/ 0 h 604081"/>
                <a:gd name="connsiteX1" fmla="*/ 372145 w 372145"/>
                <a:gd name="connsiteY1" fmla="*/ 0 h 604081"/>
                <a:gd name="connsiteX2" fmla="*/ 372145 w 372145"/>
                <a:gd name="connsiteY2" fmla="*/ 604081 h 604081"/>
                <a:gd name="connsiteX3" fmla="*/ 0 w 372145"/>
                <a:gd name="connsiteY3" fmla="*/ 604081 h 604081"/>
                <a:gd name="connsiteX4" fmla="*/ 0 w 372145"/>
                <a:gd name="connsiteY4" fmla="*/ 0 h 604081"/>
                <a:gd name="connsiteX0" fmla="*/ 0 w 435645"/>
                <a:gd name="connsiteY0" fmla="*/ 0 h 604081"/>
                <a:gd name="connsiteX1" fmla="*/ 435645 w 435645"/>
                <a:gd name="connsiteY1" fmla="*/ 88900 h 604081"/>
                <a:gd name="connsiteX2" fmla="*/ 372145 w 435645"/>
                <a:gd name="connsiteY2" fmla="*/ 604081 h 604081"/>
                <a:gd name="connsiteX3" fmla="*/ 0 w 435645"/>
                <a:gd name="connsiteY3" fmla="*/ 604081 h 604081"/>
                <a:gd name="connsiteX4" fmla="*/ 0 w 43564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6040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25400 w 378495"/>
                <a:gd name="connsiteY3" fmla="*/ 5278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521531 h 604081"/>
                <a:gd name="connsiteX4" fmla="*/ 0 w 378495"/>
                <a:gd name="connsiteY4" fmla="*/ 0 h 60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95" h="604081">
                  <a:moveTo>
                    <a:pt x="0" y="0"/>
                  </a:moveTo>
                  <a:lnTo>
                    <a:pt x="378495" y="82550"/>
                  </a:lnTo>
                  <a:cubicBezTo>
                    <a:pt x="376378" y="256394"/>
                    <a:pt x="374262" y="430237"/>
                    <a:pt x="372145" y="604081"/>
                  </a:cubicBezTo>
                  <a:lnTo>
                    <a:pt x="0" y="521531"/>
                  </a:lnTo>
                  <a:lnTo>
                    <a:pt x="0" y="0"/>
                  </a:lnTo>
                  <a:close/>
                </a:path>
              </a:pathLst>
            </a:cu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de-DE" sz="1000" kern="0">
                <a:solidFill>
                  <a:srgbClr val="000000"/>
                </a:solidFill>
              </a:endParaRPr>
            </a:p>
          </p:txBody>
        </p:sp>
        <p:pic>
          <p:nvPicPr>
            <p:cNvPr id="7" name="Picture 5"/>
            <p:cNvPicPr>
              <a:picLocks noChangeAspect="1" noChangeArrowheads="1"/>
            </p:cNvPicPr>
            <p:nvPr>
              <p:custDataLst>
                <p:tags r:id="rId11"/>
              </p:custDataLst>
            </p:nvPr>
          </p:nvPicPr>
          <p:blipFill rotWithShape="1">
            <a:blip r:embed="rId15" cstate="print">
              <a:extLst>
                <a:ext uri="{28A0092B-C50C-407E-A947-70E740481C1C}">
                  <a14:useLocalDpi xmlns:a14="http://schemas.microsoft.com/office/drawing/2010/main" val="0"/>
                </a:ext>
              </a:extLst>
            </a:blip>
            <a:srcRect/>
            <a:stretch/>
          </p:blipFill>
          <p:spPr bwMode="auto">
            <a:xfrm>
              <a:off x="3934337" y="1759530"/>
              <a:ext cx="1575044" cy="16280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Gerade Verbindung 7"/>
            <p:cNvCxnSpPr>
              <a:stCxn id="6" idx="0"/>
            </p:cNvCxnSpPr>
            <p:nvPr>
              <p:custDataLst>
                <p:tags r:id="rId12"/>
              </p:custDataLst>
            </p:nvPr>
          </p:nvCxnSpPr>
          <p:spPr bwMode="auto">
            <a:xfrm flipV="1">
              <a:off x="2836789" y="1717195"/>
              <a:ext cx="1097548" cy="1300919"/>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1" name="Gruppieren 10"/>
          <p:cNvGrpSpPr/>
          <p:nvPr/>
        </p:nvGrpSpPr>
        <p:grpSpPr>
          <a:xfrm>
            <a:off x="442465" y="1351829"/>
            <a:ext cx="5031106" cy="3888077"/>
            <a:chOff x="2261154" y="6415960"/>
            <a:chExt cx="2593221" cy="1760427"/>
          </a:xfrm>
        </p:grpSpPr>
        <p:pic>
          <p:nvPicPr>
            <p:cNvPr id="12" name="Picture 3" descr="D:\Projekte\MTU\Fotos Versuchsaufbau\IMG_0430.JPG"/>
            <p:cNvPicPr>
              <a:picLocks noChangeAspect="1" noChangeArrowheads="1"/>
            </p:cNvPicPr>
            <p:nvPr>
              <p:custDataLst>
                <p:tags r:id="rId1"/>
              </p:custDataLst>
            </p:nvPr>
          </p:nvPicPr>
          <p:blipFill rotWithShape="1">
            <a:blip r:embed="rId16" cstate="print">
              <a:extLst>
                <a:ext uri="{BEBA8EAE-BF5A-486C-A8C5-ECC9F3942E4B}">
                  <a14:imgProps xmlns:a14="http://schemas.microsoft.com/office/drawing/2010/main">
                    <a14:imgLayer r:embed="rId1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2261154" y="6415960"/>
              <a:ext cx="2593221" cy="1760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custDataLst>
                <p:tags r:id="rId2"/>
              </p:custDataLst>
            </p:nvPr>
          </p:nvSpPr>
          <p:spPr>
            <a:xfrm>
              <a:off x="2674690" y="7776277"/>
              <a:ext cx="827073"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Thermal camera</a:t>
              </a:r>
              <a:endParaRPr lang="en-US" sz="1000" kern="0" dirty="0"/>
            </a:p>
          </p:txBody>
        </p:sp>
        <p:cxnSp>
          <p:nvCxnSpPr>
            <p:cNvPr id="14" name="Gerade Verbindung 13"/>
            <p:cNvCxnSpPr>
              <a:endCxn id="13" idx="0"/>
            </p:cNvCxnSpPr>
            <p:nvPr>
              <p:custDataLst>
                <p:tags r:id="rId3"/>
              </p:custDataLst>
            </p:nvPr>
          </p:nvCxnSpPr>
          <p:spPr bwMode="auto">
            <a:xfrm flipH="1">
              <a:off x="3088226" y="7296174"/>
              <a:ext cx="77409" cy="480104"/>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Textfeld 14"/>
            <p:cNvSpPr txBox="1"/>
            <p:nvPr>
              <p:custDataLst>
                <p:tags r:id="rId4"/>
              </p:custDataLst>
            </p:nvPr>
          </p:nvSpPr>
          <p:spPr>
            <a:xfrm>
              <a:off x="3841914" y="6512750"/>
              <a:ext cx="893869"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Workpiece</a:t>
              </a:r>
              <a:endParaRPr lang="en-US" sz="1000" kern="0" dirty="0"/>
            </a:p>
          </p:txBody>
        </p:sp>
        <p:cxnSp>
          <p:nvCxnSpPr>
            <p:cNvPr id="16" name="Gerade Verbindung 15"/>
            <p:cNvCxnSpPr>
              <a:endCxn id="15" idx="2"/>
            </p:cNvCxnSpPr>
            <p:nvPr>
              <p:custDataLst>
                <p:tags r:id="rId5"/>
              </p:custDataLst>
            </p:nvPr>
          </p:nvCxnSpPr>
          <p:spPr bwMode="auto">
            <a:xfrm flipH="1" flipV="1">
              <a:off x="4288848" y="6629634"/>
              <a:ext cx="270472" cy="340077"/>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Textfeld 16"/>
            <p:cNvSpPr txBox="1"/>
            <p:nvPr>
              <p:custDataLst>
                <p:tags r:id="rId6"/>
              </p:custDataLst>
            </p:nvPr>
          </p:nvSpPr>
          <p:spPr>
            <a:xfrm>
              <a:off x="4036495" y="7646201"/>
              <a:ext cx="387590" cy="107565"/>
            </a:xfrm>
            <a:prstGeom prst="rect">
              <a:avLst/>
            </a:prstGeom>
            <a:solidFill>
              <a:srgbClr val="000000">
                <a:alpha val="62000"/>
              </a:srgbClr>
            </a:solidFill>
          </p:spPr>
          <p:txBody>
            <a:bodyPr wrap="square" lIns="36000" tIns="36000" rIns="36000" bIns="36000" rtlCol="0">
              <a:spAutoFit/>
            </a:bodyPr>
            <a:lstStyle>
              <a:defPPr>
                <a:defRPr lang="de-DE"/>
              </a:defPPr>
              <a:lvl1pPr algn="ctr">
                <a:defRPr>
                  <a:solidFill>
                    <a:srgbClr val="FFFFFF"/>
                  </a:solidFill>
                </a:defRPr>
              </a:lvl1pPr>
            </a:lstStyle>
            <a:p>
              <a:pPr>
                <a:defRPr/>
              </a:pPr>
              <a:r>
                <a:rPr lang="de-DE" sz="1000" kern="0" dirty="0" smtClean="0"/>
                <a:t>Tool</a:t>
              </a:r>
              <a:endParaRPr lang="de-DE" sz="1000" kern="0" dirty="0"/>
            </a:p>
          </p:txBody>
        </p:sp>
        <p:cxnSp>
          <p:nvCxnSpPr>
            <p:cNvPr id="18" name="Gerade Verbindung 17"/>
            <p:cNvCxnSpPr>
              <a:endCxn id="17" idx="0"/>
            </p:cNvCxnSpPr>
            <p:nvPr>
              <p:custDataLst>
                <p:tags r:id="rId7"/>
              </p:custDataLst>
            </p:nvPr>
          </p:nvCxnSpPr>
          <p:spPr bwMode="auto">
            <a:xfrm flipH="1">
              <a:off x="4230290" y="7253990"/>
              <a:ext cx="261190" cy="392211"/>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3" name="Pfeil nach rechts 22"/>
          <p:cNvSpPr/>
          <p:nvPr/>
        </p:nvSpPr>
        <p:spPr bwMode="auto">
          <a:xfrm>
            <a:off x="5565068" y="3032956"/>
            <a:ext cx="540060" cy="262913"/>
          </a:xfrm>
          <a:prstGeom prst="rightArrow">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4" name="Rechteck 23"/>
          <p:cNvSpPr/>
          <p:nvPr/>
        </p:nvSpPr>
        <p:spPr bwMode="auto">
          <a:xfrm>
            <a:off x="6057709" y="1448780"/>
            <a:ext cx="3451145" cy="404851"/>
          </a:xfrm>
          <a:prstGeom prst="rect">
            <a:avLst/>
          </a:prstGeom>
          <a:noFill/>
          <a:ln w="19050" cap="flat" cmpd="sng" algn="ctr">
            <a:solidFill>
              <a:schemeClr val="accent2"/>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effectLst/>
                <a:latin typeface="Arial" charset="0"/>
              </a:rPr>
              <a:t>Cutting process</a:t>
            </a:r>
          </a:p>
        </p:txBody>
      </p:sp>
      <p:sp>
        <p:nvSpPr>
          <p:cNvPr id="25" name="Rechteck 24"/>
          <p:cNvSpPr/>
          <p:nvPr/>
        </p:nvSpPr>
        <p:spPr bwMode="auto">
          <a:xfrm>
            <a:off x="8227747" y="2852936"/>
            <a:ext cx="350628" cy="317311"/>
          </a:xfrm>
          <a:prstGeom prst="rect">
            <a:avLst/>
          </a:prstGeom>
          <a:noFill/>
          <a:ln w="19050" cap="flat" cmpd="sng" algn="ctr">
            <a:solidFill>
              <a:schemeClr val="accent2"/>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7" name="Gerade Verbindung mit Pfeil 26"/>
          <p:cNvCxnSpPr/>
          <p:nvPr/>
        </p:nvCxnSpPr>
        <p:spPr bwMode="auto">
          <a:xfrm>
            <a:off x="8451701" y="3202701"/>
            <a:ext cx="0" cy="1594451"/>
          </a:xfrm>
          <a:prstGeom prst="straightConnector1">
            <a:avLst/>
          </a:prstGeom>
          <a:solidFill>
            <a:srgbClr val="DDDDDD"/>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Textfeld 27"/>
          <p:cNvSpPr txBox="1"/>
          <p:nvPr/>
        </p:nvSpPr>
        <p:spPr>
          <a:xfrm>
            <a:off x="7309727" y="4846796"/>
            <a:ext cx="2338009" cy="646331"/>
          </a:xfrm>
          <a:prstGeom prst="rect">
            <a:avLst/>
          </a:prstGeom>
          <a:noFill/>
          <a:ln>
            <a:solidFill>
              <a:schemeClr val="tx1"/>
            </a:solidFill>
            <a:prstDash val="dash"/>
          </a:ln>
        </p:spPr>
        <p:txBody>
          <a:bodyPr wrap="square" rtlCol="0">
            <a:spAutoFit/>
          </a:bodyPr>
          <a:lstStyle/>
          <a:p>
            <a:pPr algn="ctr"/>
            <a:r>
              <a:rPr lang="en-US" dirty="0" smtClean="0"/>
              <a:t>Area covered by the thermal camera</a:t>
            </a:r>
            <a:endParaRPr lang="en-US" dirty="0"/>
          </a:p>
        </p:txBody>
      </p:sp>
    </p:spTree>
    <p:extLst>
      <p:ext uri="{BB962C8B-B14F-4D97-AF65-F5344CB8AC3E}">
        <p14:creationId xmlns:p14="http://schemas.microsoft.com/office/powerpoint/2010/main" val="36048660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Conclusion</a:t>
            </a:r>
          </a:p>
        </p:txBody>
      </p:sp>
      <p:sp>
        <p:nvSpPr>
          <p:cNvPr id="4" name="Inhaltsplatzhalter 3"/>
          <p:cNvSpPr>
            <a:spLocks noGrp="1"/>
          </p:cNvSpPr>
          <p:nvPr>
            <p:ph idx="1"/>
          </p:nvPr>
        </p:nvSpPr>
        <p:spPr>
          <a:xfrm>
            <a:off x="217486" y="863601"/>
            <a:ext cx="6499710" cy="4976813"/>
          </a:xfrm>
        </p:spPr>
        <p:txBody>
          <a:bodyPr/>
          <a:lstStyle/>
          <a:p>
            <a:r>
              <a:rPr lang="en-US" dirty="0" smtClean="0"/>
              <a:t>XYZ</a:t>
            </a:r>
          </a:p>
          <a:p>
            <a:endParaRPr lang="en-US" dirty="0"/>
          </a:p>
        </p:txBody>
      </p:sp>
    </p:spTree>
    <p:extLst>
      <p:ext uri="{BB962C8B-B14F-4D97-AF65-F5344CB8AC3E}">
        <p14:creationId xmlns:p14="http://schemas.microsoft.com/office/powerpoint/2010/main" val="14727450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Means to enhance quality of measurement</a:t>
            </a:r>
          </a:p>
        </p:txBody>
      </p:sp>
      <mc:AlternateContent xmlns:mc="http://schemas.openxmlformats.org/markup-compatibility/2006" xmlns:a14="http://schemas.microsoft.com/office/drawing/2010/main">
        <mc:Choice Requires="a14">
          <p:sp>
            <p:nvSpPr>
              <p:cNvPr id="4" name="Inhaltsplatzhalter 3"/>
              <p:cNvSpPr>
                <a:spLocks noGrp="1"/>
              </p:cNvSpPr>
              <p:nvPr>
                <p:ph idx="1"/>
              </p:nvPr>
            </p:nvSpPr>
            <p:spPr>
              <a:xfrm>
                <a:off x="217486" y="863601"/>
                <a:ext cx="6311900" cy="4976813"/>
              </a:xfrm>
            </p:spPr>
            <p:txBody>
              <a:bodyPr/>
              <a:lstStyle/>
              <a:p>
                <a:r>
                  <a:rPr lang="en-US" dirty="0" smtClean="0"/>
                  <a:t>Determine emissivity of chip/tool/workpiece</a:t>
                </a:r>
              </a:p>
              <a:p>
                <a:pPr lvl="1"/>
                <a:r>
                  <a:rPr lang="en-US" dirty="0" smtClean="0"/>
                  <a:t>Collect chips </a:t>
                </a:r>
              </a:p>
              <a:p>
                <a:pPr lvl="1"/>
                <a:r>
                  <a:rPr lang="en-US" dirty="0" smtClean="0"/>
                  <a:t>Heating + Pyrometer + Camera</a:t>
                </a:r>
              </a:p>
              <a:p>
                <a:pPr lvl="1"/>
                <a:r>
                  <a:rPr lang="en-US" dirty="0"/>
                  <a:t> </a:t>
                </a:r>
                <a:r>
                  <a:rPr lang="en-US" dirty="0" smtClean="0">
                    <a:sym typeface="Wingdings" panose="05000000000000000000" pitchFamily="2" charset="2"/>
                  </a:rPr>
                  <a:t></a:t>
                </a:r>
                <a:r>
                  <a:rPr lang="en-US" dirty="0" smtClean="0"/>
                  <a:t>e (DL)</a:t>
                </a:r>
              </a:p>
              <a:p>
                <a:pPr lvl="1"/>
                <a:r>
                  <a:rPr lang="en-US" dirty="0" smtClean="0"/>
                  <a:t>Regression of </a:t>
                </a:r>
                <a:r>
                  <a:rPr lang="en-US" dirty="0" err="1" smtClean="0"/>
                  <a:t>T</a:t>
                </a:r>
                <a:r>
                  <a:rPr lang="en-US" baseline="-25000" dirty="0" err="1" smtClean="0"/>
                  <a:t>cam</a:t>
                </a:r>
                <a:r>
                  <a:rPr lang="en-US" dirty="0" smtClean="0"/>
                  <a:t> (DL, </a:t>
                </a:r>
                <a:r>
                  <a:rPr lang="en-US" dirty="0" err="1" smtClean="0"/>
                  <a:t>e</a:t>
                </a:r>
                <a:r>
                  <a:rPr lang="en-US" baseline="-25000" dirty="0" err="1" smtClean="0"/>
                  <a:t>cam</a:t>
                </a:r>
                <a:r>
                  <a:rPr lang="en-US" dirty="0" smtClean="0"/>
                  <a:t>) for IT</a:t>
                </a:r>
              </a:p>
              <a:p>
                <a:r>
                  <a:rPr lang="en-US" dirty="0" smtClean="0"/>
                  <a:t>Enhance quantity of valid pixels</a:t>
                </a:r>
              </a:p>
              <a:p>
                <a:pPr lvl="1"/>
                <a:r>
                  <a:rPr lang="en-US" dirty="0" smtClean="0"/>
                  <a:t>Expand field of measurement</a:t>
                </a:r>
              </a:p>
              <a:p>
                <a:pPr lvl="1"/>
                <a:r>
                  <a:rPr lang="en-US" dirty="0" smtClean="0"/>
                  <a:t>Measurement </a:t>
                </a:r>
                <a:r>
                  <a:rPr lang="en-US" dirty="0"/>
                  <a:t>with </a:t>
                </a:r>
                <a:r>
                  <a:rPr lang="en-US" dirty="0" smtClean="0"/>
                  <a:t>multiple integration </a:t>
                </a:r>
                <a:r>
                  <a:rPr lang="en-US" dirty="0"/>
                  <a:t>times</a:t>
                </a:r>
              </a:p>
              <a:p>
                <a:pPr lvl="1"/>
                <a:r>
                  <a:rPr lang="en-US" dirty="0" smtClean="0"/>
                  <a:t>Overlap pictures via algorithm</a:t>
                </a:r>
              </a:p>
              <a:p>
                <a:r>
                  <a:rPr lang="en-US" dirty="0" smtClean="0"/>
                  <a:t>Determine </a:t>
                </a:r>
                <a14:m>
                  <m:oMath xmlns:m="http://schemas.openxmlformats.org/officeDocument/2006/math">
                    <m:acc>
                      <m:accPr>
                        <m:chr m:val="̇"/>
                        <m:ctrlPr>
                          <a:rPr lang="en-US" i="1" dirty="0" smtClean="0">
                            <a:latin typeface="Cambria Math" charset="0"/>
                          </a:rPr>
                        </m:ctrlPr>
                      </m:accPr>
                      <m:e>
                        <m:r>
                          <a:rPr lang="en-US" i="1" dirty="0">
                            <a:latin typeface="Cambria Math"/>
                          </a:rPr>
                          <m:t>𝑄</m:t>
                        </m:r>
                      </m:e>
                    </m:acc>
                  </m:oMath>
                </a14:m>
                <a:r>
                  <a:rPr lang="en-US" baseline="-25000" dirty="0" smtClean="0"/>
                  <a:t>workpiece</a:t>
                </a:r>
                <a:r>
                  <a:rPr lang="en-US" dirty="0" smtClean="0"/>
                  <a:t> directly</a:t>
                </a:r>
              </a:p>
              <a:p>
                <a:pPr lvl="1"/>
                <a:r>
                  <a:rPr lang="en-US" dirty="0" smtClean="0"/>
                  <a:t>Separate measurements for the work piece</a:t>
                </a:r>
              </a:p>
              <a:p>
                <a:pPr lvl="1"/>
                <a:r>
                  <a:rPr lang="en-US" dirty="0" smtClean="0"/>
                  <a:t>Compare Heat flows with </a:t>
                </a:r>
                <a:r>
                  <a:rPr lang="en-US" dirty="0" err="1" smtClean="0"/>
                  <a:t>P</a:t>
                </a:r>
                <a:r>
                  <a:rPr lang="en-US" baseline="-25000" dirty="0" err="1" smtClean="0"/>
                  <a:t>total</a:t>
                </a:r>
                <a:endParaRPr lang="en-US" dirty="0" smtClean="0"/>
              </a:p>
              <a:p>
                <a:endParaRPr lang="en-US" dirty="0"/>
              </a:p>
            </p:txBody>
          </p:sp>
        </mc:Choice>
        <mc:Fallback xmlns="">
          <p:sp>
            <p:nvSpPr>
              <p:cNvPr id="4" name="Inhaltsplatzhalter 3"/>
              <p:cNvSpPr>
                <a:spLocks noGrp="1" noRot="1" noChangeAspect="1" noMove="1" noResize="1" noEditPoints="1" noAdjustHandles="1" noChangeArrowheads="1" noChangeShapeType="1" noTextEdit="1"/>
              </p:cNvSpPr>
              <p:nvPr>
                <p:ph idx="1"/>
              </p:nvPr>
            </p:nvSpPr>
            <p:spPr>
              <a:xfrm>
                <a:off x="217486" y="863601"/>
                <a:ext cx="6311900" cy="4976813"/>
              </a:xfrm>
              <a:blipFill rotWithShape="1">
                <a:blip r:embed="rId3"/>
                <a:stretch>
                  <a:fillRect l="-1932" t="-1593"/>
                </a:stretch>
              </a:blipFill>
            </p:spPr>
            <p:txBody>
              <a:bodyPr/>
              <a:lstStyle/>
              <a:p>
                <a:r>
                  <a:rPr lang="en-US">
                    <a:noFill/>
                  </a:rPr>
                  <a:t> </a:t>
                </a:r>
              </a:p>
            </p:txBody>
          </p:sp>
        </mc:Fallback>
      </mc:AlternateContent>
    </p:spTree>
    <p:extLst>
      <p:ext uri="{BB962C8B-B14F-4D97-AF65-F5344CB8AC3E}">
        <p14:creationId xmlns:p14="http://schemas.microsoft.com/office/powerpoint/2010/main" val="1295234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7" action="ppaction://hlinksldjump"/>
          </p:cNvPr>
          <p:cNvSpPr/>
          <p:nvPr>
            <p:custDataLst>
              <p:tags r:id="rId2"/>
            </p:custDataLst>
          </p:nvPr>
        </p:nvSpPr>
        <p:spPr bwMode="auto">
          <a:xfrm>
            <a:off x="697792" y="4347531"/>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4" name="Rechteck 13">
            <a:hlinkClick r:id="rId17" action="ppaction://hlinksldjump"/>
          </p:cNvPr>
          <p:cNvSpPr/>
          <p:nvPr>
            <p:custDataLst>
              <p:tags r:id="rId3"/>
            </p:custDataLst>
          </p:nvPr>
        </p:nvSpPr>
        <p:spPr bwMode="auto">
          <a:xfrm>
            <a:off x="215900"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13" name="Rechteck 12"/>
          <p:cNvSpPr/>
          <p:nvPr>
            <p:custDataLst>
              <p:tags r:id="rId4"/>
            </p:custDataLst>
          </p:nvPr>
        </p:nvSpPr>
        <p:spPr bwMode="auto">
          <a:xfrm>
            <a:off x="1179684" y="3650745"/>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2" name="Rechteck 11">
            <a:hlinkClick r:id="rId18" action="ppaction://hlinksldjump"/>
          </p:cNvPr>
          <p:cNvSpPr/>
          <p:nvPr>
            <p:custDataLst>
              <p:tags r:id="rId5"/>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1" name="Rechteck 10">
            <a:hlinkClick r:id="rId18" action="ppaction://hlinksldjump"/>
          </p:cNvPr>
          <p:cNvSpPr/>
          <p:nvPr>
            <p:custDataLst>
              <p:tags r:id="rId6"/>
            </p:custDataLst>
          </p:nvPr>
        </p:nvSpPr>
        <p:spPr bwMode="auto">
          <a:xfrm>
            <a:off x="697792" y="3650745"/>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3.2</a:t>
            </a:r>
          </a:p>
        </p:txBody>
      </p:sp>
      <p:sp>
        <p:nvSpPr>
          <p:cNvPr id="10" name="Rechteck 9">
            <a:hlinkClick r:id="rId19" action="ppaction://hlinksldjump"/>
          </p:cNvPr>
          <p:cNvSpPr/>
          <p:nvPr>
            <p:custDataLst>
              <p:tags r:id="rId7"/>
            </p:custDataLst>
          </p:nvPr>
        </p:nvSpPr>
        <p:spPr bwMode="auto">
          <a:xfrm>
            <a:off x="1179684" y="2953959"/>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 </a:t>
            </a:r>
            <a:endParaRPr kumimoji="0" lang="de-DE" sz="1755" b="1" u="none" strike="noStrike" cap="none" normalizeH="0" baseline="0" smtClean="0">
              <a:ln>
                <a:noFill/>
              </a:ln>
              <a:effectLst/>
              <a:latin typeface="Arial"/>
            </a:endParaRPr>
          </a:p>
        </p:txBody>
      </p:sp>
      <p:sp>
        <p:nvSpPr>
          <p:cNvPr id="9" name="Rechteck 8">
            <a:hlinkClick r:id="rId19" action="ppaction://hlinksldjump"/>
          </p:cNvPr>
          <p:cNvSpPr/>
          <p:nvPr>
            <p:custDataLst>
              <p:tags r:id="rId8"/>
            </p:custDataLst>
          </p:nvPr>
        </p:nvSpPr>
        <p:spPr bwMode="auto">
          <a:xfrm>
            <a:off x="697792"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3.1</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0"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0"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1"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1"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0205028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124 mm</a:t>
            </a:r>
            <a:endParaRPr lang="en-US" dirty="0">
              <a:solidFill>
                <a:srgbClr val="407FB7"/>
              </a:solidFill>
            </a:endParaRPr>
          </a:p>
        </p:txBody>
      </p:sp>
      <mc:AlternateContent xmlns:mc="http://schemas.openxmlformats.org/markup-compatibility/2006" xmlns:a14="http://schemas.microsoft.com/office/drawing/2010/main">
        <mc:Choice Requires="a14">
          <p:sp>
            <p:nvSpPr>
              <p:cNvPr id="3" name="Textfeld 2"/>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&lt; 5 µm, uncoated, workpiece position: 124 mm</a:t>
                </a:r>
                <a:endParaRPr lang="en-US" dirty="0"/>
              </a:p>
            </p:txBody>
          </p:sp>
        </mc:Choice>
        <mc:Fallback xmlns="">
          <p:sp>
            <p:nvSpPr>
              <p:cNvPr id="3" name="Textfeld 2"/>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5" name="Diagramm 4"/>
          <p:cNvGraphicFramePr>
            <a:graphicFrameLocks/>
          </p:cNvGraphicFramePr>
          <p:nvPr>
            <p:extLst>
              <p:ext uri="{D42A27DB-BD31-4B8C-83A1-F6EECF244321}">
                <p14:modId xmlns:p14="http://schemas.microsoft.com/office/powerpoint/2010/main" val="2278543671"/>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Diagramm 13"/>
          <p:cNvGraphicFramePr>
            <a:graphicFrameLocks/>
          </p:cNvGraphicFramePr>
          <p:nvPr>
            <p:extLst>
              <p:ext uri="{D42A27DB-BD31-4B8C-83A1-F6EECF244321}">
                <p14:modId xmlns:p14="http://schemas.microsoft.com/office/powerpoint/2010/main" val="2102665323"/>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m 10"/>
          <p:cNvGraphicFramePr>
            <a:graphicFrameLocks/>
          </p:cNvGraphicFramePr>
          <p:nvPr>
            <p:extLst>
              <p:ext uri="{D42A27DB-BD31-4B8C-83A1-F6EECF244321}">
                <p14:modId xmlns:p14="http://schemas.microsoft.com/office/powerpoint/2010/main" val="1029261499"/>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Diagramm 17"/>
          <p:cNvGraphicFramePr>
            <a:graphicFrameLocks/>
          </p:cNvGraphicFramePr>
          <p:nvPr>
            <p:extLst>
              <p:ext uri="{D42A27DB-BD31-4B8C-83A1-F6EECF244321}">
                <p14:modId xmlns:p14="http://schemas.microsoft.com/office/powerpoint/2010/main" val="1003554008"/>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Diagramm 14"/>
          <p:cNvGraphicFramePr>
            <a:graphicFrameLocks/>
          </p:cNvGraphicFramePr>
          <p:nvPr>
            <p:extLst>
              <p:ext uri="{D42A27DB-BD31-4B8C-83A1-F6EECF244321}">
                <p14:modId xmlns:p14="http://schemas.microsoft.com/office/powerpoint/2010/main" val="3752961890"/>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feld 15"/>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17" name="Textfeld 16"/>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graphicFrame>
        <p:nvGraphicFramePr>
          <p:cNvPr id="13" name="Diagramm 12"/>
          <p:cNvGraphicFramePr>
            <a:graphicFrameLocks/>
          </p:cNvGraphicFramePr>
          <p:nvPr>
            <p:extLst>
              <p:ext uri="{D42A27DB-BD31-4B8C-83A1-F6EECF244321}">
                <p14:modId xmlns:p14="http://schemas.microsoft.com/office/powerpoint/2010/main" val="1882596086"/>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850961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8279"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200 mm</a:t>
            </a:r>
            <a:endParaRPr lang="en-US" dirty="0">
              <a:solidFill>
                <a:srgbClr val="407FB7"/>
              </a:solidFill>
            </a:endParaRPr>
          </a:p>
        </p:txBody>
      </p:sp>
      <mc:AlternateContent xmlns:mc="http://schemas.openxmlformats.org/markup-compatibility/2006" xmlns:a14="http://schemas.microsoft.com/office/drawing/2010/main">
        <mc:Choice Requires="a14">
          <p:sp>
            <p:nvSpPr>
              <p:cNvPr id="4" name="Textfeld 3"/>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a:t>
                </a:r>
                <a:r>
                  <a:rPr lang="en-US" dirty="0"/>
                  <a:t>&lt; 5 µm, </a:t>
                </a:r>
                <a:r>
                  <a:rPr lang="en-US" dirty="0" smtClean="0"/>
                  <a:t>uncoated, workpiece </a:t>
                </a:r>
                <a:r>
                  <a:rPr lang="en-US" dirty="0"/>
                  <a:t>position: </a:t>
                </a:r>
                <a:r>
                  <a:rPr lang="en-US" dirty="0" smtClean="0"/>
                  <a:t>200 mm</a:t>
                </a:r>
                <a:endParaRPr lang="en-US" dirty="0"/>
              </a:p>
            </p:txBody>
          </p:sp>
        </mc:Choice>
        <mc:Fallback xmlns="">
          <p:sp>
            <p:nvSpPr>
              <p:cNvPr id="4" name="Textfeld 3"/>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7" name="Diagramm 6"/>
          <p:cNvGraphicFramePr>
            <a:graphicFrameLocks/>
          </p:cNvGraphicFramePr>
          <p:nvPr>
            <p:extLst>
              <p:ext uri="{D42A27DB-BD31-4B8C-83A1-F6EECF244321}">
                <p14:modId xmlns:p14="http://schemas.microsoft.com/office/powerpoint/2010/main" val="511758014"/>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 7"/>
          <p:cNvGraphicFramePr>
            <a:graphicFrameLocks/>
          </p:cNvGraphicFramePr>
          <p:nvPr>
            <p:extLst>
              <p:ext uri="{D42A27DB-BD31-4B8C-83A1-F6EECF244321}">
                <p14:modId xmlns:p14="http://schemas.microsoft.com/office/powerpoint/2010/main" val="4289267982"/>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Diagramm 14"/>
          <p:cNvGraphicFramePr>
            <a:graphicFrameLocks/>
          </p:cNvGraphicFramePr>
          <p:nvPr>
            <p:extLst>
              <p:ext uri="{D42A27DB-BD31-4B8C-83A1-F6EECF244321}">
                <p14:modId xmlns:p14="http://schemas.microsoft.com/office/powerpoint/2010/main" val="2856742229"/>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Diagramm 11"/>
          <p:cNvGraphicFramePr>
            <a:graphicFrameLocks/>
          </p:cNvGraphicFramePr>
          <p:nvPr>
            <p:extLst>
              <p:ext uri="{D42A27DB-BD31-4B8C-83A1-F6EECF244321}">
                <p14:modId xmlns:p14="http://schemas.microsoft.com/office/powerpoint/2010/main" val="1472214425"/>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Diagramm 13"/>
          <p:cNvGraphicFramePr>
            <a:graphicFrameLocks/>
          </p:cNvGraphicFramePr>
          <p:nvPr>
            <p:extLst>
              <p:ext uri="{D42A27DB-BD31-4B8C-83A1-F6EECF244321}">
                <p14:modId xmlns:p14="http://schemas.microsoft.com/office/powerpoint/2010/main" val="3293764637"/>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Diagramm 17"/>
          <p:cNvGraphicFramePr>
            <a:graphicFrameLocks/>
          </p:cNvGraphicFramePr>
          <p:nvPr>
            <p:extLst>
              <p:ext uri="{D42A27DB-BD31-4B8C-83A1-F6EECF244321}">
                <p14:modId xmlns:p14="http://schemas.microsoft.com/office/powerpoint/2010/main" val="732732019"/>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
        <p:nvSpPr>
          <p:cNvPr id="19" name="Textfeld 18"/>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22" name="Textfeld 21"/>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spTree>
    <p:extLst>
      <p:ext uri="{BB962C8B-B14F-4D97-AF65-F5344CB8AC3E}">
        <p14:creationId xmlns:p14="http://schemas.microsoft.com/office/powerpoint/2010/main" val="3784041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8" action="ppaction://hlinksldjump"/>
          </p:cNvPr>
          <p:cNvSpPr/>
          <p:nvPr>
            <p:custDataLst>
              <p:tags r:id="rId2"/>
            </p:custDataLst>
          </p:nvPr>
        </p:nvSpPr>
        <p:spPr bwMode="auto">
          <a:xfrm>
            <a:off x="1179684" y="4347531"/>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4" name="Rechteck 13">
            <a:hlinkClick r:id="rId18" action="ppaction://hlinksldjump"/>
          </p:cNvPr>
          <p:cNvSpPr/>
          <p:nvPr>
            <p:custDataLst>
              <p:tags r:id="rId3"/>
            </p:custDataLst>
          </p:nvPr>
        </p:nvSpPr>
        <p:spPr bwMode="auto">
          <a:xfrm>
            <a:off x="697792"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4.2</a:t>
            </a:r>
          </a:p>
        </p:txBody>
      </p:sp>
      <p:sp>
        <p:nvSpPr>
          <p:cNvPr id="13" name="Rechteck 12">
            <a:hlinkClick r:id="rId19" action="ppaction://hlinksldjump"/>
          </p:cNvPr>
          <p:cNvSpPr/>
          <p:nvPr>
            <p:custDataLst>
              <p:tags r:id="rId4"/>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a:t>
            </a:r>
            <a:endParaRPr kumimoji="0" lang="de-DE" sz="1755" b="1" u="none" strike="noStrike" cap="none" normalizeH="0" baseline="0" smtClean="0">
              <a:ln>
                <a:noFill/>
              </a:ln>
              <a:effectLst/>
              <a:latin typeface="Arial"/>
            </a:endParaRPr>
          </a:p>
        </p:txBody>
      </p:sp>
      <p:sp>
        <p:nvSpPr>
          <p:cNvPr id="12" name="Rechteck 11">
            <a:hlinkClick r:id="rId19" action="ppaction://hlinksldjump"/>
          </p:cNvPr>
          <p:cNvSpPr/>
          <p:nvPr>
            <p:custDataLst>
              <p:tags r:id="rId5"/>
            </p:custDataLst>
          </p:nvPr>
        </p:nvSpPr>
        <p:spPr bwMode="auto">
          <a:xfrm>
            <a:off x="697792" y="3650745"/>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4.1</a:t>
            </a:r>
          </a:p>
        </p:txBody>
      </p:sp>
      <p:sp>
        <p:nvSpPr>
          <p:cNvPr id="11" name="Rechteck 10"/>
          <p:cNvSpPr/>
          <p:nvPr>
            <p:custDataLst>
              <p:tags r:id="rId6"/>
            </p:custDataLst>
          </p:nvPr>
        </p:nvSpPr>
        <p:spPr bwMode="auto">
          <a:xfrm>
            <a:off x="697792" y="2953959"/>
            <a:ext cx="8985958"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0" name="Rechteck 9">
            <a:hlinkClick r:id="rId20" action="ppaction://hlinksldjump"/>
          </p:cNvPr>
          <p:cNvSpPr/>
          <p:nvPr>
            <p:custDataLst>
              <p:tags r:id="rId7"/>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20" action="ppaction://hlinksldjump"/>
          </p:cNvPr>
          <p:cNvSpPr/>
          <p:nvPr>
            <p:custDataLst>
              <p:tags r:id="rId8"/>
            </p:custDataLst>
          </p:nvPr>
        </p:nvSpPr>
        <p:spPr bwMode="auto">
          <a:xfrm>
            <a:off x="215900" y="2953959"/>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1"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1"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2"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2"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5621333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7" action="ppaction://hlinksldjump"/>
          </p:cNvPr>
          <p:cNvSpPr/>
          <p:nvPr>
            <p:custDataLst>
              <p:tags r:id="rId2"/>
            </p:custDataLst>
          </p:nvPr>
        </p:nvSpPr>
        <p:spPr bwMode="auto">
          <a:xfrm>
            <a:off x="1179684" y="4347531"/>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4" name="Rechteck 13">
            <a:hlinkClick r:id="rId17" action="ppaction://hlinksldjump"/>
          </p:cNvPr>
          <p:cNvSpPr/>
          <p:nvPr>
            <p:custDataLst>
              <p:tags r:id="rId3"/>
            </p:custDataLst>
          </p:nvPr>
        </p:nvSpPr>
        <p:spPr bwMode="auto">
          <a:xfrm>
            <a:off x="697792"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4.2</a:t>
            </a:r>
          </a:p>
        </p:txBody>
      </p:sp>
      <p:sp>
        <p:nvSpPr>
          <p:cNvPr id="13" name="Rechteck 12"/>
          <p:cNvSpPr/>
          <p:nvPr>
            <p:custDataLst>
              <p:tags r:id="rId4"/>
            </p:custDataLst>
          </p:nvPr>
        </p:nvSpPr>
        <p:spPr bwMode="auto">
          <a:xfrm>
            <a:off x="1179684" y="3650745"/>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2" name="Rechteck 11">
            <a:hlinkClick r:id="rId18" action="ppaction://hlinksldjump"/>
          </p:cNvPr>
          <p:cNvSpPr/>
          <p:nvPr>
            <p:custDataLst>
              <p:tags r:id="rId5"/>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a:t>
            </a:r>
            <a:endParaRPr kumimoji="0" lang="de-DE" sz="1755" b="1" u="none" strike="noStrike" cap="none" normalizeH="0" baseline="0" smtClean="0">
              <a:ln>
                <a:noFill/>
              </a:ln>
              <a:effectLst/>
              <a:latin typeface="Arial"/>
            </a:endParaRPr>
          </a:p>
        </p:txBody>
      </p:sp>
      <p:sp>
        <p:nvSpPr>
          <p:cNvPr id="11" name="Rechteck 10">
            <a:hlinkClick r:id="rId18" action="ppaction://hlinksldjump"/>
          </p:cNvPr>
          <p:cNvSpPr/>
          <p:nvPr>
            <p:custDataLst>
              <p:tags r:id="rId6"/>
            </p:custDataLst>
          </p:nvPr>
        </p:nvSpPr>
        <p:spPr bwMode="auto">
          <a:xfrm>
            <a:off x="697792" y="3650745"/>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4.1</a:t>
            </a:r>
          </a:p>
        </p:txBody>
      </p:sp>
      <p:sp>
        <p:nvSpPr>
          <p:cNvPr id="10" name="Rechteck 9">
            <a:hlinkClick r:id="rId19" action="ppaction://hlinksldjump"/>
          </p:cNvPr>
          <p:cNvSpPr/>
          <p:nvPr>
            <p:custDataLst>
              <p:tags r:id="rId7"/>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19" action="ppaction://hlinksldjump"/>
          </p:cNvPr>
          <p:cNvSpPr/>
          <p:nvPr>
            <p:custDataLst>
              <p:tags r:id="rId8"/>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0"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0"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1"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1"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1495308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439504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10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2588721557"/>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a:spLocks noGrp="1"/>
          </p:cNvSpPr>
          <p:nvPr>
            <p:ph type="title"/>
            <p:custDataLst>
              <p:tags r:id="rId3"/>
            </p:custDataLst>
          </p:nvPr>
        </p:nvSpPr>
        <p:spPr>
          <a:xfrm>
            <a:off x="217488" y="0"/>
            <a:ext cx="9467850" cy="719138"/>
          </a:xfrm>
        </p:spPr>
        <p:txBody>
          <a:bodyPr/>
          <a:lstStyle/>
          <a:p>
            <a:r>
              <a:rPr lang="en-US" dirty="0"/>
              <a:t>Time and spatial varying thermal properties </a:t>
            </a:r>
            <a:r>
              <a:rPr lang="en-US" dirty="0" smtClean="0"/>
              <a:t/>
            </a:r>
            <a:br>
              <a:rPr lang="en-US" dirty="0" smtClean="0"/>
            </a:br>
            <a:r>
              <a:rPr lang="en-US" dirty="0">
                <a:solidFill>
                  <a:schemeClr val="accent4"/>
                </a:solidFill>
              </a:rPr>
              <a:t>Temperature at tool tip [°</a:t>
            </a:r>
            <a:r>
              <a:rPr lang="en-US" dirty="0" smtClean="0">
                <a:solidFill>
                  <a:schemeClr val="accent4"/>
                </a:solidFill>
              </a:rPr>
              <a:t>C]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a:t>
            </a:r>
            <a:r>
              <a:rPr lang="en-US" dirty="0" err="1" smtClean="0">
                <a:solidFill>
                  <a:schemeClr val="accent4"/>
                </a:solidFill>
              </a:rPr>
              <a:t>h</a:t>
            </a:r>
            <a:r>
              <a:rPr lang="en-US" baseline="-25000" dirty="0" err="1" smtClean="0">
                <a:solidFill>
                  <a:schemeClr val="accent4"/>
                </a:solidFill>
              </a:rPr>
              <a:t>sp</a:t>
            </a:r>
            <a:endParaRPr lang="en-US" dirty="0">
              <a:solidFill>
                <a:schemeClr val="accent4"/>
              </a:solidFill>
            </a:endParaRPr>
          </a:p>
        </p:txBody>
      </p:sp>
      <p:sp>
        <p:nvSpPr>
          <p:cNvPr id="7"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3416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35113519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133"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251947637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a:spLocks noGrp="1"/>
          </p:cNvSpPr>
          <p:nvPr>
            <p:ph type="title"/>
            <p:custDataLst>
              <p:tags r:id="rId3"/>
            </p:custDataLst>
          </p:nvPr>
        </p:nvSpPr>
        <p:spPr>
          <a:xfrm>
            <a:off x="217488" y="0"/>
            <a:ext cx="9467850" cy="719138"/>
          </a:xfrm>
        </p:spPr>
        <p:txBody>
          <a:bodyPr/>
          <a:lstStyle/>
          <a:p>
            <a:r>
              <a:rPr lang="en-US" dirty="0"/>
              <a:t>Time and spatial varying thermal properties</a:t>
            </a:r>
            <a:r>
              <a:rPr lang="en-US" dirty="0" smtClean="0"/>
              <a:t/>
            </a:r>
            <a:br>
              <a:rPr lang="en-US" dirty="0" smtClean="0"/>
            </a:br>
            <a:r>
              <a:rPr lang="en-US" dirty="0" smtClean="0">
                <a:solidFill>
                  <a:schemeClr val="accent4"/>
                </a:solidFill>
              </a:rPr>
              <a:t>Internal energy in tool [Joule]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7"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06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3349669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57"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74523560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Internal energy rate of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7"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3461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 for AISI 1045</a:t>
            </a:r>
            <a:endParaRPr lang="en-US" dirty="0">
              <a:solidFill>
                <a:srgbClr val="407FB7"/>
              </a:solidFill>
            </a:endParaRPr>
          </a:p>
        </p:txBody>
      </p:sp>
      <p:graphicFrame>
        <p:nvGraphicFramePr>
          <p:cNvPr id="3" name="Tabelle 2"/>
          <p:cNvGraphicFramePr>
            <a:graphicFrameLocks noGrp="1"/>
          </p:cNvGraphicFramePr>
          <p:nvPr>
            <p:extLst>
              <p:ext uri="{D42A27DB-BD31-4B8C-83A1-F6EECF244321}">
                <p14:modId xmlns:p14="http://schemas.microsoft.com/office/powerpoint/2010/main" val="1251966658"/>
              </p:ext>
            </p:extLst>
          </p:nvPr>
        </p:nvGraphicFramePr>
        <p:xfrm>
          <a:off x="217486" y="872722"/>
          <a:ext cx="9450000" cy="4998240"/>
        </p:xfrm>
        <a:graphic>
          <a:graphicData uri="http://schemas.openxmlformats.org/drawingml/2006/table">
            <a:tbl>
              <a:tblPr firstRow="1">
                <a:tableStyleId>{5C22544A-7EE6-4342-B048-85BDC9FD1C3A}</a:tableStyleId>
              </a:tblPr>
              <a:tblGrid>
                <a:gridCol w="2646000"/>
                <a:gridCol w="1134000"/>
                <a:gridCol w="1134000"/>
                <a:gridCol w="1134000"/>
                <a:gridCol w="1134000"/>
                <a:gridCol w="1134000"/>
                <a:gridCol w="1134000"/>
              </a:tblGrid>
              <a:tr h="385676">
                <a:tc>
                  <a:txBody>
                    <a:bodyPr/>
                    <a:lstStyle/>
                    <a:p>
                      <a:pPr algn="ctr" fontAlgn="ctr"/>
                      <a:r>
                        <a:rPr lang="en-US" sz="1200" b="1" u="none" strike="noStrike" dirty="0" smtClean="0">
                          <a:effectLst/>
                        </a:rPr>
                        <a:t>Experiments</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Cutting Velocity [m/min]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Uncut chip thickness [µm]</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Integration time [µs]</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Cutting Force [N]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rPr>
                        <a:t>Passive Force [N]</a:t>
                      </a:r>
                      <a:endParaRPr lang="en-US"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b="1" i="0" u="none" strike="noStrike" dirty="0" smtClean="0">
                          <a:solidFill>
                            <a:srgbClr val="FFFFFF"/>
                          </a:solidFill>
                          <a:effectLst/>
                          <a:latin typeface="+mn-lt"/>
                        </a:rPr>
                        <a:t>Heat treatment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r>
              <a:tr h="370800">
                <a:tc>
                  <a:txBody>
                    <a:bodyPr/>
                    <a:lstStyle/>
                    <a:p>
                      <a:pPr algn="ctr" fontAlgn="ctr"/>
                      <a:r>
                        <a:rPr lang="en-US" sz="1200" b="1" u="none" strike="noStrike" dirty="0" smtClean="0">
                          <a:effectLst/>
                        </a:rPr>
                        <a:t>VP41_1_H200_V100_C45_MF_425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VP41_2_H200_V100_C45_MF_425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1565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VP42_1_H300_V100_C45_MF_425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2250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1159</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VP42_2_H300_V100_C45_MF_285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2136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1079</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VP43_1_H400_V100_C45_MF_285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2716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1118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VP45_2_H200_V150_C45_MF_425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425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1448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688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VP46_1_H300_V150_C45_MF_285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801</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VP46_2_H300_V150_C45_MF_285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2004</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875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VP49_1_H400_V150_C45_MF_285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2675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1046</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VP49_2_H400_V150_C45_MF_285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400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2590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1000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VP50_1_H500_V150_C45_MF_285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3220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1120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u="none" strike="noStrike" dirty="0" smtClean="0">
                          <a:effectLst/>
                        </a:rPr>
                        <a:t>VP50_2_H500_V150_C45_MF_285</a:t>
                      </a:r>
                      <a:endParaRPr lang="en-US"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150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500</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285</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3178</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u="none" strike="noStrike" dirty="0" smtClean="0">
                          <a:effectLst/>
                        </a:rPr>
                        <a:t>1162</a:t>
                      </a:r>
                      <a:endParaRPr lang="en-US"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154887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1157950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8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134971644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6"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Internal energy carried away by chip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7"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95185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5173946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05"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184529440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7"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to the chip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8"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1249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flow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m 5"/>
          <p:cNvGraphicFramePr>
            <a:graphicFrameLocks/>
          </p:cNvGraphicFramePr>
          <p:nvPr>
            <p:extLst>
              <p:ext uri="{D42A27DB-BD31-4B8C-83A1-F6EECF244321}">
                <p14:modId xmlns:p14="http://schemas.microsoft.com/office/powerpoint/2010/main" val="174155103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274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into the tool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m 5"/>
          <p:cNvGraphicFramePr>
            <a:graphicFrameLocks/>
          </p:cNvGraphicFramePr>
          <p:nvPr>
            <p:extLst>
              <p:ext uri="{D42A27DB-BD31-4B8C-83A1-F6EECF244321}">
                <p14:modId xmlns:p14="http://schemas.microsoft.com/office/powerpoint/2010/main" val="228318968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6547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flow into the workpiece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m 5"/>
          <p:cNvGraphicFramePr>
            <a:graphicFrameLocks/>
          </p:cNvGraphicFramePr>
          <p:nvPr>
            <p:extLst>
              <p:ext uri="{D42A27DB-BD31-4B8C-83A1-F6EECF244321}">
                <p14:modId xmlns:p14="http://schemas.microsoft.com/office/powerpoint/2010/main" val="112850978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40880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into the workpiece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m 5"/>
          <p:cNvGraphicFramePr>
            <a:graphicFrameLocks/>
          </p:cNvGraphicFramePr>
          <p:nvPr>
            <p:extLst>
              <p:ext uri="{D42A27DB-BD31-4B8C-83A1-F6EECF244321}">
                <p14:modId xmlns:p14="http://schemas.microsoft.com/office/powerpoint/2010/main" val="57547586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7713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Friction coefficient µ for </a:t>
            </a:r>
            <a:r>
              <a:rPr lang="en-US" dirty="0">
                <a:solidFill>
                  <a:schemeClr val="accent4"/>
                </a:solidFill>
              </a:rPr>
              <a:t>different </a:t>
            </a:r>
            <a:r>
              <a:rPr lang="en-US" dirty="0" err="1">
                <a:solidFill>
                  <a:schemeClr val="accent4"/>
                </a:solidFill>
              </a:rPr>
              <a:t>v</a:t>
            </a:r>
            <a:r>
              <a:rPr lang="en-US" baseline="-25000" dirty="0" err="1">
                <a:solidFill>
                  <a:schemeClr val="accent4"/>
                </a:solidFill>
              </a:rPr>
              <a:t>c</a:t>
            </a:r>
            <a:r>
              <a:rPr lang="en-US" dirty="0">
                <a:solidFill>
                  <a:schemeClr val="accent4"/>
                </a:solidFill>
              </a:rPr>
              <a:t> and h</a:t>
            </a:r>
            <a:r>
              <a:rPr lang="en-US" baseline="-25000" dirty="0">
                <a:solidFill>
                  <a:schemeClr val="accent4"/>
                </a:solidFill>
              </a:rPr>
              <a:t>sp</a:t>
            </a:r>
            <a:endParaRPr lang="en-US" dirty="0">
              <a:solidFill>
                <a:schemeClr val="accent4"/>
              </a:solidFill>
            </a:endParaRPr>
          </a:p>
        </p:txBody>
      </p:sp>
      <p:sp>
        <p:nvSpPr>
          <p:cNvPr id="5"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m 5"/>
          <p:cNvGraphicFramePr>
            <a:graphicFrameLocks/>
          </p:cNvGraphicFramePr>
          <p:nvPr>
            <p:extLst>
              <p:ext uri="{D42A27DB-BD31-4B8C-83A1-F6EECF244321}">
                <p14:modId xmlns:p14="http://schemas.microsoft.com/office/powerpoint/2010/main" val="251173537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5130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13807768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505"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cxnSp>
        <p:nvCxnSpPr>
          <p:cNvPr id="16" name="Gerade Verbindung 15"/>
          <p:cNvCxnSpPr/>
          <p:nvPr/>
        </p:nvCxnSpPr>
        <p:spPr bwMode="auto">
          <a:xfrm flipV="1">
            <a:off x="8880389" y="260986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100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a:t>
            </a:r>
            <a:r>
              <a:rPr lang="en-US" dirty="0">
                <a:solidFill>
                  <a:schemeClr val="accent4"/>
                </a:solidFill>
              </a:rPr>
              <a:t>m/min (ACF)</a:t>
            </a: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m 9"/>
          <p:cNvGraphicFramePr>
            <a:graphicFrameLocks/>
          </p:cNvGraphicFramePr>
          <p:nvPr>
            <p:extLst>
              <p:ext uri="{D42A27DB-BD31-4B8C-83A1-F6EECF244321}">
                <p14:modId xmlns:p14="http://schemas.microsoft.com/office/powerpoint/2010/main" val="159978287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sp>
        <p:nvSpPr>
          <p:cNvPr id="8" name="Textfeld 7"/>
          <p:cNvSpPr txBox="1"/>
          <p:nvPr/>
        </p:nvSpPr>
        <p:spPr>
          <a:xfrm>
            <a:off x="5455201" y="4635218"/>
            <a:ext cx="1503784" cy="369332"/>
          </a:xfrm>
          <a:prstGeom prst="rect">
            <a:avLst/>
          </a:prstGeom>
          <a:noFill/>
        </p:spPr>
        <p:txBody>
          <a:bodyPr wrap="square" rtlCol="0">
            <a:spAutoFit/>
          </a:bodyPr>
          <a:lstStyle/>
          <a:p>
            <a:pPr algn="ctr"/>
            <a:r>
              <a:rPr lang="en-US" dirty="0" smtClean="0"/>
              <a:t>Work piece</a:t>
            </a:r>
            <a:endParaRPr lang="en-US" dirty="0"/>
          </a:p>
        </p:txBody>
      </p:sp>
      <p:sp>
        <p:nvSpPr>
          <p:cNvPr id="7" name="Textfeld 6"/>
          <p:cNvSpPr txBox="1"/>
          <p:nvPr/>
        </p:nvSpPr>
        <p:spPr>
          <a:xfrm>
            <a:off x="5739041" y="3423422"/>
            <a:ext cx="936104" cy="369332"/>
          </a:xfrm>
          <a:prstGeom prst="rect">
            <a:avLst/>
          </a:prstGeom>
          <a:noFill/>
        </p:spPr>
        <p:txBody>
          <a:bodyPr wrap="square" rtlCol="0">
            <a:spAutoFit/>
          </a:bodyPr>
          <a:lstStyle/>
          <a:p>
            <a:pPr algn="ctr"/>
            <a:r>
              <a:rPr lang="en-US" dirty="0" smtClean="0"/>
              <a:t>Tool</a:t>
            </a:r>
            <a:endParaRPr lang="en-US" dirty="0"/>
          </a:p>
        </p:txBody>
      </p:sp>
      <p:sp>
        <p:nvSpPr>
          <p:cNvPr id="9" name="Textfeld 8"/>
          <p:cNvSpPr txBox="1"/>
          <p:nvPr/>
        </p:nvSpPr>
        <p:spPr>
          <a:xfrm>
            <a:off x="5745088" y="2425202"/>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pic>
        <p:nvPicPr>
          <p:cNvPr id="11" name="Picture 2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6576" y="1650620"/>
            <a:ext cx="1510355" cy="11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54418" y="1704900"/>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hteck 12"/>
          <p:cNvSpPr/>
          <p:nvPr/>
        </p:nvSpPr>
        <p:spPr bwMode="auto">
          <a:xfrm>
            <a:off x="1319722" y="1709692"/>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4" name="Gerade Verbindung 13"/>
          <p:cNvCxnSpPr/>
          <p:nvPr/>
        </p:nvCxnSpPr>
        <p:spPr bwMode="auto">
          <a:xfrm flipV="1">
            <a:off x="1913788" y="268253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Rechteck 14"/>
          <p:cNvSpPr/>
          <p:nvPr/>
        </p:nvSpPr>
        <p:spPr bwMode="auto">
          <a:xfrm>
            <a:off x="8187208" y="1730243"/>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Tree>
    <p:extLst>
      <p:ext uri="{BB962C8B-B14F-4D97-AF65-F5344CB8AC3E}">
        <p14:creationId xmlns:p14="http://schemas.microsoft.com/office/powerpoint/2010/main" val="3696728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41718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29"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20" name="Diagramm 19"/>
          <p:cNvGraphicFramePr>
            <a:graphicFrameLocks/>
          </p:cNvGraphicFramePr>
          <p:nvPr>
            <p:extLst>
              <p:ext uri="{D42A27DB-BD31-4B8C-83A1-F6EECF244321}">
                <p14:modId xmlns:p14="http://schemas.microsoft.com/office/powerpoint/2010/main" val="2852738380"/>
              </p:ext>
            </p:extLst>
          </p:nvPr>
        </p:nvGraphicFramePr>
        <p:xfrm>
          <a:off x="4928523" y="4256232"/>
          <a:ext cx="4581525" cy="1650795"/>
        </p:xfrm>
        <a:graphic>
          <a:graphicData uri="http://schemas.openxmlformats.org/drawingml/2006/chart">
            <c:chart xmlns:c="http://schemas.openxmlformats.org/drawingml/2006/chart" xmlns:r="http://schemas.openxmlformats.org/officeDocument/2006/relationships" r:id="rId6"/>
          </a:graphicData>
        </a:graphic>
      </p:graphicFrame>
      <p:pic>
        <p:nvPicPr>
          <p:cNvPr id="92187"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6"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100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(ACF)</a:t>
            </a:r>
            <a:endParaRPr lang="en-US" kern="0" dirty="0"/>
          </a:p>
        </p:txBody>
      </p:sp>
      <p:sp>
        <p:nvSpPr>
          <p:cNvPr id="6"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feld 6"/>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49,51 mm</a:t>
            </a:r>
            <a:endParaRPr lang="en-US" dirty="0"/>
          </a:p>
        </p:txBody>
      </p:sp>
      <p:sp>
        <p:nvSpPr>
          <p:cNvPr id="8" name="Textfeld 7"/>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80 mm</a:t>
            </a:r>
            <a:endParaRPr lang="en-US" dirty="0"/>
          </a:p>
        </p:txBody>
      </p:sp>
      <p:graphicFrame>
        <p:nvGraphicFramePr>
          <p:cNvPr id="12" name="Diagramm 11"/>
          <p:cNvGraphicFramePr>
            <a:graphicFrameLocks/>
          </p:cNvGraphicFramePr>
          <p:nvPr>
            <p:extLst>
              <p:ext uri="{D42A27DB-BD31-4B8C-83A1-F6EECF244321}">
                <p14:modId xmlns:p14="http://schemas.microsoft.com/office/powerpoint/2010/main" val="3353204777"/>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
        <p:nvSpPr>
          <p:cNvPr id="13" name="Textfeld 12"/>
          <p:cNvSpPr txBox="1"/>
          <p:nvPr/>
        </p:nvSpPr>
        <p:spPr>
          <a:xfrm>
            <a:off x="4600649" y="5561622"/>
            <a:ext cx="540060" cy="307777"/>
          </a:xfrm>
          <a:prstGeom prst="rect">
            <a:avLst/>
          </a:prstGeom>
          <a:noFill/>
        </p:spPr>
        <p:txBody>
          <a:bodyPr wrap="square" rtlCol="0">
            <a:spAutoFit/>
          </a:bodyPr>
          <a:lstStyle/>
          <a:p>
            <a:r>
              <a:rPr lang="de-DE" sz="1400" dirty="0" smtClean="0"/>
              <a:t>[°C]</a:t>
            </a:r>
            <a:endParaRPr lang="de-DE" sz="1400" dirty="0"/>
          </a:p>
        </p:txBody>
      </p:sp>
      <p:sp>
        <p:nvSpPr>
          <p:cNvPr id="14" name="Textfeld 13"/>
          <p:cNvSpPr txBox="1"/>
          <p:nvPr/>
        </p:nvSpPr>
        <p:spPr>
          <a:xfrm>
            <a:off x="321024" y="4036947"/>
            <a:ext cx="540060" cy="307777"/>
          </a:xfrm>
          <a:prstGeom prst="rect">
            <a:avLst/>
          </a:prstGeom>
          <a:noFill/>
        </p:spPr>
        <p:txBody>
          <a:bodyPr wrap="square" rtlCol="0">
            <a:spAutoFit/>
          </a:bodyPr>
          <a:lstStyle/>
          <a:p>
            <a:r>
              <a:rPr lang="de-DE" sz="1400" dirty="0" smtClean="0"/>
              <a:t>[W]</a:t>
            </a:r>
            <a:endParaRPr lang="de-DE" sz="1400" dirty="0"/>
          </a:p>
        </p:txBody>
      </p:sp>
      <p:sp>
        <p:nvSpPr>
          <p:cNvPr id="16" name="Textfeld 15"/>
          <p:cNvSpPr txBox="1"/>
          <p:nvPr/>
        </p:nvSpPr>
        <p:spPr>
          <a:xfrm>
            <a:off x="9244657" y="5561622"/>
            <a:ext cx="540060" cy="307777"/>
          </a:xfrm>
          <a:prstGeom prst="rect">
            <a:avLst/>
          </a:prstGeom>
          <a:noFill/>
        </p:spPr>
        <p:txBody>
          <a:bodyPr wrap="square" rtlCol="0">
            <a:spAutoFit/>
          </a:bodyPr>
          <a:lstStyle/>
          <a:p>
            <a:r>
              <a:rPr lang="de-DE" sz="1400" dirty="0" smtClean="0"/>
              <a:t>[°C]</a:t>
            </a:r>
            <a:endParaRPr lang="de-DE" sz="1400" dirty="0"/>
          </a:p>
        </p:txBody>
      </p:sp>
      <p:sp>
        <p:nvSpPr>
          <p:cNvPr id="17" name="Textfeld 16"/>
          <p:cNvSpPr txBox="1"/>
          <p:nvPr/>
        </p:nvSpPr>
        <p:spPr>
          <a:xfrm>
            <a:off x="4948084" y="4036947"/>
            <a:ext cx="540060" cy="307777"/>
          </a:xfrm>
          <a:prstGeom prst="rect">
            <a:avLst/>
          </a:prstGeom>
          <a:noFill/>
        </p:spPr>
        <p:txBody>
          <a:bodyPr wrap="square" rtlCol="0">
            <a:spAutoFit/>
          </a:bodyPr>
          <a:lstStyle/>
          <a:p>
            <a:r>
              <a:rPr lang="de-DE" sz="1400" dirty="0" smtClean="0"/>
              <a:t>[W]</a:t>
            </a:r>
            <a:endParaRPr lang="de-DE" sz="1400" dirty="0"/>
          </a:p>
        </p:txBody>
      </p:sp>
      <p:sp>
        <p:nvSpPr>
          <p:cNvPr id="18" name="Textfeld 17"/>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9" name="Textfeld 18"/>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pic>
        <p:nvPicPr>
          <p:cNvPr id="21" name="Picture 90"/>
          <p:cNvPicPr>
            <a:picLocks noChangeAspect="1" noChangeArrowheads="1"/>
          </p:cNvPicPr>
          <p:nvPr/>
        </p:nvPicPr>
        <p:blipFill rotWithShape="1">
          <a:blip r:embed="rId10">
            <a:extLst>
              <a:ext uri="{28A0092B-C50C-407E-A947-70E740481C1C}">
                <a14:useLocalDpi xmlns:a14="http://schemas.microsoft.com/office/drawing/2010/main" val="0"/>
              </a:ext>
            </a:extLst>
          </a:blip>
          <a:srcRect l="80686" r="7915"/>
          <a:stretch/>
        </p:blipFill>
        <p:spPr bwMode="auto">
          <a:xfrm>
            <a:off x="9100036"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90"/>
          <p:cNvPicPr>
            <a:picLocks noChangeAspect="1" noChangeArrowheads="1"/>
          </p:cNvPicPr>
          <p:nvPr/>
        </p:nvPicPr>
        <p:blipFill rotWithShape="1">
          <a:blip r:embed="rId10">
            <a:extLst>
              <a:ext uri="{28A0092B-C50C-407E-A947-70E740481C1C}">
                <a14:useLocalDpi xmlns:a14="http://schemas.microsoft.com/office/drawing/2010/main" val="0"/>
              </a:ext>
            </a:extLst>
          </a:blip>
          <a:srcRect l="80686" r="7915"/>
          <a:stretch/>
        </p:blipFill>
        <p:spPr bwMode="auto">
          <a:xfrm>
            <a:off x="4484948"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feld 22"/>
          <p:cNvSpPr txBox="1"/>
          <p:nvPr/>
        </p:nvSpPr>
        <p:spPr>
          <a:xfrm>
            <a:off x="9075231" y="837478"/>
            <a:ext cx="547481" cy="276999"/>
          </a:xfrm>
          <a:prstGeom prst="rect">
            <a:avLst/>
          </a:prstGeom>
          <a:noFill/>
        </p:spPr>
        <p:txBody>
          <a:bodyPr wrap="square" rtlCol="0">
            <a:spAutoFit/>
          </a:bodyPr>
          <a:lstStyle/>
          <a:p>
            <a:r>
              <a:rPr lang="de-DE" sz="1200" dirty="0" smtClean="0"/>
              <a:t>[°C]</a:t>
            </a:r>
            <a:endParaRPr lang="de-DE" sz="1200" dirty="0"/>
          </a:p>
        </p:txBody>
      </p:sp>
      <p:sp>
        <p:nvSpPr>
          <p:cNvPr id="24" name="Textfeld 23"/>
          <p:cNvSpPr txBox="1"/>
          <p:nvPr/>
        </p:nvSpPr>
        <p:spPr>
          <a:xfrm>
            <a:off x="4459737" y="837478"/>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5" name="Textfeld 24"/>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=320,94 </m:t>
                      </m:r>
                      <m:r>
                        <a:rPr lang="de-DE" sz="1400" b="0" i="1" smtClean="0">
                          <a:latin typeface="Cambria Math"/>
                        </a:rPr>
                        <m:t>𝑊</m:t>
                      </m:r>
                    </m:oMath>
                  </m:oMathPara>
                </a14:m>
                <a:endParaRPr lang="en-US" sz="1400" dirty="0"/>
              </a:p>
            </p:txBody>
          </p:sp>
        </mc:Choice>
        <mc:Fallback xmlns="">
          <p:sp>
            <p:nvSpPr>
              <p:cNvPr id="25" name="Textfeld 24"/>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11"/>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Textfeld 25"/>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=68,01 </m:t>
                      </m:r>
                      <m:r>
                        <a:rPr lang="de-DE" sz="1400" b="0" i="1" smtClean="0">
                          <a:latin typeface="Cambria Math"/>
                        </a:rPr>
                        <m:t>𝑊</m:t>
                      </m:r>
                    </m:oMath>
                  </m:oMathPara>
                </a14:m>
                <a:endParaRPr lang="en-US" sz="1400" dirty="0"/>
              </a:p>
            </p:txBody>
          </p:sp>
        </mc:Choice>
        <mc:Fallback xmlns="">
          <p:sp>
            <p:nvSpPr>
              <p:cNvPr id="26" name="Textfeld 25"/>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12"/>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3758520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19942910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52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419615298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7"/>
          </a:graphicData>
        </a:graphic>
      </p:graphicFrame>
      <p:cxnSp>
        <p:nvCxnSpPr>
          <p:cNvPr id="12" name="Gerade Verbindung 11"/>
          <p:cNvCxnSpPr/>
          <p:nvPr/>
        </p:nvCxnSpPr>
        <p:spPr bwMode="auto">
          <a:xfrm flipV="1">
            <a:off x="2432720" y="248526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 name="Titel 1"/>
          <p:cNvSpPr>
            <a:spLocks noGrp="1"/>
          </p:cNvSpPr>
          <p:nvPr>
            <p:ph type="title"/>
            <p:custDataLst>
              <p:tags r:id="rId3"/>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a:t>
            </a:r>
            <a:r>
              <a:rPr lang="en-US" dirty="0">
                <a:solidFill>
                  <a:schemeClr val="accent4"/>
                </a:solidFill>
              </a:rPr>
              <a:t>m/min (ACF)</a:t>
            </a: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feld 8"/>
          <p:cNvSpPr txBox="1"/>
          <p:nvPr/>
        </p:nvSpPr>
        <p:spPr>
          <a:xfrm>
            <a:off x="5455201" y="4819884"/>
            <a:ext cx="1503784" cy="369332"/>
          </a:xfrm>
          <a:prstGeom prst="rect">
            <a:avLst/>
          </a:prstGeom>
          <a:noFill/>
        </p:spPr>
        <p:txBody>
          <a:bodyPr wrap="square" rtlCol="0">
            <a:spAutoFit/>
          </a:bodyPr>
          <a:lstStyle/>
          <a:p>
            <a:pPr algn="ctr"/>
            <a:r>
              <a:rPr lang="en-US" dirty="0" smtClean="0"/>
              <a:t>Work piece</a:t>
            </a:r>
            <a:endParaRPr lang="en-US" dirty="0"/>
          </a:p>
        </p:txBody>
      </p:sp>
      <p:sp>
        <p:nvSpPr>
          <p:cNvPr id="10" name="Textfeld 9"/>
          <p:cNvSpPr txBox="1"/>
          <p:nvPr/>
        </p:nvSpPr>
        <p:spPr>
          <a:xfrm>
            <a:off x="5739041" y="3595844"/>
            <a:ext cx="936104" cy="369332"/>
          </a:xfrm>
          <a:prstGeom prst="rect">
            <a:avLst/>
          </a:prstGeom>
          <a:noFill/>
        </p:spPr>
        <p:txBody>
          <a:bodyPr wrap="square" rtlCol="0">
            <a:spAutoFit/>
          </a:bodyPr>
          <a:lstStyle/>
          <a:p>
            <a:pPr algn="ctr"/>
            <a:r>
              <a:rPr lang="en-US" dirty="0" smtClean="0"/>
              <a:t>Tool</a:t>
            </a:r>
            <a:endParaRPr lang="en-US" dirty="0"/>
          </a:p>
        </p:txBody>
      </p:sp>
      <p:sp>
        <p:nvSpPr>
          <p:cNvPr id="14" name="Textfeld 13"/>
          <p:cNvSpPr txBox="1"/>
          <p:nvPr/>
        </p:nvSpPr>
        <p:spPr>
          <a:xfrm>
            <a:off x="5739041" y="2240536"/>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1" name="Rechteck 10"/>
          <p:cNvSpPr/>
          <p:nvPr/>
        </p:nvSpPr>
        <p:spPr bwMode="auto">
          <a:xfrm>
            <a:off x="1838654" y="151108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9101524" y="199884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Rechteck 14"/>
          <p:cNvSpPr/>
          <p:nvPr/>
        </p:nvSpPr>
        <p:spPr bwMode="auto">
          <a:xfrm>
            <a:off x="8507458" y="102466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6"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3830" y="1474728"/>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74668" y="988305"/>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17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dirty="0" smtClean="0"/>
              <a:t>Experimental Setup</a:t>
            </a:r>
            <a:br>
              <a:rPr lang="en-US" dirty="0" smtClean="0"/>
            </a:br>
            <a:r>
              <a:rPr lang="en-US" dirty="0" smtClean="0">
                <a:solidFill>
                  <a:srgbClr val="407FB7"/>
                </a:solidFill>
              </a:rPr>
              <a:t>Design of Experiment for AISI 4140 [1/2]</a:t>
            </a:r>
            <a:endParaRPr lang="en-US" dirty="0">
              <a:solidFill>
                <a:srgbClr val="407FB7"/>
              </a:solidFill>
            </a:endParaRPr>
          </a:p>
        </p:txBody>
      </p:sp>
      <p:graphicFrame>
        <p:nvGraphicFramePr>
          <p:cNvPr id="6" name="Tabelle 5"/>
          <p:cNvGraphicFramePr>
            <a:graphicFrameLocks noGrp="1"/>
          </p:cNvGraphicFramePr>
          <p:nvPr>
            <p:extLst>
              <p:ext uri="{D42A27DB-BD31-4B8C-83A1-F6EECF244321}">
                <p14:modId xmlns:p14="http://schemas.microsoft.com/office/powerpoint/2010/main" val="1828817931"/>
              </p:ext>
            </p:extLst>
          </p:nvPr>
        </p:nvGraphicFramePr>
        <p:xfrm>
          <a:off x="217486" y="872722"/>
          <a:ext cx="9451282" cy="4998240"/>
        </p:xfrm>
        <a:graphic>
          <a:graphicData uri="http://schemas.openxmlformats.org/drawingml/2006/table">
            <a:tbl>
              <a:tblPr firstRow="1">
                <a:tableStyleId>{5C22544A-7EE6-4342-B048-85BDC9FD1C3A}</a:tableStyleId>
              </a:tblPr>
              <a:tblGrid>
                <a:gridCol w="2647282"/>
                <a:gridCol w="1134000"/>
                <a:gridCol w="1134000"/>
                <a:gridCol w="1134000"/>
                <a:gridCol w="1134000"/>
                <a:gridCol w="1134000"/>
                <a:gridCol w="1134000"/>
              </a:tblGrid>
              <a:tr h="385676">
                <a:tc>
                  <a:txBody>
                    <a:bodyPr/>
                    <a:lstStyle/>
                    <a:p>
                      <a:pPr algn="ctr" fontAlgn="ctr"/>
                      <a:r>
                        <a:rPr lang="en-US" sz="1200" b="1" u="none" strike="noStrike" dirty="0" smtClean="0">
                          <a:effectLst/>
                          <a:latin typeface="+mn-lt"/>
                        </a:rPr>
                        <a:t>Experiments</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Cutting Velocity [m/min]</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Uncut chip thickness [µm]</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Integration time [µs]</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Cutting Force [N]</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u="none" strike="noStrike" dirty="0" smtClean="0">
                          <a:effectLst/>
                          <a:latin typeface="+mn-lt"/>
                        </a:rPr>
                        <a:t>Passive Force [N]</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en-US" sz="1200" b="1" i="0" u="none" strike="noStrike" dirty="0" smtClean="0">
                          <a:solidFill>
                            <a:srgbClr val="FFFFFF"/>
                          </a:solidFill>
                          <a:effectLst/>
                          <a:latin typeface="+mn-lt"/>
                        </a:rPr>
                        <a:t>Heat treatment</a:t>
                      </a:r>
                      <a:endParaRPr lang="en-US"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r>
              <a:tr h="370800">
                <a:tc>
                  <a:txBody>
                    <a:bodyPr/>
                    <a:lstStyle/>
                    <a:p>
                      <a:pPr algn="ctr" fontAlgn="ctr"/>
                      <a:r>
                        <a:rPr lang="en-US" sz="1200" b="1" i="0" u="none" strike="noStrike" dirty="0" smtClean="0">
                          <a:solidFill>
                            <a:srgbClr val="000000"/>
                          </a:solidFill>
                          <a:effectLst/>
                          <a:latin typeface="+mn-lt"/>
                        </a:rPr>
                        <a:t>VP4_1_H300_V100_ACF_MF_285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1520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691</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VP4_2_H300_V100_ACF_MF_285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1560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734</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VP5_1_H200_V100_ACF_MF_285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1105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556</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VP5_2_H200_V100_ACF_MF_285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1113</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546</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VP6_1_H100_V100_ACF_MF_285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619</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361</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VP32_1_H200_V150_ACF_MF_285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1133</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519</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VP32_2_H200_V150_ACF_MF_285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1054</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496</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VP33_1_H300_V150_ACF_MF_285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1495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538</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Normalized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VP36_1_H200_V100_ABA_MF_285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285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1302</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400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VP36_2_H200_V100_ABA_MF_425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425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1242</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436</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VP36_3_H200_V100_ABA_MF_425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425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1295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410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00">
                <a:tc>
                  <a:txBody>
                    <a:bodyPr/>
                    <a:lstStyle/>
                    <a:p>
                      <a:pPr algn="ctr" fontAlgn="ctr"/>
                      <a:r>
                        <a:rPr lang="en-US" sz="1200" b="1" i="0" u="none" strike="noStrike" dirty="0" smtClean="0">
                          <a:solidFill>
                            <a:srgbClr val="000000"/>
                          </a:solidFill>
                          <a:effectLst/>
                          <a:latin typeface="+mn-lt"/>
                        </a:rPr>
                        <a:t>VP37_1_H200_V150_ABA_MF_425</a:t>
                      </a:r>
                      <a:endParaRPr lang="en-US" sz="1200" b="1"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150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200</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200" b="0" i="0" u="none" strike="noStrike" dirty="0" smtClean="0">
                          <a:solidFill>
                            <a:srgbClr val="000000"/>
                          </a:solidFill>
                          <a:effectLst/>
                          <a:latin typeface="+mn-lt"/>
                        </a:rPr>
                        <a:t>425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1225</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373</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41408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6042579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248"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3207"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206"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(ACF)</a:t>
            </a:r>
            <a:endParaRPr lang="en-US" kern="0" dirty="0"/>
          </a:p>
        </p:txBody>
      </p:sp>
      <p:sp>
        <p:nvSpPr>
          <p:cNvPr id="5"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Textfeld 5"/>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80 mm</a:t>
            </a:r>
            <a:endParaRPr lang="en-US" dirty="0"/>
          </a:p>
        </p:txBody>
      </p:sp>
      <p:sp>
        <p:nvSpPr>
          <p:cNvPr id="7" name="Textfeld 6"/>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34,27 mm</a:t>
            </a:r>
            <a:endParaRPr lang="en-US" dirty="0"/>
          </a:p>
        </p:txBody>
      </p:sp>
      <p:graphicFrame>
        <p:nvGraphicFramePr>
          <p:cNvPr id="13" name="Diagramm 12"/>
          <p:cNvGraphicFramePr>
            <a:graphicFrameLocks/>
          </p:cNvGraphicFramePr>
          <p:nvPr>
            <p:extLst>
              <p:ext uri="{D42A27DB-BD31-4B8C-83A1-F6EECF244321}">
                <p14:modId xmlns:p14="http://schemas.microsoft.com/office/powerpoint/2010/main" val="1506956548"/>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sp>
        <p:nvSpPr>
          <p:cNvPr id="14" name="Textfeld 13"/>
          <p:cNvSpPr txBox="1"/>
          <p:nvPr/>
        </p:nvSpPr>
        <p:spPr>
          <a:xfrm>
            <a:off x="4600649" y="5561622"/>
            <a:ext cx="540060" cy="307777"/>
          </a:xfrm>
          <a:prstGeom prst="rect">
            <a:avLst/>
          </a:prstGeom>
          <a:noFill/>
        </p:spPr>
        <p:txBody>
          <a:bodyPr wrap="square" rtlCol="0">
            <a:spAutoFit/>
          </a:bodyPr>
          <a:lstStyle/>
          <a:p>
            <a:r>
              <a:rPr lang="de-DE" sz="1400" dirty="0" smtClean="0"/>
              <a:t>[°C]</a:t>
            </a:r>
            <a:endParaRPr lang="de-DE" sz="1400" dirty="0"/>
          </a:p>
        </p:txBody>
      </p:sp>
      <p:sp>
        <p:nvSpPr>
          <p:cNvPr id="15" name="Textfeld 14"/>
          <p:cNvSpPr txBox="1"/>
          <p:nvPr/>
        </p:nvSpPr>
        <p:spPr>
          <a:xfrm>
            <a:off x="321024" y="4036947"/>
            <a:ext cx="540060" cy="307777"/>
          </a:xfrm>
          <a:prstGeom prst="rect">
            <a:avLst/>
          </a:prstGeom>
          <a:noFill/>
        </p:spPr>
        <p:txBody>
          <a:bodyPr wrap="square" rtlCol="0">
            <a:spAutoFit/>
          </a:bodyPr>
          <a:lstStyle/>
          <a:p>
            <a:r>
              <a:rPr lang="de-DE" sz="1400" dirty="0" smtClean="0"/>
              <a:t>[W]</a:t>
            </a:r>
            <a:endParaRPr lang="de-DE" sz="1400" dirty="0"/>
          </a:p>
        </p:txBody>
      </p:sp>
      <p:sp>
        <p:nvSpPr>
          <p:cNvPr id="16" name="Textfeld 15"/>
          <p:cNvSpPr txBox="1"/>
          <p:nvPr/>
        </p:nvSpPr>
        <p:spPr>
          <a:xfrm>
            <a:off x="9244657" y="5561622"/>
            <a:ext cx="540060" cy="307777"/>
          </a:xfrm>
          <a:prstGeom prst="rect">
            <a:avLst/>
          </a:prstGeom>
          <a:noFill/>
        </p:spPr>
        <p:txBody>
          <a:bodyPr wrap="square" rtlCol="0">
            <a:spAutoFit/>
          </a:bodyPr>
          <a:lstStyle/>
          <a:p>
            <a:r>
              <a:rPr lang="de-DE" sz="1400" dirty="0" smtClean="0"/>
              <a:t>[°C]</a:t>
            </a:r>
            <a:endParaRPr lang="de-DE" sz="1400" dirty="0"/>
          </a:p>
        </p:txBody>
      </p:sp>
      <p:sp>
        <p:nvSpPr>
          <p:cNvPr id="17" name="Textfeld 16"/>
          <p:cNvSpPr txBox="1"/>
          <p:nvPr/>
        </p:nvSpPr>
        <p:spPr>
          <a:xfrm>
            <a:off x="4948084" y="4036947"/>
            <a:ext cx="540060" cy="307777"/>
          </a:xfrm>
          <a:prstGeom prst="rect">
            <a:avLst/>
          </a:prstGeom>
          <a:noFill/>
        </p:spPr>
        <p:txBody>
          <a:bodyPr wrap="square" rtlCol="0">
            <a:spAutoFit/>
          </a:bodyPr>
          <a:lstStyle/>
          <a:p>
            <a:r>
              <a:rPr lang="de-DE" sz="1400" dirty="0" smtClean="0"/>
              <a:t>[W]</a:t>
            </a:r>
            <a:endParaRPr lang="de-DE" sz="1400" dirty="0"/>
          </a:p>
        </p:txBody>
      </p:sp>
      <p:sp>
        <p:nvSpPr>
          <p:cNvPr id="18" name="Textfeld 17"/>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9" name="Textfeld 18"/>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graphicFrame>
        <p:nvGraphicFramePr>
          <p:cNvPr id="20" name="Diagramm 19"/>
          <p:cNvGraphicFramePr>
            <a:graphicFrameLocks/>
          </p:cNvGraphicFramePr>
          <p:nvPr>
            <p:extLst>
              <p:ext uri="{D42A27DB-BD31-4B8C-83A1-F6EECF244321}">
                <p14:modId xmlns:p14="http://schemas.microsoft.com/office/powerpoint/2010/main" val="228437290"/>
              </p:ext>
            </p:extLst>
          </p:nvPr>
        </p:nvGraphicFramePr>
        <p:xfrm>
          <a:off x="4928523"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pic>
        <p:nvPicPr>
          <p:cNvPr id="21" name="Picture 90"/>
          <p:cNvPicPr>
            <a:picLocks noChangeAspect="1" noChangeArrowheads="1"/>
          </p:cNvPicPr>
          <p:nvPr/>
        </p:nvPicPr>
        <p:blipFill rotWithShape="1">
          <a:blip r:embed="rId10">
            <a:extLst>
              <a:ext uri="{28A0092B-C50C-407E-A947-70E740481C1C}">
                <a14:useLocalDpi xmlns:a14="http://schemas.microsoft.com/office/drawing/2010/main" val="0"/>
              </a:ext>
            </a:extLst>
          </a:blip>
          <a:srcRect l="80686" r="7915"/>
          <a:stretch/>
        </p:blipFill>
        <p:spPr bwMode="auto">
          <a:xfrm>
            <a:off x="9100036"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90"/>
          <p:cNvPicPr>
            <a:picLocks noChangeAspect="1" noChangeArrowheads="1"/>
          </p:cNvPicPr>
          <p:nvPr/>
        </p:nvPicPr>
        <p:blipFill rotWithShape="1">
          <a:blip r:embed="rId10">
            <a:extLst>
              <a:ext uri="{28A0092B-C50C-407E-A947-70E740481C1C}">
                <a14:useLocalDpi xmlns:a14="http://schemas.microsoft.com/office/drawing/2010/main" val="0"/>
              </a:ext>
            </a:extLst>
          </a:blip>
          <a:srcRect l="80686" r="7915"/>
          <a:stretch/>
        </p:blipFill>
        <p:spPr bwMode="auto">
          <a:xfrm>
            <a:off x="4484948"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feld 22"/>
          <p:cNvSpPr txBox="1"/>
          <p:nvPr/>
        </p:nvSpPr>
        <p:spPr>
          <a:xfrm>
            <a:off x="9075231" y="837478"/>
            <a:ext cx="547481" cy="276999"/>
          </a:xfrm>
          <a:prstGeom prst="rect">
            <a:avLst/>
          </a:prstGeom>
          <a:noFill/>
        </p:spPr>
        <p:txBody>
          <a:bodyPr wrap="square" rtlCol="0">
            <a:spAutoFit/>
          </a:bodyPr>
          <a:lstStyle/>
          <a:p>
            <a:r>
              <a:rPr lang="de-DE" sz="1200" dirty="0" smtClean="0"/>
              <a:t>[°C]</a:t>
            </a:r>
            <a:endParaRPr lang="de-DE" sz="1200" dirty="0"/>
          </a:p>
        </p:txBody>
      </p:sp>
      <p:sp>
        <p:nvSpPr>
          <p:cNvPr id="24" name="Textfeld 23"/>
          <p:cNvSpPr txBox="1"/>
          <p:nvPr/>
        </p:nvSpPr>
        <p:spPr>
          <a:xfrm>
            <a:off x="4459737" y="837478"/>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5" name="Textfeld 24"/>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=251,53 </m:t>
                      </m:r>
                      <m:r>
                        <a:rPr lang="de-DE" sz="1400" b="0" i="1" smtClean="0">
                          <a:latin typeface="Cambria Math"/>
                        </a:rPr>
                        <m:t>𝑊</m:t>
                      </m:r>
                    </m:oMath>
                  </m:oMathPara>
                </a14:m>
                <a:endParaRPr lang="en-US" sz="1400" dirty="0"/>
              </a:p>
            </p:txBody>
          </p:sp>
        </mc:Choice>
        <mc:Fallback xmlns="">
          <p:sp>
            <p:nvSpPr>
              <p:cNvPr id="25" name="Textfeld 24"/>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11"/>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Textfeld 25"/>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=135,98 </m:t>
                      </m:r>
                      <m:r>
                        <a:rPr lang="de-DE" sz="1400" b="0" i="1" smtClean="0">
                          <a:latin typeface="Cambria Math"/>
                        </a:rPr>
                        <m:t>𝑊</m:t>
                      </m:r>
                    </m:oMath>
                  </m:oMathPara>
                </a14:m>
                <a:endParaRPr lang="en-US" sz="1400" dirty="0"/>
              </a:p>
            </p:txBody>
          </p:sp>
        </mc:Choice>
        <mc:Fallback xmlns="">
          <p:sp>
            <p:nvSpPr>
              <p:cNvPr id="26" name="Textfeld 25"/>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12"/>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174646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p:cNvGraphicFramePr>
            <a:graphicFrameLocks/>
          </p:cNvGraphicFramePr>
          <p:nvPr>
            <p:extLst>
              <p:ext uri="{D42A27DB-BD31-4B8C-83A1-F6EECF244321}">
                <p14:modId xmlns:p14="http://schemas.microsoft.com/office/powerpoint/2010/main" val="118790318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 (ACF)</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feld 8"/>
          <p:cNvSpPr txBox="1"/>
          <p:nvPr/>
        </p:nvSpPr>
        <p:spPr>
          <a:xfrm>
            <a:off x="6105128" y="4823864"/>
            <a:ext cx="1503784" cy="369332"/>
          </a:xfrm>
          <a:prstGeom prst="rect">
            <a:avLst/>
          </a:prstGeom>
          <a:noFill/>
        </p:spPr>
        <p:txBody>
          <a:bodyPr wrap="square" rtlCol="0">
            <a:spAutoFit/>
          </a:bodyPr>
          <a:lstStyle/>
          <a:p>
            <a:pPr algn="ctr"/>
            <a:r>
              <a:rPr lang="en-US" dirty="0" smtClean="0"/>
              <a:t>Work piece</a:t>
            </a:r>
            <a:endParaRPr lang="en-US" dirty="0"/>
          </a:p>
        </p:txBody>
      </p:sp>
      <p:sp>
        <p:nvSpPr>
          <p:cNvPr id="8" name="Textfeld 7"/>
          <p:cNvSpPr txBox="1"/>
          <p:nvPr/>
        </p:nvSpPr>
        <p:spPr>
          <a:xfrm>
            <a:off x="6388968" y="3788575"/>
            <a:ext cx="936104" cy="369332"/>
          </a:xfrm>
          <a:prstGeom prst="rect">
            <a:avLst/>
          </a:prstGeom>
          <a:noFill/>
        </p:spPr>
        <p:txBody>
          <a:bodyPr wrap="square" rtlCol="0">
            <a:spAutoFit/>
          </a:bodyPr>
          <a:lstStyle/>
          <a:p>
            <a:pPr algn="ctr"/>
            <a:r>
              <a:rPr lang="en-US" dirty="0" smtClean="0"/>
              <a:t>Tool</a:t>
            </a:r>
            <a:endParaRPr lang="en-US" dirty="0"/>
          </a:p>
        </p:txBody>
      </p:sp>
      <p:sp>
        <p:nvSpPr>
          <p:cNvPr id="10" name="Textfeld 9"/>
          <p:cNvSpPr txBox="1"/>
          <p:nvPr/>
        </p:nvSpPr>
        <p:spPr>
          <a:xfrm>
            <a:off x="6388968" y="261697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2" name="Gerade Verbindung 11"/>
          <p:cNvCxnSpPr/>
          <p:nvPr/>
        </p:nvCxnSpPr>
        <p:spPr bwMode="auto">
          <a:xfrm flipV="1">
            <a:off x="2443737" y="2463234"/>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Rechteck 12"/>
          <p:cNvSpPr/>
          <p:nvPr/>
        </p:nvSpPr>
        <p:spPr bwMode="auto">
          <a:xfrm>
            <a:off x="1849671" y="148905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4" name="Gerade Verbindung 13"/>
          <p:cNvCxnSpPr/>
          <p:nvPr/>
        </p:nvCxnSpPr>
        <p:spPr bwMode="auto">
          <a:xfrm flipV="1">
            <a:off x="9090507" y="1860866"/>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Rechteck 14"/>
          <p:cNvSpPr/>
          <p:nvPr/>
        </p:nvSpPr>
        <p:spPr bwMode="auto">
          <a:xfrm>
            <a:off x="8496441" y="886686"/>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6881" y="144145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2634" y="850326"/>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003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(ACF)</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34,27 mm</a:t>
            </a:r>
            <a:endParaRPr lang="en-US" dirty="0"/>
          </a:p>
        </p:txBody>
      </p:sp>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feld 7"/>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80 mm</a:t>
            </a:r>
            <a:endParaRPr lang="en-US" dirty="0"/>
          </a:p>
        </p:txBody>
      </p:sp>
      <p:graphicFrame>
        <p:nvGraphicFramePr>
          <p:cNvPr id="12" name="Diagramm 11"/>
          <p:cNvGraphicFramePr>
            <a:graphicFrameLocks/>
          </p:cNvGraphicFramePr>
          <p:nvPr>
            <p:extLst>
              <p:ext uri="{D42A27DB-BD31-4B8C-83A1-F6EECF244321}">
                <p14:modId xmlns:p14="http://schemas.microsoft.com/office/powerpoint/2010/main" val="3906449196"/>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feld 12"/>
          <p:cNvSpPr txBox="1"/>
          <p:nvPr/>
        </p:nvSpPr>
        <p:spPr>
          <a:xfrm>
            <a:off x="4600649" y="5561622"/>
            <a:ext cx="540060" cy="307777"/>
          </a:xfrm>
          <a:prstGeom prst="rect">
            <a:avLst/>
          </a:prstGeom>
          <a:noFill/>
        </p:spPr>
        <p:txBody>
          <a:bodyPr wrap="square" rtlCol="0">
            <a:spAutoFit/>
          </a:bodyPr>
          <a:lstStyle/>
          <a:p>
            <a:r>
              <a:rPr lang="de-DE" sz="1400" dirty="0" smtClean="0"/>
              <a:t>[°C]</a:t>
            </a:r>
            <a:endParaRPr lang="de-DE" sz="1400" dirty="0"/>
          </a:p>
        </p:txBody>
      </p:sp>
      <p:sp>
        <p:nvSpPr>
          <p:cNvPr id="14" name="Textfeld 13"/>
          <p:cNvSpPr txBox="1"/>
          <p:nvPr/>
        </p:nvSpPr>
        <p:spPr>
          <a:xfrm>
            <a:off x="321024" y="4036947"/>
            <a:ext cx="540060" cy="307777"/>
          </a:xfrm>
          <a:prstGeom prst="rect">
            <a:avLst/>
          </a:prstGeom>
          <a:noFill/>
        </p:spPr>
        <p:txBody>
          <a:bodyPr wrap="square" rtlCol="0">
            <a:spAutoFit/>
          </a:bodyPr>
          <a:lstStyle/>
          <a:p>
            <a:r>
              <a:rPr lang="de-DE" sz="1400" dirty="0" smtClean="0"/>
              <a:t>[W]</a:t>
            </a:r>
            <a:endParaRPr lang="de-DE" sz="1400" dirty="0"/>
          </a:p>
        </p:txBody>
      </p:sp>
      <p:sp>
        <p:nvSpPr>
          <p:cNvPr id="15" name="Textfeld 14"/>
          <p:cNvSpPr txBox="1"/>
          <p:nvPr/>
        </p:nvSpPr>
        <p:spPr>
          <a:xfrm>
            <a:off x="9244657" y="5561622"/>
            <a:ext cx="540060" cy="307777"/>
          </a:xfrm>
          <a:prstGeom prst="rect">
            <a:avLst/>
          </a:prstGeom>
          <a:noFill/>
        </p:spPr>
        <p:txBody>
          <a:bodyPr wrap="square" rtlCol="0">
            <a:spAutoFit/>
          </a:bodyPr>
          <a:lstStyle/>
          <a:p>
            <a:r>
              <a:rPr lang="de-DE" sz="1400" dirty="0" smtClean="0"/>
              <a:t>[°C]</a:t>
            </a:r>
            <a:endParaRPr lang="de-DE" sz="1400" dirty="0"/>
          </a:p>
        </p:txBody>
      </p:sp>
      <p:sp>
        <p:nvSpPr>
          <p:cNvPr id="16" name="Textfeld 15"/>
          <p:cNvSpPr txBox="1"/>
          <p:nvPr/>
        </p:nvSpPr>
        <p:spPr>
          <a:xfrm>
            <a:off x="4948084" y="4036947"/>
            <a:ext cx="540060" cy="307777"/>
          </a:xfrm>
          <a:prstGeom prst="rect">
            <a:avLst/>
          </a:prstGeom>
          <a:noFill/>
        </p:spPr>
        <p:txBody>
          <a:bodyPr wrap="square" rtlCol="0">
            <a:spAutoFit/>
          </a:bodyPr>
          <a:lstStyle/>
          <a:p>
            <a:r>
              <a:rPr lang="de-DE" sz="1400" dirty="0" smtClean="0"/>
              <a:t>[W]</a:t>
            </a:r>
            <a:endParaRPr lang="de-DE" sz="1400" dirty="0"/>
          </a:p>
        </p:txBody>
      </p:sp>
      <p:sp>
        <p:nvSpPr>
          <p:cNvPr id="17" name="Textfeld 16"/>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8" name="Textfeld 17"/>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graphicFrame>
        <p:nvGraphicFramePr>
          <p:cNvPr id="19" name="Diagramm 18"/>
          <p:cNvGraphicFramePr>
            <a:graphicFrameLocks/>
          </p:cNvGraphicFramePr>
          <p:nvPr>
            <p:extLst>
              <p:ext uri="{D42A27DB-BD31-4B8C-83A1-F6EECF244321}">
                <p14:modId xmlns:p14="http://schemas.microsoft.com/office/powerpoint/2010/main" val="1480816699"/>
              </p:ext>
            </p:extLst>
          </p:nvPr>
        </p:nvGraphicFramePr>
        <p:xfrm>
          <a:off x="4928523" y="4256232"/>
          <a:ext cx="4581525" cy="1650795"/>
        </p:xfrm>
        <a:graphic>
          <a:graphicData uri="http://schemas.openxmlformats.org/drawingml/2006/chart">
            <c:chart xmlns:c="http://schemas.openxmlformats.org/drawingml/2006/chart" xmlns:r="http://schemas.openxmlformats.org/officeDocument/2006/relationships" r:id="rId5"/>
          </a:graphicData>
        </a:graphic>
      </p:graphicFrame>
      <p:pic>
        <p:nvPicPr>
          <p:cNvPr id="20"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9100036"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4484948"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feld 21"/>
          <p:cNvSpPr txBox="1"/>
          <p:nvPr/>
        </p:nvSpPr>
        <p:spPr>
          <a:xfrm>
            <a:off x="9075231" y="837478"/>
            <a:ext cx="547481" cy="276999"/>
          </a:xfrm>
          <a:prstGeom prst="rect">
            <a:avLst/>
          </a:prstGeom>
          <a:noFill/>
        </p:spPr>
        <p:txBody>
          <a:bodyPr wrap="square" rtlCol="0">
            <a:spAutoFit/>
          </a:bodyPr>
          <a:lstStyle/>
          <a:p>
            <a:r>
              <a:rPr lang="de-DE" sz="1200" dirty="0" smtClean="0"/>
              <a:t>[°C]</a:t>
            </a:r>
            <a:endParaRPr lang="de-DE" sz="1200" dirty="0"/>
          </a:p>
        </p:txBody>
      </p:sp>
      <p:sp>
        <p:nvSpPr>
          <p:cNvPr id="23" name="Textfeld 22"/>
          <p:cNvSpPr txBox="1"/>
          <p:nvPr/>
        </p:nvSpPr>
        <p:spPr>
          <a:xfrm>
            <a:off x="4459737" y="837478"/>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4" name="Textfeld 23"/>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=261,02 </m:t>
                      </m:r>
                      <m:r>
                        <a:rPr lang="de-DE" sz="1400" b="0" i="1" smtClean="0">
                          <a:latin typeface="Cambria Math"/>
                        </a:rPr>
                        <m:t>𝑊</m:t>
                      </m:r>
                    </m:oMath>
                  </m:oMathPara>
                </a14:m>
                <a:endParaRPr lang="en-US" sz="1400" dirty="0"/>
              </a:p>
            </p:txBody>
          </p:sp>
        </mc:Choice>
        <mc:Fallback xmlns="">
          <p:sp>
            <p:nvSpPr>
              <p:cNvPr id="24" name="Textfeld 23"/>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7"/>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5" name="Textfeld 24"/>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=141,02 </m:t>
                      </m:r>
                      <m:r>
                        <a:rPr lang="de-DE" sz="1400" b="0" i="1" smtClean="0">
                          <a:latin typeface="Cambria Math"/>
                        </a:rPr>
                        <m:t>𝑊</m:t>
                      </m:r>
                    </m:oMath>
                  </m:oMathPara>
                </a14:m>
                <a:endParaRPr lang="en-US" sz="1400" dirty="0"/>
              </a:p>
            </p:txBody>
          </p:sp>
        </mc:Choice>
        <mc:Fallback xmlns="">
          <p:sp>
            <p:nvSpPr>
              <p:cNvPr id="25" name="Textfeld 24"/>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8"/>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804627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m 9"/>
          <p:cNvGraphicFramePr>
            <a:graphicFrameLocks/>
          </p:cNvGraphicFramePr>
          <p:nvPr>
            <p:extLst>
              <p:ext uri="{D42A27DB-BD31-4B8C-83A1-F6EECF244321}">
                <p14:modId xmlns:p14="http://schemas.microsoft.com/office/powerpoint/2010/main" val="354122189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a:t>
            </a:r>
            <a:r>
              <a:rPr lang="en-US" dirty="0">
                <a:solidFill>
                  <a:schemeClr val="accent4"/>
                </a:solidFill>
              </a:rPr>
              <a:t>m/min (ACF)</a:t>
            </a:r>
          </a:p>
        </p:txBody>
      </p:sp>
      <p:sp>
        <p:nvSpPr>
          <p:cNvPr id="5"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feld 6"/>
          <p:cNvSpPr txBox="1"/>
          <p:nvPr/>
        </p:nvSpPr>
        <p:spPr>
          <a:xfrm>
            <a:off x="7458549" y="3609020"/>
            <a:ext cx="936104" cy="369332"/>
          </a:xfrm>
          <a:prstGeom prst="rect">
            <a:avLst/>
          </a:prstGeom>
          <a:noFill/>
        </p:spPr>
        <p:txBody>
          <a:bodyPr wrap="square" rtlCol="0">
            <a:spAutoFit/>
          </a:bodyPr>
          <a:lstStyle/>
          <a:p>
            <a:pPr algn="ctr"/>
            <a:r>
              <a:rPr lang="en-US" dirty="0" smtClean="0"/>
              <a:t>Tool</a:t>
            </a:r>
            <a:endParaRPr lang="en-US" dirty="0"/>
          </a:p>
        </p:txBody>
      </p:sp>
      <p:sp>
        <p:nvSpPr>
          <p:cNvPr id="8" name="Textfeld 7"/>
          <p:cNvSpPr txBox="1"/>
          <p:nvPr/>
        </p:nvSpPr>
        <p:spPr>
          <a:xfrm>
            <a:off x="7041232" y="4661931"/>
            <a:ext cx="1503784" cy="369332"/>
          </a:xfrm>
          <a:prstGeom prst="rect">
            <a:avLst/>
          </a:prstGeom>
          <a:noFill/>
        </p:spPr>
        <p:txBody>
          <a:bodyPr wrap="square" rtlCol="0">
            <a:spAutoFit/>
          </a:bodyPr>
          <a:lstStyle/>
          <a:p>
            <a:pPr algn="ctr"/>
            <a:r>
              <a:rPr lang="en-US" dirty="0" smtClean="0"/>
              <a:t>Work piece</a:t>
            </a:r>
            <a:endParaRPr lang="en-US" dirty="0"/>
          </a:p>
        </p:txBody>
      </p:sp>
      <p:sp>
        <p:nvSpPr>
          <p:cNvPr id="9" name="Textfeld 8"/>
          <p:cNvSpPr txBox="1"/>
          <p:nvPr/>
        </p:nvSpPr>
        <p:spPr>
          <a:xfrm>
            <a:off x="7325072" y="2211966"/>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846766" y="259122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2252700" y="161704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8960364" y="208276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366298" y="110858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9910" y="159501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3508" y="1083245"/>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8986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(ACF)</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34,27 mm</a:t>
            </a:r>
            <a:endParaRPr lang="en-US" dirty="0"/>
          </a:p>
        </p:txBody>
      </p:sp>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80 mm</a:t>
            </a:r>
            <a:endParaRPr lang="en-US" dirty="0"/>
          </a:p>
        </p:txBody>
      </p:sp>
      <p:sp>
        <p:nvSpPr>
          <p:cNvPr id="10" name="Textfeld 9"/>
          <p:cNvSpPr txBox="1"/>
          <p:nvPr/>
        </p:nvSpPr>
        <p:spPr>
          <a:xfrm>
            <a:off x="4600649" y="5561622"/>
            <a:ext cx="540060" cy="307777"/>
          </a:xfrm>
          <a:prstGeom prst="rect">
            <a:avLst/>
          </a:prstGeom>
          <a:noFill/>
        </p:spPr>
        <p:txBody>
          <a:bodyPr wrap="square" rtlCol="0">
            <a:spAutoFit/>
          </a:bodyPr>
          <a:lstStyle/>
          <a:p>
            <a:r>
              <a:rPr lang="de-DE" sz="1400" dirty="0" smtClean="0"/>
              <a:t>[°C]</a:t>
            </a:r>
            <a:endParaRPr lang="de-DE" sz="1400" dirty="0"/>
          </a:p>
        </p:txBody>
      </p:sp>
      <p:sp>
        <p:nvSpPr>
          <p:cNvPr id="12" name="Textfeld 11"/>
          <p:cNvSpPr txBox="1"/>
          <p:nvPr/>
        </p:nvSpPr>
        <p:spPr>
          <a:xfrm>
            <a:off x="321024" y="4036947"/>
            <a:ext cx="540060" cy="307777"/>
          </a:xfrm>
          <a:prstGeom prst="rect">
            <a:avLst/>
          </a:prstGeom>
          <a:noFill/>
        </p:spPr>
        <p:txBody>
          <a:bodyPr wrap="square" rtlCol="0">
            <a:spAutoFit/>
          </a:bodyPr>
          <a:lstStyle/>
          <a:p>
            <a:r>
              <a:rPr lang="de-DE" sz="1400" dirty="0" smtClean="0"/>
              <a:t>[W]</a:t>
            </a:r>
            <a:endParaRPr lang="de-DE" sz="1400" dirty="0"/>
          </a:p>
        </p:txBody>
      </p:sp>
      <p:sp>
        <p:nvSpPr>
          <p:cNvPr id="13" name="Textfeld 12"/>
          <p:cNvSpPr txBox="1"/>
          <p:nvPr/>
        </p:nvSpPr>
        <p:spPr>
          <a:xfrm>
            <a:off x="9244657" y="5561622"/>
            <a:ext cx="540060" cy="307777"/>
          </a:xfrm>
          <a:prstGeom prst="rect">
            <a:avLst/>
          </a:prstGeom>
          <a:noFill/>
        </p:spPr>
        <p:txBody>
          <a:bodyPr wrap="square" rtlCol="0">
            <a:spAutoFit/>
          </a:bodyPr>
          <a:lstStyle/>
          <a:p>
            <a:r>
              <a:rPr lang="de-DE" sz="1400" dirty="0" smtClean="0"/>
              <a:t>[°C]</a:t>
            </a:r>
            <a:endParaRPr lang="de-DE" sz="1400" dirty="0"/>
          </a:p>
        </p:txBody>
      </p:sp>
      <p:sp>
        <p:nvSpPr>
          <p:cNvPr id="14" name="Textfeld 13"/>
          <p:cNvSpPr txBox="1"/>
          <p:nvPr/>
        </p:nvSpPr>
        <p:spPr>
          <a:xfrm>
            <a:off x="4948084" y="4036947"/>
            <a:ext cx="540060" cy="307777"/>
          </a:xfrm>
          <a:prstGeom prst="rect">
            <a:avLst/>
          </a:prstGeom>
          <a:noFill/>
        </p:spPr>
        <p:txBody>
          <a:bodyPr wrap="square" rtlCol="0">
            <a:spAutoFit/>
          </a:bodyPr>
          <a:lstStyle/>
          <a:p>
            <a:r>
              <a:rPr lang="de-DE" sz="1400" dirty="0" smtClean="0"/>
              <a:t>[W]</a:t>
            </a:r>
            <a:endParaRPr lang="de-DE" sz="1400" dirty="0"/>
          </a:p>
        </p:txBody>
      </p:sp>
      <p:sp>
        <p:nvSpPr>
          <p:cNvPr id="15" name="Textfeld 14"/>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6" name="Textfeld 15"/>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graphicFrame>
        <p:nvGraphicFramePr>
          <p:cNvPr id="19" name="Diagramm 18"/>
          <p:cNvGraphicFramePr>
            <a:graphicFrameLocks/>
          </p:cNvGraphicFramePr>
          <p:nvPr>
            <p:extLst>
              <p:ext uri="{D42A27DB-BD31-4B8C-83A1-F6EECF244321}">
                <p14:modId xmlns:p14="http://schemas.microsoft.com/office/powerpoint/2010/main" val="3386077482"/>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Diagramm 17"/>
          <p:cNvGraphicFramePr>
            <a:graphicFrameLocks/>
          </p:cNvGraphicFramePr>
          <p:nvPr>
            <p:extLst>
              <p:ext uri="{D42A27DB-BD31-4B8C-83A1-F6EECF244321}">
                <p14:modId xmlns:p14="http://schemas.microsoft.com/office/powerpoint/2010/main" val="3377511086"/>
              </p:ext>
            </p:extLst>
          </p:nvPr>
        </p:nvGraphicFramePr>
        <p:xfrm>
          <a:off x="4928523" y="4256232"/>
          <a:ext cx="4581525" cy="1650795"/>
        </p:xfrm>
        <a:graphic>
          <a:graphicData uri="http://schemas.openxmlformats.org/drawingml/2006/chart">
            <c:chart xmlns:c="http://schemas.openxmlformats.org/drawingml/2006/chart" xmlns:r="http://schemas.openxmlformats.org/officeDocument/2006/relationships" r:id="rId5"/>
          </a:graphicData>
        </a:graphic>
      </p:graphicFrame>
      <p:pic>
        <p:nvPicPr>
          <p:cNvPr id="17"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9100036"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4484948"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feld 20"/>
          <p:cNvSpPr txBox="1"/>
          <p:nvPr/>
        </p:nvSpPr>
        <p:spPr>
          <a:xfrm>
            <a:off x="9075231" y="837478"/>
            <a:ext cx="547481" cy="276999"/>
          </a:xfrm>
          <a:prstGeom prst="rect">
            <a:avLst/>
          </a:prstGeom>
          <a:noFill/>
        </p:spPr>
        <p:txBody>
          <a:bodyPr wrap="square" rtlCol="0">
            <a:spAutoFit/>
          </a:bodyPr>
          <a:lstStyle/>
          <a:p>
            <a:r>
              <a:rPr lang="de-DE" sz="1200" dirty="0" smtClean="0"/>
              <a:t>[°C]</a:t>
            </a:r>
            <a:endParaRPr lang="de-DE" sz="1200" dirty="0"/>
          </a:p>
        </p:txBody>
      </p:sp>
      <p:sp>
        <p:nvSpPr>
          <p:cNvPr id="22" name="Textfeld 21"/>
          <p:cNvSpPr txBox="1"/>
          <p:nvPr/>
        </p:nvSpPr>
        <p:spPr>
          <a:xfrm>
            <a:off x="4459737" y="837478"/>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3" name="Textfeld 22"/>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=378,01 </m:t>
                      </m:r>
                      <m:r>
                        <a:rPr lang="de-DE" sz="1400" b="0" i="1" smtClean="0">
                          <a:latin typeface="Cambria Math"/>
                        </a:rPr>
                        <m:t>𝑊</m:t>
                      </m:r>
                    </m:oMath>
                  </m:oMathPara>
                </a14:m>
                <a:endParaRPr lang="en-US" sz="1400" dirty="0"/>
              </a:p>
            </p:txBody>
          </p:sp>
        </mc:Choice>
        <mc:Fallback xmlns="">
          <p:sp>
            <p:nvSpPr>
              <p:cNvPr id="23" name="Textfeld 22"/>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7"/>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Textfeld 23"/>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=227,97 </m:t>
                      </m:r>
                      <m:r>
                        <a:rPr lang="de-DE" sz="1400" b="0" i="1" smtClean="0">
                          <a:latin typeface="Cambria Math"/>
                        </a:rPr>
                        <m:t>𝑊</m:t>
                      </m:r>
                    </m:oMath>
                  </m:oMathPara>
                </a14:m>
                <a:endParaRPr lang="en-US" sz="1400" dirty="0"/>
              </a:p>
            </p:txBody>
          </p:sp>
        </mc:Choice>
        <mc:Fallback xmlns="">
          <p:sp>
            <p:nvSpPr>
              <p:cNvPr id="24" name="Textfeld 23"/>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8"/>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2813836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m 9"/>
          <p:cNvGraphicFramePr>
            <a:graphicFrameLocks/>
          </p:cNvGraphicFramePr>
          <p:nvPr>
            <p:extLst>
              <p:ext uri="{D42A27DB-BD31-4B8C-83A1-F6EECF244321}">
                <p14:modId xmlns:p14="http://schemas.microsoft.com/office/powerpoint/2010/main" val="213550714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a:t>
            </a:r>
            <a:r>
              <a:rPr lang="en-US" dirty="0">
                <a:solidFill>
                  <a:schemeClr val="accent4"/>
                </a:solidFill>
              </a:rPr>
              <a:t>m/min (ACF)</a:t>
            </a:r>
          </a:p>
        </p:txBody>
      </p:sp>
      <p:sp>
        <p:nvSpPr>
          <p:cNvPr id="5"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feld 7"/>
          <p:cNvSpPr txBox="1"/>
          <p:nvPr/>
        </p:nvSpPr>
        <p:spPr>
          <a:xfrm>
            <a:off x="8065155" y="4823864"/>
            <a:ext cx="1503784" cy="369332"/>
          </a:xfrm>
          <a:prstGeom prst="rect">
            <a:avLst/>
          </a:prstGeom>
          <a:noFill/>
        </p:spPr>
        <p:txBody>
          <a:bodyPr wrap="square" rtlCol="0">
            <a:spAutoFit/>
          </a:bodyPr>
          <a:lstStyle/>
          <a:p>
            <a:pPr algn="ctr"/>
            <a:r>
              <a:rPr lang="en-US" dirty="0" smtClean="0"/>
              <a:t>Work piece</a:t>
            </a:r>
            <a:endParaRPr lang="en-US" dirty="0"/>
          </a:p>
        </p:txBody>
      </p:sp>
      <p:sp>
        <p:nvSpPr>
          <p:cNvPr id="7" name="Textfeld 6"/>
          <p:cNvSpPr txBox="1"/>
          <p:nvPr/>
        </p:nvSpPr>
        <p:spPr>
          <a:xfrm>
            <a:off x="8348995" y="3933056"/>
            <a:ext cx="936104" cy="369332"/>
          </a:xfrm>
          <a:prstGeom prst="rect">
            <a:avLst/>
          </a:prstGeom>
          <a:noFill/>
        </p:spPr>
        <p:txBody>
          <a:bodyPr wrap="square" rtlCol="0">
            <a:spAutoFit/>
          </a:bodyPr>
          <a:lstStyle/>
          <a:p>
            <a:pPr algn="ctr"/>
            <a:r>
              <a:rPr lang="en-US" dirty="0" smtClean="0"/>
              <a:t>Tool</a:t>
            </a:r>
            <a:endParaRPr lang="en-US" dirty="0"/>
          </a:p>
        </p:txBody>
      </p:sp>
      <p:sp>
        <p:nvSpPr>
          <p:cNvPr id="9" name="Textfeld 8"/>
          <p:cNvSpPr txBox="1"/>
          <p:nvPr/>
        </p:nvSpPr>
        <p:spPr>
          <a:xfrm>
            <a:off x="8348995" y="2434826"/>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849719" y="213492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2255653" y="11607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8962242" y="177488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368176" y="80070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2863" y="113871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2630" y="775365"/>
            <a:ext cx="1457190"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925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(ACF)</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7" name="Textfeld 6"/>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020" y="813344"/>
            <a:ext cx="5188918"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4600649" y="5561622"/>
            <a:ext cx="540060" cy="307777"/>
          </a:xfrm>
          <a:prstGeom prst="rect">
            <a:avLst/>
          </a:prstGeom>
          <a:noFill/>
        </p:spPr>
        <p:txBody>
          <a:bodyPr wrap="square" rtlCol="0">
            <a:spAutoFit/>
          </a:bodyPr>
          <a:lstStyle/>
          <a:p>
            <a:r>
              <a:rPr lang="de-DE" sz="1400" dirty="0" smtClean="0"/>
              <a:t>[°C]</a:t>
            </a:r>
            <a:endParaRPr lang="de-DE" sz="1400" dirty="0"/>
          </a:p>
        </p:txBody>
      </p:sp>
      <p:sp>
        <p:nvSpPr>
          <p:cNvPr id="10" name="Textfeld 9"/>
          <p:cNvSpPr txBox="1"/>
          <p:nvPr/>
        </p:nvSpPr>
        <p:spPr>
          <a:xfrm>
            <a:off x="321024" y="4036947"/>
            <a:ext cx="540060" cy="307777"/>
          </a:xfrm>
          <a:prstGeom prst="rect">
            <a:avLst/>
          </a:prstGeom>
          <a:noFill/>
        </p:spPr>
        <p:txBody>
          <a:bodyPr wrap="square" rtlCol="0">
            <a:spAutoFit/>
          </a:bodyPr>
          <a:lstStyle/>
          <a:p>
            <a:r>
              <a:rPr lang="de-DE" sz="1400" dirty="0" smtClean="0"/>
              <a:t>[W]</a:t>
            </a:r>
            <a:endParaRPr lang="de-DE" sz="1400" dirty="0"/>
          </a:p>
        </p:txBody>
      </p:sp>
      <p:sp>
        <p:nvSpPr>
          <p:cNvPr id="11" name="Textfeld 10"/>
          <p:cNvSpPr txBox="1"/>
          <p:nvPr/>
        </p:nvSpPr>
        <p:spPr>
          <a:xfrm>
            <a:off x="9244657" y="5561622"/>
            <a:ext cx="540060" cy="307777"/>
          </a:xfrm>
          <a:prstGeom prst="rect">
            <a:avLst/>
          </a:prstGeom>
          <a:noFill/>
        </p:spPr>
        <p:txBody>
          <a:bodyPr wrap="square" rtlCol="0">
            <a:spAutoFit/>
          </a:bodyPr>
          <a:lstStyle/>
          <a:p>
            <a:r>
              <a:rPr lang="de-DE" sz="1400" dirty="0" smtClean="0"/>
              <a:t>[°C]</a:t>
            </a:r>
            <a:endParaRPr lang="de-DE" sz="1400" dirty="0"/>
          </a:p>
        </p:txBody>
      </p:sp>
      <p:sp>
        <p:nvSpPr>
          <p:cNvPr id="12" name="Textfeld 11"/>
          <p:cNvSpPr txBox="1"/>
          <p:nvPr/>
        </p:nvSpPr>
        <p:spPr>
          <a:xfrm>
            <a:off x="4948084" y="4036947"/>
            <a:ext cx="540060" cy="307777"/>
          </a:xfrm>
          <a:prstGeom prst="rect">
            <a:avLst/>
          </a:prstGeom>
          <a:noFill/>
        </p:spPr>
        <p:txBody>
          <a:bodyPr wrap="square" rtlCol="0">
            <a:spAutoFit/>
          </a:bodyPr>
          <a:lstStyle/>
          <a:p>
            <a:r>
              <a:rPr lang="de-DE" sz="1400" dirty="0" smtClean="0"/>
              <a:t>[W]</a:t>
            </a:r>
            <a:endParaRPr lang="de-DE" sz="1400" dirty="0"/>
          </a:p>
        </p:txBody>
      </p:sp>
      <p:sp>
        <p:nvSpPr>
          <p:cNvPr id="13" name="Textfeld 12"/>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4" name="Textfeld 13"/>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graphicFrame>
        <p:nvGraphicFramePr>
          <p:cNvPr id="17" name="Diagramm 16"/>
          <p:cNvGraphicFramePr>
            <a:graphicFrameLocks/>
          </p:cNvGraphicFramePr>
          <p:nvPr>
            <p:extLst>
              <p:ext uri="{D42A27DB-BD31-4B8C-83A1-F6EECF244321}">
                <p14:modId xmlns:p14="http://schemas.microsoft.com/office/powerpoint/2010/main" val="825805958"/>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Diagramm 17"/>
          <p:cNvGraphicFramePr>
            <a:graphicFrameLocks/>
          </p:cNvGraphicFramePr>
          <p:nvPr>
            <p:extLst>
              <p:ext uri="{D42A27DB-BD31-4B8C-83A1-F6EECF244321}">
                <p14:modId xmlns:p14="http://schemas.microsoft.com/office/powerpoint/2010/main" val="45890768"/>
              </p:ext>
            </p:extLst>
          </p:nvPr>
        </p:nvGraphicFramePr>
        <p:xfrm>
          <a:off x="4928523" y="4256232"/>
          <a:ext cx="4581525" cy="1650795"/>
        </p:xfrm>
        <a:graphic>
          <a:graphicData uri="http://schemas.openxmlformats.org/drawingml/2006/chart">
            <c:chart xmlns:c="http://schemas.openxmlformats.org/drawingml/2006/chart" xmlns:r="http://schemas.openxmlformats.org/officeDocument/2006/relationships" r:id="rId5"/>
          </a:graphicData>
        </a:graphic>
      </p:graphicFrame>
      <p:pic>
        <p:nvPicPr>
          <p:cNvPr id="16"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9100036"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4484948"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feld 19"/>
          <p:cNvSpPr txBox="1"/>
          <p:nvPr/>
        </p:nvSpPr>
        <p:spPr>
          <a:xfrm>
            <a:off x="9075231" y="837478"/>
            <a:ext cx="547481" cy="276999"/>
          </a:xfrm>
          <a:prstGeom prst="rect">
            <a:avLst/>
          </a:prstGeom>
          <a:noFill/>
        </p:spPr>
        <p:txBody>
          <a:bodyPr wrap="square" rtlCol="0">
            <a:spAutoFit/>
          </a:bodyPr>
          <a:lstStyle/>
          <a:p>
            <a:r>
              <a:rPr lang="de-DE" sz="1200" dirty="0" smtClean="0"/>
              <a:t>[°C]</a:t>
            </a:r>
            <a:endParaRPr lang="de-DE" sz="1200" dirty="0"/>
          </a:p>
        </p:txBody>
      </p:sp>
      <p:sp>
        <p:nvSpPr>
          <p:cNvPr id="21" name="Textfeld 20"/>
          <p:cNvSpPr txBox="1"/>
          <p:nvPr/>
        </p:nvSpPr>
        <p:spPr>
          <a:xfrm>
            <a:off x="4459737" y="837478"/>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2" name="Textfeld 21"/>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=480,81 </m:t>
                      </m:r>
                      <m:r>
                        <a:rPr lang="de-DE" sz="1400" b="0" i="1" smtClean="0">
                          <a:latin typeface="Cambria Math"/>
                        </a:rPr>
                        <m:t>𝑊</m:t>
                      </m:r>
                    </m:oMath>
                  </m:oMathPara>
                </a14:m>
                <a:endParaRPr lang="en-US" sz="1400" dirty="0"/>
              </a:p>
            </p:txBody>
          </p:sp>
        </mc:Choice>
        <mc:Fallback xmlns="">
          <p:sp>
            <p:nvSpPr>
              <p:cNvPr id="22" name="Textfeld 21"/>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7"/>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=353,94 </m:t>
                      </m:r>
                      <m:r>
                        <a:rPr lang="de-DE" sz="1400" b="0" i="1" smtClean="0">
                          <a:latin typeface="Cambria Math"/>
                        </a:rPr>
                        <m:t>𝑊</m:t>
                      </m:r>
                    </m:oMath>
                  </m:oMathPara>
                </a14:m>
                <a:endParaRPr lang="en-US" sz="1400" dirty="0"/>
              </a:p>
            </p:txBody>
          </p:sp>
        </mc:Choice>
        <mc:Fallback xmlns="">
          <p:sp>
            <p:nvSpPr>
              <p:cNvPr id="23" name="Textfeld 22"/>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8"/>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36195262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a:t>
            </a:r>
            <a:r>
              <a:rPr lang="en-US" dirty="0">
                <a:solidFill>
                  <a:schemeClr val="accent4"/>
                </a:solidFill>
              </a:rPr>
              <a:t>2</a:t>
            </a:r>
            <a:r>
              <a:rPr lang="en-US" dirty="0" smtClean="0">
                <a:solidFill>
                  <a:schemeClr val="accent4"/>
                </a:solidFill>
              </a:rPr>
              <a:t>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a:t>
            </a:r>
            <a:r>
              <a:rPr lang="en-US" dirty="0">
                <a:solidFill>
                  <a:schemeClr val="accent4"/>
                </a:solidFill>
              </a:rPr>
              <a:t>m/min </a:t>
            </a:r>
            <a:r>
              <a:rPr lang="en-US" dirty="0" smtClean="0">
                <a:solidFill>
                  <a:schemeClr val="accent4"/>
                </a:solidFill>
              </a:rPr>
              <a:t>(ABA)</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m 9"/>
          <p:cNvGraphicFramePr>
            <a:graphicFrameLocks/>
          </p:cNvGraphicFramePr>
          <p:nvPr>
            <p:extLst>
              <p:ext uri="{D42A27DB-BD31-4B8C-83A1-F6EECF244321}">
                <p14:modId xmlns:p14="http://schemas.microsoft.com/office/powerpoint/2010/main" val="282052892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p:cNvSpPr txBox="1"/>
          <p:nvPr/>
        </p:nvSpPr>
        <p:spPr>
          <a:xfrm>
            <a:off x="8348995" y="4823864"/>
            <a:ext cx="936104" cy="369332"/>
          </a:xfrm>
          <a:prstGeom prst="rect">
            <a:avLst/>
          </a:prstGeom>
          <a:noFill/>
        </p:spPr>
        <p:txBody>
          <a:bodyPr wrap="square" rtlCol="0">
            <a:spAutoFit/>
          </a:bodyPr>
          <a:lstStyle/>
          <a:p>
            <a:pPr algn="ctr"/>
            <a:r>
              <a:rPr lang="en-US" dirty="0" smtClean="0"/>
              <a:t>Tool</a:t>
            </a:r>
            <a:endParaRPr lang="en-US" dirty="0"/>
          </a:p>
        </p:txBody>
      </p:sp>
      <p:sp>
        <p:nvSpPr>
          <p:cNvPr id="7" name="Textfeld 6"/>
          <p:cNvSpPr txBox="1"/>
          <p:nvPr/>
        </p:nvSpPr>
        <p:spPr>
          <a:xfrm>
            <a:off x="8348995" y="4005064"/>
            <a:ext cx="1503784" cy="369332"/>
          </a:xfrm>
          <a:prstGeom prst="rect">
            <a:avLst/>
          </a:prstGeom>
          <a:noFill/>
        </p:spPr>
        <p:txBody>
          <a:bodyPr wrap="square" rtlCol="0">
            <a:spAutoFit/>
          </a:bodyPr>
          <a:lstStyle/>
          <a:p>
            <a:pPr algn="ctr"/>
            <a:r>
              <a:rPr lang="en-US" dirty="0" smtClean="0"/>
              <a:t>Work piece</a:t>
            </a:r>
            <a:endParaRPr lang="en-US" dirty="0"/>
          </a:p>
        </p:txBody>
      </p:sp>
      <p:sp>
        <p:nvSpPr>
          <p:cNvPr id="9" name="Textfeld 8"/>
          <p:cNvSpPr txBox="1"/>
          <p:nvPr/>
        </p:nvSpPr>
        <p:spPr>
          <a:xfrm>
            <a:off x="7129051" y="2422274"/>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432720" y="2616973"/>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1838654" y="1642793"/>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9101524" y="275194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507458" y="177776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830" y="1606433"/>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74031" y="176209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779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(ABA)</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7" name="Textfeld 6"/>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102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4600649" y="5561622"/>
            <a:ext cx="540060" cy="307777"/>
          </a:xfrm>
          <a:prstGeom prst="rect">
            <a:avLst/>
          </a:prstGeom>
          <a:noFill/>
        </p:spPr>
        <p:txBody>
          <a:bodyPr wrap="square" rtlCol="0">
            <a:spAutoFit/>
          </a:bodyPr>
          <a:lstStyle/>
          <a:p>
            <a:r>
              <a:rPr lang="de-DE" sz="1400" dirty="0" smtClean="0"/>
              <a:t>[°C]</a:t>
            </a:r>
            <a:endParaRPr lang="de-DE" sz="1400" dirty="0"/>
          </a:p>
        </p:txBody>
      </p:sp>
      <p:sp>
        <p:nvSpPr>
          <p:cNvPr id="11" name="Textfeld 10"/>
          <p:cNvSpPr txBox="1"/>
          <p:nvPr/>
        </p:nvSpPr>
        <p:spPr>
          <a:xfrm>
            <a:off x="321024" y="4036947"/>
            <a:ext cx="540060" cy="307777"/>
          </a:xfrm>
          <a:prstGeom prst="rect">
            <a:avLst/>
          </a:prstGeom>
          <a:noFill/>
        </p:spPr>
        <p:txBody>
          <a:bodyPr wrap="square" rtlCol="0">
            <a:spAutoFit/>
          </a:bodyPr>
          <a:lstStyle/>
          <a:p>
            <a:r>
              <a:rPr lang="de-DE" sz="1400" dirty="0" smtClean="0"/>
              <a:t>[W]</a:t>
            </a:r>
            <a:endParaRPr lang="de-DE" sz="1400" dirty="0"/>
          </a:p>
        </p:txBody>
      </p:sp>
      <p:sp>
        <p:nvSpPr>
          <p:cNvPr id="12" name="Textfeld 11"/>
          <p:cNvSpPr txBox="1"/>
          <p:nvPr/>
        </p:nvSpPr>
        <p:spPr>
          <a:xfrm>
            <a:off x="9244657" y="5561622"/>
            <a:ext cx="540060" cy="307777"/>
          </a:xfrm>
          <a:prstGeom prst="rect">
            <a:avLst/>
          </a:prstGeom>
          <a:noFill/>
        </p:spPr>
        <p:txBody>
          <a:bodyPr wrap="square" rtlCol="0">
            <a:spAutoFit/>
          </a:bodyPr>
          <a:lstStyle/>
          <a:p>
            <a:r>
              <a:rPr lang="de-DE" sz="1400" dirty="0" smtClean="0"/>
              <a:t>[°C]</a:t>
            </a:r>
            <a:endParaRPr lang="de-DE" sz="1400" dirty="0"/>
          </a:p>
        </p:txBody>
      </p:sp>
      <p:sp>
        <p:nvSpPr>
          <p:cNvPr id="13" name="Textfeld 12"/>
          <p:cNvSpPr txBox="1"/>
          <p:nvPr/>
        </p:nvSpPr>
        <p:spPr>
          <a:xfrm>
            <a:off x="4948084" y="4036947"/>
            <a:ext cx="540060" cy="307777"/>
          </a:xfrm>
          <a:prstGeom prst="rect">
            <a:avLst/>
          </a:prstGeom>
          <a:noFill/>
        </p:spPr>
        <p:txBody>
          <a:bodyPr wrap="square" rtlCol="0">
            <a:spAutoFit/>
          </a:bodyPr>
          <a:lstStyle/>
          <a:p>
            <a:r>
              <a:rPr lang="de-DE" sz="1400" dirty="0" smtClean="0"/>
              <a:t>[W]</a:t>
            </a:r>
            <a:endParaRPr lang="de-DE" sz="1400" dirty="0"/>
          </a:p>
        </p:txBody>
      </p:sp>
      <p:sp>
        <p:nvSpPr>
          <p:cNvPr id="14" name="Textfeld 13"/>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5" name="Textfeld 14"/>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graphicFrame>
        <p:nvGraphicFramePr>
          <p:cNvPr id="17" name="Diagramm 16"/>
          <p:cNvGraphicFramePr>
            <a:graphicFrameLocks/>
          </p:cNvGraphicFramePr>
          <p:nvPr>
            <p:extLst>
              <p:ext uri="{D42A27DB-BD31-4B8C-83A1-F6EECF244321}">
                <p14:modId xmlns:p14="http://schemas.microsoft.com/office/powerpoint/2010/main" val="1057581633"/>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Diagramm 17"/>
          <p:cNvGraphicFramePr>
            <a:graphicFrameLocks/>
          </p:cNvGraphicFramePr>
          <p:nvPr>
            <p:extLst>
              <p:ext uri="{D42A27DB-BD31-4B8C-83A1-F6EECF244321}">
                <p14:modId xmlns:p14="http://schemas.microsoft.com/office/powerpoint/2010/main" val="1230171231"/>
              </p:ext>
            </p:extLst>
          </p:nvPr>
        </p:nvGraphicFramePr>
        <p:xfrm>
          <a:off x="4928523" y="4256232"/>
          <a:ext cx="4581525" cy="1650795"/>
        </p:xfrm>
        <a:graphic>
          <a:graphicData uri="http://schemas.openxmlformats.org/drawingml/2006/chart">
            <c:chart xmlns:c="http://schemas.openxmlformats.org/drawingml/2006/chart" xmlns:r="http://schemas.openxmlformats.org/officeDocument/2006/relationships" r:id="rId5"/>
          </a:graphicData>
        </a:graphic>
      </p:graphicFrame>
      <p:pic>
        <p:nvPicPr>
          <p:cNvPr id="16"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9100036"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4484948"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feld 19"/>
          <p:cNvSpPr txBox="1"/>
          <p:nvPr/>
        </p:nvSpPr>
        <p:spPr>
          <a:xfrm>
            <a:off x="9075231" y="837478"/>
            <a:ext cx="547481" cy="276999"/>
          </a:xfrm>
          <a:prstGeom prst="rect">
            <a:avLst/>
          </a:prstGeom>
          <a:noFill/>
        </p:spPr>
        <p:txBody>
          <a:bodyPr wrap="square" rtlCol="0">
            <a:spAutoFit/>
          </a:bodyPr>
          <a:lstStyle/>
          <a:p>
            <a:r>
              <a:rPr lang="de-DE" sz="1200" dirty="0" smtClean="0"/>
              <a:t>[°C]</a:t>
            </a:r>
            <a:endParaRPr lang="de-DE" sz="1200" dirty="0"/>
          </a:p>
        </p:txBody>
      </p:sp>
      <p:sp>
        <p:nvSpPr>
          <p:cNvPr id="21" name="Textfeld 20"/>
          <p:cNvSpPr txBox="1"/>
          <p:nvPr/>
        </p:nvSpPr>
        <p:spPr>
          <a:xfrm>
            <a:off x="4459737" y="837478"/>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2" name="Textfeld 21"/>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=466,07 </m:t>
                      </m:r>
                      <m:r>
                        <a:rPr lang="de-DE" sz="1400" b="0" i="1" smtClean="0">
                          <a:latin typeface="Cambria Math"/>
                        </a:rPr>
                        <m:t>𝑊</m:t>
                      </m:r>
                    </m:oMath>
                  </m:oMathPara>
                </a14:m>
                <a:endParaRPr lang="en-US" sz="1400" dirty="0"/>
              </a:p>
            </p:txBody>
          </p:sp>
        </mc:Choice>
        <mc:Fallback xmlns="">
          <p:sp>
            <p:nvSpPr>
              <p:cNvPr id="22" name="Textfeld 21"/>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7"/>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=176,75 </m:t>
                      </m:r>
                      <m:r>
                        <a:rPr lang="de-DE" sz="1400" b="0" i="1" smtClean="0">
                          <a:latin typeface="Cambria Math"/>
                        </a:rPr>
                        <m:t>𝑊</m:t>
                      </m:r>
                    </m:oMath>
                  </m:oMathPara>
                </a14:m>
                <a:endParaRPr lang="en-US" sz="1400" dirty="0"/>
              </a:p>
            </p:txBody>
          </p:sp>
        </mc:Choice>
        <mc:Fallback xmlns="">
          <p:sp>
            <p:nvSpPr>
              <p:cNvPr id="23" name="Textfeld 22"/>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8"/>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2289375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a:t>
            </a:r>
            <a:r>
              <a:rPr lang="en-US" dirty="0">
                <a:solidFill>
                  <a:schemeClr val="accent4"/>
                </a:solidFill>
              </a:rPr>
              <a:t>2</a:t>
            </a:r>
            <a:r>
              <a:rPr lang="en-US" dirty="0" smtClean="0">
                <a:solidFill>
                  <a:schemeClr val="accent4"/>
                </a:solidFill>
              </a:rPr>
              <a:t>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a:t>
            </a:r>
            <a:r>
              <a:rPr lang="en-US" dirty="0">
                <a:solidFill>
                  <a:schemeClr val="accent4"/>
                </a:solidFill>
              </a:rPr>
              <a:t>m/min </a:t>
            </a:r>
            <a:r>
              <a:rPr lang="en-US" dirty="0" smtClean="0">
                <a:solidFill>
                  <a:schemeClr val="accent4"/>
                </a:solidFill>
              </a:rPr>
              <a:t>(ABA)</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m 9"/>
          <p:cNvGraphicFramePr>
            <a:graphicFrameLocks/>
          </p:cNvGraphicFramePr>
          <p:nvPr>
            <p:extLst>
              <p:ext uri="{D42A27DB-BD31-4B8C-83A1-F6EECF244321}">
                <p14:modId xmlns:p14="http://schemas.microsoft.com/office/powerpoint/2010/main" val="436282467"/>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p:cNvSpPr txBox="1"/>
          <p:nvPr/>
        </p:nvSpPr>
        <p:spPr>
          <a:xfrm>
            <a:off x="8348995" y="4823864"/>
            <a:ext cx="936104" cy="369332"/>
          </a:xfrm>
          <a:prstGeom prst="rect">
            <a:avLst/>
          </a:prstGeom>
          <a:noFill/>
        </p:spPr>
        <p:txBody>
          <a:bodyPr wrap="square" rtlCol="0">
            <a:spAutoFit/>
          </a:bodyPr>
          <a:lstStyle/>
          <a:p>
            <a:pPr algn="ctr"/>
            <a:r>
              <a:rPr lang="en-US" dirty="0" smtClean="0"/>
              <a:t>Tool</a:t>
            </a:r>
            <a:endParaRPr lang="en-US" dirty="0"/>
          </a:p>
        </p:txBody>
      </p:sp>
      <p:sp>
        <p:nvSpPr>
          <p:cNvPr id="7" name="Textfeld 6"/>
          <p:cNvSpPr txBox="1"/>
          <p:nvPr/>
        </p:nvSpPr>
        <p:spPr>
          <a:xfrm>
            <a:off x="8065155" y="3537012"/>
            <a:ext cx="1503784" cy="369332"/>
          </a:xfrm>
          <a:prstGeom prst="rect">
            <a:avLst/>
          </a:prstGeom>
          <a:noFill/>
        </p:spPr>
        <p:txBody>
          <a:bodyPr wrap="square" rtlCol="0">
            <a:spAutoFit/>
          </a:bodyPr>
          <a:lstStyle/>
          <a:p>
            <a:pPr algn="ctr"/>
            <a:r>
              <a:rPr lang="en-US" dirty="0" smtClean="0"/>
              <a:t>Work piece</a:t>
            </a:r>
            <a:endParaRPr lang="en-US" dirty="0"/>
          </a:p>
        </p:txBody>
      </p:sp>
      <p:sp>
        <p:nvSpPr>
          <p:cNvPr id="9" name="Textfeld 8"/>
          <p:cNvSpPr txBox="1"/>
          <p:nvPr/>
        </p:nvSpPr>
        <p:spPr>
          <a:xfrm>
            <a:off x="8348995" y="2845951"/>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846766" y="255920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2252700" y="1585021"/>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8940512" y="236529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346446" y="139111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9910" y="156241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56" y="136908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2168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dirty="0" smtClean="0"/>
              <a:t>Experimental Setup</a:t>
            </a:r>
            <a:br>
              <a:rPr lang="en-US" dirty="0" smtClean="0"/>
            </a:br>
            <a:r>
              <a:rPr lang="en-US" dirty="0" smtClean="0">
                <a:solidFill>
                  <a:srgbClr val="407FB7"/>
                </a:solidFill>
              </a:rPr>
              <a:t>Design of Experiment for AISI 4140 [2/2]</a:t>
            </a:r>
            <a:endParaRPr lang="en-US" dirty="0">
              <a:solidFill>
                <a:srgbClr val="407FB7"/>
              </a:solidFill>
            </a:endParaRPr>
          </a:p>
        </p:txBody>
      </p:sp>
      <p:graphicFrame>
        <p:nvGraphicFramePr>
          <p:cNvPr id="4" name="Tabelle 3"/>
          <p:cNvGraphicFramePr>
            <a:graphicFrameLocks noGrp="1"/>
          </p:cNvGraphicFramePr>
          <p:nvPr>
            <p:extLst>
              <p:ext uri="{D42A27DB-BD31-4B8C-83A1-F6EECF244321}">
                <p14:modId xmlns:p14="http://schemas.microsoft.com/office/powerpoint/2010/main" val="1638269902"/>
              </p:ext>
            </p:extLst>
          </p:nvPr>
        </p:nvGraphicFramePr>
        <p:xfrm>
          <a:off x="217486" y="872722"/>
          <a:ext cx="9450000" cy="2458170"/>
        </p:xfrm>
        <a:graphic>
          <a:graphicData uri="http://schemas.openxmlformats.org/drawingml/2006/table">
            <a:tbl>
              <a:tblPr firstRow="1">
                <a:tableStyleId>{5C22544A-7EE6-4342-B048-85BDC9FD1C3A}</a:tableStyleId>
              </a:tblPr>
              <a:tblGrid>
                <a:gridCol w="2646000"/>
                <a:gridCol w="1134000"/>
                <a:gridCol w="1134000"/>
                <a:gridCol w="1134000"/>
                <a:gridCol w="1134000"/>
                <a:gridCol w="1134000"/>
                <a:gridCol w="1134000"/>
              </a:tblGrid>
              <a:tr h="385676">
                <a:tc>
                  <a:txBody>
                    <a:bodyPr/>
                    <a:lstStyle/>
                    <a:p>
                      <a:pPr algn="ctr" fontAlgn="ctr"/>
                      <a:r>
                        <a:rPr lang="de-DE" sz="1200" b="1" u="none" strike="noStrike" dirty="0">
                          <a:effectLst/>
                          <a:latin typeface="+mn-lt"/>
                        </a:rPr>
                        <a:t>Experiments</a:t>
                      </a:r>
                      <a:endParaRPr lang="de-DE"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latin typeface="+mn-lt"/>
                        </a:rPr>
                        <a:t>Cutting Velocity [m/min]</a:t>
                      </a:r>
                      <a:endParaRPr lang="de-DE" sz="1200" b="1" i="0" u="none" strike="noStrike">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latin typeface="+mn-lt"/>
                        </a:rPr>
                        <a:t>Uncut chip thickness [µm]</a:t>
                      </a:r>
                      <a:endParaRPr lang="de-DE" sz="1200" b="1" i="0" u="none" strike="noStrike">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latin typeface="+mn-lt"/>
                        </a:rPr>
                        <a:t>Integration time [µs]</a:t>
                      </a:r>
                      <a:endParaRPr lang="de-DE" sz="1200" b="1" i="0" u="none" strike="noStrike">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latin typeface="+mn-lt"/>
                        </a:rPr>
                        <a:t>Cutting Force [N]</a:t>
                      </a:r>
                      <a:endParaRPr lang="de-DE" sz="1200" b="1" i="0" u="none" strike="noStrike">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dirty="0">
                          <a:effectLst/>
                          <a:latin typeface="+mn-lt"/>
                        </a:rPr>
                        <a:t>Passive Force [N]</a:t>
                      </a:r>
                      <a:endParaRPr lang="de-DE" sz="1200" b="1" i="0" u="none" strike="noStrike" dirty="0">
                        <a:solidFill>
                          <a:srgbClr val="FFFFFF"/>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smtClean="0">
                          <a:solidFill>
                            <a:srgbClr val="FFFFFF"/>
                          </a:solidFill>
                          <a:effectLst/>
                          <a:latin typeface="+mn-lt"/>
                        </a:rPr>
                        <a:t>Heat treatment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r>
              <a:tr h="381906">
                <a:tc>
                  <a:txBody>
                    <a:bodyPr/>
                    <a:lstStyle/>
                    <a:p>
                      <a:pPr algn="ctr" fontAlgn="ctr"/>
                      <a:r>
                        <a:rPr lang="de-DE" sz="1200" b="1" i="0" u="none" strike="noStrike" dirty="0">
                          <a:solidFill>
                            <a:srgbClr val="000000"/>
                          </a:solidFill>
                          <a:effectLst/>
                          <a:latin typeface="+mn-lt"/>
                        </a:rPr>
                        <a:t>VP37_2_H200_V150_ABA_MF_425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1260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362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i="0" u="none" strike="noStrike">
                          <a:solidFill>
                            <a:srgbClr val="000000"/>
                          </a:solidFill>
                          <a:effectLst/>
                          <a:latin typeface="+mn-lt"/>
                        </a:rPr>
                        <a:t>VP38_1_H300_V100_ABA_MF_425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1846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1574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i="0" u="none" strike="noStrike">
                          <a:solidFill>
                            <a:srgbClr val="000000"/>
                          </a:solidFill>
                          <a:effectLst/>
                          <a:latin typeface="+mn-lt"/>
                        </a:rPr>
                        <a:t>VP38_2_H300_V100_ABA_MF_425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2028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1633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i="0" u="none" strike="noStrike">
                          <a:solidFill>
                            <a:srgbClr val="000000"/>
                          </a:solidFill>
                          <a:effectLst/>
                          <a:latin typeface="+mn-lt"/>
                        </a:rPr>
                        <a:t>VP39_1_H300_V150_ABA_MF_425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1892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a:solidFill>
                            <a:srgbClr val="000000"/>
                          </a:solidFill>
                          <a:effectLst/>
                          <a:latin typeface="+mn-lt"/>
                        </a:rPr>
                        <a:t>1576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dirty="0" smtClean="0">
                          <a:solidFill>
                            <a:srgbClr val="000000"/>
                          </a:solidFill>
                          <a:effectLst/>
                          <a:latin typeface="+mn-lt"/>
                        </a:rPr>
                        <a:t>Tempered</a:t>
                      </a:r>
                      <a:endParaRPr lang="en-US"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i="0" u="none" strike="noStrike" dirty="0">
                          <a:solidFill>
                            <a:srgbClr val="000000"/>
                          </a:solidFill>
                          <a:effectLst/>
                          <a:latin typeface="+mn-lt"/>
                        </a:rPr>
                        <a:t>VP39_2_H300_V150_ABA_MF_425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b="0" i="0" u="none" strike="noStrike" dirty="0" smtClean="0">
                          <a:solidFill>
                            <a:srgbClr val="000000"/>
                          </a:solidFill>
                          <a:effectLst/>
                          <a:latin typeface="+mn-lt"/>
                        </a:rPr>
                        <a:t>425</a:t>
                      </a:r>
                      <a:endParaRPr lang="de-DE" sz="12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1936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de-DE" sz="1200" b="0" i="0" u="none" strike="noStrike" dirty="0">
                          <a:solidFill>
                            <a:srgbClr val="000000"/>
                          </a:solidFill>
                          <a:effectLst/>
                          <a:latin typeface="+mn-lt"/>
                        </a:rPr>
                        <a:t>1820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mn-lt"/>
                        </a:rPr>
                        <a:t>Tempered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86594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8782358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8363"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8325"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(ABA)</a:t>
            </a:r>
            <a:endParaRPr lang="en-US" kern="0" dirty="0"/>
          </a:p>
        </p:txBody>
      </p:sp>
      <p:sp>
        <p:nvSpPr>
          <p:cNvPr id="5"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98324"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feld 6"/>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8" name="Textfeld 7"/>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80 mm</a:t>
            </a:r>
            <a:endParaRPr lang="en-US" dirty="0"/>
          </a:p>
        </p:txBody>
      </p:sp>
      <p:sp>
        <p:nvSpPr>
          <p:cNvPr id="10" name="Textfeld 9"/>
          <p:cNvSpPr txBox="1"/>
          <p:nvPr/>
        </p:nvSpPr>
        <p:spPr>
          <a:xfrm>
            <a:off x="4600649" y="5561622"/>
            <a:ext cx="540060" cy="307777"/>
          </a:xfrm>
          <a:prstGeom prst="rect">
            <a:avLst/>
          </a:prstGeom>
          <a:noFill/>
        </p:spPr>
        <p:txBody>
          <a:bodyPr wrap="square" rtlCol="0">
            <a:spAutoFit/>
          </a:bodyPr>
          <a:lstStyle/>
          <a:p>
            <a:r>
              <a:rPr lang="de-DE" sz="1400" dirty="0" smtClean="0"/>
              <a:t>[°C]</a:t>
            </a:r>
            <a:endParaRPr lang="de-DE" sz="1400" dirty="0"/>
          </a:p>
        </p:txBody>
      </p:sp>
      <p:sp>
        <p:nvSpPr>
          <p:cNvPr id="11" name="Textfeld 10"/>
          <p:cNvSpPr txBox="1"/>
          <p:nvPr/>
        </p:nvSpPr>
        <p:spPr>
          <a:xfrm>
            <a:off x="321024" y="4036947"/>
            <a:ext cx="540060" cy="307777"/>
          </a:xfrm>
          <a:prstGeom prst="rect">
            <a:avLst/>
          </a:prstGeom>
          <a:noFill/>
        </p:spPr>
        <p:txBody>
          <a:bodyPr wrap="square" rtlCol="0">
            <a:spAutoFit/>
          </a:bodyPr>
          <a:lstStyle/>
          <a:p>
            <a:r>
              <a:rPr lang="de-DE" sz="1400" dirty="0" smtClean="0"/>
              <a:t>[W]</a:t>
            </a:r>
            <a:endParaRPr lang="de-DE" sz="1400" dirty="0"/>
          </a:p>
        </p:txBody>
      </p:sp>
      <p:sp>
        <p:nvSpPr>
          <p:cNvPr id="13" name="Textfeld 12"/>
          <p:cNvSpPr txBox="1"/>
          <p:nvPr/>
        </p:nvSpPr>
        <p:spPr>
          <a:xfrm>
            <a:off x="9244657" y="5561622"/>
            <a:ext cx="540060" cy="307777"/>
          </a:xfrm>
          <a:prstGeom prst="rect">
            <a:avLst/>
          </a:prstGeom>
          <a:noFill/>
        </p:spPr>
        <p:txBody>
          <a:bodyPr wrap="square" rtlCol="0">
            <a:spAutoFit/>
          </a:bodyPr>
          <a:lstStyle/>
          <a:p>
            <a:r>
              <a:rPr lang="de-DE" sz="1400" dirty="0" smtClean="0"/>
              <a:t>[°C]</a:t>
            </a:r>
            <a:endParaRPr lang="de-DE" sz="1400" dirty="0"/>
          </a:p>
        </p:txBody>
      </p:sp>
      <p:sp>
        <p:nvSpPr>
          <p:cNvPr id="14" name="Textfeld 13"/>
          <p:cNvSpPr txBox="1"/>
          <p:nvPr/>
        </p:nvSpPr>
        <p:spPr>
          <a:xfrm>
            <a:off x="4948084" y="4036947"/>
            <a:ext cx="540060" cy="307777"/>
          </a:xfrm>
          <a:prstGeom prst="rect">
            <a:avLst/>
          </a:prstGeom>
          <a:noFill/>
        </p:spPr>
        <p:txBody>
          <a:bodyPr wrap="square" rtlCol="0">
            <a:spAutoFit/>
          </a:bodyPr>
          <a:lstStyle/>
          <a:p>
            <a:r>
              <a:rPr lang="de-DE" sz="1400" dirty="0" smtClean="0"/>
              <a:t>[W]</a:t>
            </a:r>
            <a:endParaRPr lang="de-DE" sz="1400" dirty="0"/>
          </a:p>
        </p:txBody>
      </p:sp>
      <p:sp>
        <p:nvSpPr>
          <p:cNvPr id="15" name="Textfeld 14"/>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6" name="Textfeld 15"/>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graphicFrame>
        <p:nvGraphicFramePr>
          <p:cNvPr id="18" name="Diagramm 17"/>
          <p:cNvGraphicFramePr>
            <a:graphicFrameLocks/>
          </p:cNvGraphicFramePr>
          <p:nvPr>
            <p:extLst>
              <p:ext uri="{D42A27DB-BD31-4B8C-83A1-F6EECF244321}">
                <p14:modId xmlns:p14="http://schemas.microsoft.com/office/powerpoint/2010/main" val="2346570475"/>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18"/>
          <p:cNvGraphicFramePr>
            <a:graphicFrameLocks/>
          </p:cNvGraphicFramePr>
          <p:nvPr>
            <p:extLst>
              <p:ext uri="{D42A27DB-BD31-4B8C-83A1-F6EECF244321}">
                <p14:modId xmlns:p14="http://schemas.microsoft.com/office/powerpoint/2010/main" val="3199204628"/>
              </p:ext>
            </p:extLst>
          </p:nvPr>
        </p:nvGraphicFramePr>
        <p:xfrm>
          <a:off x="4928523"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90"/>
          <p:cNvPicPr>
            <a:picLocks noChangeAspect="1" noChangeArrowheads="1"/>
          </p:cNvPicPr>
          <p:nvPr/>
        </p:nvPicPr>
        <p:blipFill rotWithShape="1">
          <a:blip r:embed="rId10">
            <a:extLst>
              <a:ext uri="{28A0092B-C50C-407E-A947-70E740481C1C}">
                <a14:useLocalDpi xmlns:a14="http://schemas.microsoft.com/office/drawing/2010/main" val="0"/>
              </a:ext>
            </a:extLst>
          </a:blip>
          <a:srcRect l="80686" r="7915"/>
          <a:stretch/>
        </p:blipFill>
        <p:spPr bwMode="auto">
          <a:xfrm>
            <a:off x="9100036"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0"/>
          <p:cNvPicPr>
            <a:picLocks noChangeAspect="1" noChangeArrowheads="1"/>
          </p:cNvPicPr>
          <p:nvPr/>
        </p:nvPicPr>
        <p:blipFill rotWithShape="1">
          <a:blip r:embed="rId10">
            <a:extLst>
              <a:ext uri="{28A0092B-C50C-407E-A947-70E740481C1C}">
                <a14:useLocalDpi xmlns:a14="http://schemas.microsoft.com/office/drawing/2010/main" val="0"/>
              </a:ext>
            </a:extLst>
          </a:blip>
          <a:srcRect l="80686" r="7915"/>
          <a:stretch/>
        </p:blipFill>
        <p:spPr bwMode="auto">
          <a:xfrm>
            <a:off x="4484948"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feld 20"/>
          <p:cNvSpPr txBox="1"/>
          <p:nvPr/>
        </p:nvSpPr>
        <p:spPr>
          <a:xfrm>
            <a:off x="9075231" y="837478"/>
            <a:ext cx="547481" cy="276999"/>
          </a:xfrm>
          <a:prstGeom prst="rect">
            <a:avLst/>
          </a:prstGeom>
          <a:noFill/>
        </p:spPr>
        <p:txBody>
          <a:bodyPr wrap="square" rtlCol="0">
            <a:spAutoFit/>
          </a:bodyPr>
          <a:lstStyle/>
          <a:p>
            <a:r>
              <a:rPr lang="de-DE" sz="1200" dirty="0" smtClean="0"/>
              <a:t>[°C]</a:t>
            </a:r>
            <a:endParaRPr lang="de-DE" sz="1200" dirty="0"/>
          </a:p>
        </p:txBody>
      </p:sp>
      <p:sp>
        <p:nvSpPr>
          <p:cNvPr id="22" name="Textfeld 21"/>
          <p:cNvSpPr txBox="1"/>
          <p:nvPr/>
        </p:nvSpPr>
        <p:spPr>
          <a:xfrm>
            <a:off x="4459737" y="837478"/>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3" name="Textfeld 22"/>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=506,05 </m:t>
                      </m:r>
                      <m:r>
                        <a:rPr lang="de-DE" sz="1400" b="0" i="1" smtClean="0">
                          <a:latin typeface="Cambria Math"/>
                        </a:rPr>
                        <m:t>𝑊</m:t>
                      </m:r>
                    </m:oMath>
                  </m:oMathPara>
                </a14:m>
                <a:endParaRPr lang="en-US" sz="1400" dirty="0"/>
              </a:p>
            </p:txBody>
          </p:sp>
        </mc:Choice>
        <mc:Fallback xmlns="">
          <p:sp>
            <p:nvSpPr>
              <p:cNvPr id="23" name="Textfeld 22"/>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11"/>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Textfeld 23"/>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=363,27 </m:t>
                      </m:r>
                      <m:r>
                        <a:rPr lang="de-DE" sz="1400" b="0" i="1" smtClean="0">
                          <a:latin typeface="Cambria Math"/>
                        </a:rPr>
                        <m:t>𝑊</m:t>
                      </m:r>
                    </m:oMath>
                  </m:oMathPara>
                </a14:m>
                <a:endParaRPr lang="en-US" sz="1400" i="1" dirty="0"/>
              </a:p>
            </p:txBody>
          </p:sp>
        </mc:Choice>
        <mc:Fallback xmlns="">
          <p:sp>
            <p:nvSpPr>
              <p:cNvPr id="24" name="Textfeld 23"/>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12"/>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779879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a:t>
            </a:r>
            <a:r>
              <a:rPr lang="en-US" dirty="0">
                <a:solidFill>
                  <a:schemeClr val="accent4"/>
                </a:solidFill>
              </a:rPr>
              <a:t>m/min </a:t>
            </a:r>
            <a:r>
              <a:rPr lang="en-US" dirty="0" smtClean="0">
                <a:solidFill>
                  <a:schemeClr val="accent4"/>
                </a:solidFill>
              </a:rPr>
              <a:t>(ABA)</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m 9"/>
          <p:cNvGraphicFramePr>
            <a:graphicFrameLocks/>
          </p:cNvGraphicFramePr>
          <p:nvPr>
            <p:extLst>
              <p:ext uri="{D42A27DB-BD31-4B8C-83A1-F6EECF244321}">
                <p14:modId xmlns:p14="http://schemas.microsoft.com/office/powerpoint/2010/main" val="372548894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p:cNvSpPr txBox="1"/>
          <p:nvPr/>
        </p:nvSpPr>
        <p:spPr>
          <a:xfrm>
            <a:off x="7129051" y="4437112"/>
            <a:ext cx="936104" cy="369332"/>
          </a:xfrm>
          <a:prstGeom prst="rect">
            <a:avLst/>
          </a:prstGeom>
          <a:noFill/>
        </p:spPr>
        <p:txBody>
          <a:bodyPr wrap="square" rtlCol="0">
            <a:spAutoFit/>
          </a:bodyPr>
          <a:lstStyle/>
          <a:p>
            <a:pPr algn="ctr"/>
            <a:r>
              <a:rPr lang="en-US" dirty="0" smtClean="0"/>
              <a:t>Tool</a:t>
            </a:r>
            <a:endParaRPr lang="en-US" dirty="0"/>
          </a:p>
        </p:txBody>
      </p:sp>
      <p:sp>
        <p:nvSpPr>
          <p:cNvPr id="7" name="Textfeld 6"/>
          <p:cNvSpPr txBox="1"/>
          <p:nvPr/>
        </p:nvSpPr>
        <p:spPr>
          <a:xfrm>
            <a:off x="6845211" y="3568370"/>
            <a:ext cx="1503784" cy="369332"/>
          </a:xfrm>
          <a:prstGeom prst="rect">
            <a:avLst/>
          </a:prstGeom>
          <a:noFill/>
        </p:spPr>
        <p:txBody>
          <a:bodyPr wrap="square" rtlCol="0">
            <a:spAutoFit/>
          </a:bodyPr>
          <a:lstStyle/>
          <a:p>
            <a:pPr algn="ctr"/>
            <a:r>
              <a:rPr lang="en-US" dirty="0" smtClean="0"/>
              <a:t>Work piece</a:t>
            </a:r>
            <a:endParaRPr lang="en-US" dirty="0"/>
          </a:p>
        </p:txBody>
      </p:sp>
      <p:sp>
        <p:nvSpPr>
          <p:cNvPr id="9" name="Textfeld 8"/>
          <p:cNvSpPr txBox="1"/>
          <p:nvPr/>
        </p:nvSpPr>
        <p:spPr>
          <a:xfrm>
            <a:off x="7129051" y="2267051"/>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1" name="Gerade Verbindung 10"/>
          <p:cNvCxnSpPr/>
          <p:nvPr/>
        </p:nvCxnSpPr>
        <p:spPr bwMode="auto">
          <a:xfrm flipV="1">
            <a:off x="2432720" y="258442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Rechteck 11"/>
          <p:cNvSpPr/>
          <p:nvPr/>
        </p:nvSpPr>
        <p:spPr bwMode="auto">
          <a:xfrm>
            <a:off x="1838654" y="1610241"/>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3" name="Gerade Verbindung 12"/>
          <p:cNvCxnSpPr/>
          <p:nvPr/>
        </p:nvCxnSpPr>
        <p:spPr bwMode="auto">
          <a:xfrm flipV="1">
            <a:off x="9090507" y="2609720"/>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hteck 13"/>
          <p:cNvSpPr/>
          <p:nvPr/>
        </p:nvSpPr>
        <p:spPr bwMode="auto">
          <a:xfrm>
            <a:off x="8496441" y="163554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5864" y="159129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8995" y="161024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4033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 (ABA)</a:t>
            </a:r>
            <a:endParaRPr lang="en-US" kern="0" dirty="0"/>
          </a:p>
        </p:txBody>
      </p:sp>
      <p:sp>
        <p:nvSpPr>
          <p:cNvPr id="5"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feld 6"/>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8" name="Textfeld 7"/>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4600649" y="5561622"/>
            <a:ext cx="540060" cy="307777"/>
          </a:xfrm>
          <a:prstGeom prst="rect">
            <a:avLst/>
          </a:prstGeom>
          <a:noFill/>
        </p:spPr>
        <p:txBody>
          <a:bodyPr wrap="square" rtlCol="0">
            <a:spAutoFit/>
          </a:bodyPr>
          <a:lstStyle/>
          <a:p>
            <a:r>
              <a:rPr lang="de-DE" sz="1400" dirty="0" smtClean="0"/>
              <a:t>[°C]</a:t>
            </a:r>
            <a:endParaRPr lang="de-DE" sz="1400" dirty="0"/>
          </a:p>
        </p:txBody>
      </p:sp>
      <p:sp>
        <p:nvSpPr>
          <p:cNvPr id="10" name="Textfeld 9"/>
          <p:cNvSpPr txBox="1"/>
          <p:nvPr/>
        </p:nvSpPr>
        <p:spPr>
          <a:xfrm>
            <a:off x="321024" y="4036947"/>
            <a:ext cx="540060" cy="307777"/>
          </a:xfrm>
          <a:prstGeom prst="rect">
            <a:avLst/>
          </a:prstGeom>
          <a:noFill/>
        </p:spPr>
        <p:txBody>
          <a:bodyPr wrap="square" rtlCol="0">
            <a:spAutoFit/>
          </a:bodyPr>
          <a:lstStyle/>
          <a:p>
            <a:r>
              <a:rPr lang="de-DE" sz="1400" dirty="0" smtClean="0"/>
              <a:t>[W]</a:t>
            </a:r>
            <a:endParaRPr lang="de-DE" sz="1400" dirty="0"/>
          </a:p>
        </p:txBody>
      </p:sp>
      <p:sp>
        <p:nvSpPr>
          <p:cNvPr id="11" name="Textfeld 10"/>
          <p:cNvSpPr txBox="1"/>
          <p:nvPr/>
        </p:nvSpPr>
        <p:spPr>
          <a:xfrm>
            <a:off x="9244657" y="5561622"/>
            <a:ext cx="540060" cy="307777"/>
          </a:xfrm>
          <a:prstGeom prst="rect">
            <a:avLst/>
          </a:prstGeom>
          <a:noFill/>
        </p:spPr>
        <p:txBody>
          <a:bodyPr wrap="square" rtlCol="0">
            <a:spAutoFit/>
          </a:bodyPr>
          <a:lstStyle/>
          <a:p>
            <a:r>
              <a:rPr lang="de-DE" sz="1400" dirty="0" smtClean="0"/>
              <a:t>[°C]</a:t>
            </a:r>
            <a:endParaRPr lang="de-DE" sz="1400" dirty="0"/>
          </a:p>
        </p:txBody>
      </p:sp>
      <p:sp>
        <p:nvSpPr>
          <p:cNvPr id="13" name="Textfeld 12"/>
          <p:cNvSpPr txBox="1"/>
          <p:nvPr/>
        </p:nvSpPr>
        <p:spPr>
          <a:xfrm>
            <a:off x="4948084" y="4036947"/>
            <a:ext cx="540060" cy="307777"/>
          </a:xfrm>
          <a:prstGeom prst="rect">
            <a:avLst/>
          </a:prstGeom>
          <a:noFill/>
        </p:spPr>
        <p:txBody>
          <a:bodyPr wrap="square" rtlCol="0">
            <a:spAutoFit/>
          </a:bodyPr>
          <a:lstStyle/>
          <a:p>
            <a:r>
              <a:rPr lang="de-DE" sz="1400" dirty="0" smtClean="0"/>
              <a:t>[W]</a:t>
            </a:r>
            <a:endParaRPr lang="de-DE" sz="1400" dirty="0"/>
          </a:p>
        </p:txBody>
      </p:sp>
      <p:sp>
        <p:nvSpPr>
          <p:cNvPr id="14" name="Textfeld 13"/>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5" name="Textfeld 14"/>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graphicFrame>
        <p:nvGraphicFramePr>
          <p:cNvPr id="17" name="Diagramm 16"/>
          <p:cNvGraphicFramePr>
            <a:graphicFrameLocks/>
          </p:cNvGraphicFramePr>
          <p:nvPr>
            <p:extLst>
              <p:ext uri="{D42A27DB-BD31-4B8C-83A1-F6EECF244321}">
                <p14:modId xmlns:p14="http://schemas.microsoft.com/office/powerpoint/2010/main" val="230199687"/>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Diagramm 23"/>
          <p:cNvGraphicFramePr>
            <a:graphicFrameLocks/>
          </p:cNvGraphicFramePr>
          <p:nvPr>
            <p:extLst>
              <p:ext uri="{D42A27DB-BD31-4B8C-83A1-F6EECF244321}">
                <p14:modId xmlns:p14="http://schemas.microsoft.com/office/powerpoint/2010/main" val="3092160719"/>
              </p:ext>
            </p:extLst>
          </p:nvPr>
        </p:nvGraphicFramePr>
        <p:xfrm>
          <a:off x="4928523" y="4256232"/>
          <a:ext cx="4581525" cy="1650795"/>
        </p:xfrm>
        <a:graphic>
          <a:graphicData uri="http://schemas.openxmlformats.org/drawingml/2006/chart">
            <c:chart xmlns:c="http://schemas.openxmlformats.org/drawingml/2006/chart" xmlns:r="http://schemas.openxmlformats.org/officeDocument/2006/relationships" r:id="rId5"/>
          </a:graphicData>
        </a:graphic>
      </p:graphicFrame>
      <p:pic>
        <p:nvPicPr>
          <p:cNvPr id="16"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9100036"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4484948"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feld 19"/>
          <p:cNvSpPr txBox="1"/>
          <p:nvPr/>
        </p:nvSpPr>
        <p:spPr>
          <a:xfrm>
            <a:off x="9075231" y="837478"/>
            <a:ext cx="547481" cy="276999"/>
          </a:xfrm>
          <a:prstGeom prst="rect">
            <a:avLst/>
          </a:prstGeom>
          <a:noFill/>
        </p:spPr>
        <p:txBody>
          <a:bodyPr wrap="square" rtlCol="0">
            <a:spAutoFit/>
          </a:bodyPr>
          <a:lstStyle/>
          <a:p>
            <a:r>
              <a:rPr lang="de-DE" sz="1200" dirty="0" smtClean="0"/>
              <a:t>[°C]</a:t>
            </a:r>
            <a:endParaRPr lang="de-DE" sz="1200" dirty="0"/>
          </a:p>
        </p:txBody>
      </p:sp>
      <p:sp>
        <p:nvSpPr>
          <p:cNvPr id="21" name="Textfeld 20"/>
          <p:cNvSpPr txBox="1"/>
          <p:nvPr/>
        </p:nvSpPr>
        <p:spPr>
          <a:xfrm>
            <a:off x="4459737" y="837478"/>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2" name="Textfeld 21"/>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=455,12 </m:t>
                      </m:r>
                      <m:r>
                        <a:rPr lang="de-DE" sz="1400" b="0" i="1" smtClean="0">
                          <a:latin typeface="Cambria Math"/>
                        </a:rPr>
                        <m:t>𝑊</m:t>
                      </m:r>
                    </m:oMath>
                  </m:oMathPara>
                </a14:m>
                <a:endParaRPr lang="en-US" sz="1400" dirty="0"/>
              </a:p>
            </p:txBody>
          </p:sp>
        </mc:Choice>
        <mc:Fallback xmlns="">
          <p:sp>
            <p:nvSpPr>
              <p:cNvPr id="22" name="Textfeld 21"/>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7"/>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=149,09 </m:t>
                      </m:r>
                      <m:r>
                        <a:rPr lang="de-DE" sz="1400" b="0" i="1" smtClean="0">
                          <a:latin typeface="Cambria Math"/>
                        </a:rPr>
                        <m:t>𝑊</m:t>
                      </m:r>
                    </m:oMath>
                  </m:oMathPara>
                </a14:m>
                <a:endParaRPr lang="en-US" sz="1400" dirty="0"/>
              </a:p>
            </p:txBody>
          </p:sp>
        </mc:Choice>
        <mc:Fallback xmlns="">
          <p:sp>
            <p:nvSpPr>
              <p:cNvPr id="23" name="Textfeld 22"/>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8"/>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1274450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custDataLst>
              <p:tags r:id="rId1"/>
            </p:custDataLst>
          </p:nvPr>
        </p:nvSpPr>
        <p:spPr>
          <a:xfrm>
            <a:off x="217488" y="0"/>
            <a:ext cx="9467850" cy="719138"/>
          </a:xfrm>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a:t>
            </a:r>
            <a:r>
              <a:rPr lang="en-US" dirty="0">
                <a:solidFill>
                  <a:schemeClr val="accent4"/>
                </a:solidFill>
              </a:rPr>
              <a:t>m/min </a:t>
            </a:r>
            <a:r>
              <a:rPr lang="en-US" dirty="0" smtClean="0">
                <a:solidFill>
                  <a:schemeClr val="accent4"/>
                </a:solidFill>
              </a:rPr>
              <a:t>(ABA)</a:t>
            </a:r>
            <a:endParaRPr lang="en-US" dirty="0">
              <a:solidFill>
                <a:schemeClr val="accent4"/>
              </a:solidFill>
            </a:endParaRPr>
          </a:p>
        </p:txBody>
      </p:sp>
      <p:sp>
        <p:nvSpPr>
          <p:cNvPr id="4"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9" name="Diagramm 8"/>
          <p:cNvGraphicFramePr>
            <a:graphicFrameLocks/>
          </p:cNvGraphicFramePr>
          <p:nvPr>
            <p:extLst>
              <p:ext uri="{D42A27DB-BD31-4B8C-83A1-F6EECF244321}">
                <p14:modId xmlns:p14="http://schemas.microsoft.com/office/powerpoint/2010/main" val="273247583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feld 6"/>
          <p:cNvSpPr txBox="1"/>
          <p:nvPr/>
        </p:nvSpPr>
        <p:spPr>
          <a:xfrm>
            <a:off x="8348995" y="4823864"/>
            <a:ext cx="936104" cy="369332"/>
          </a:xfrm>
          <a:prstGeom prst="rect">
            <a:avLst/>
          </a:prstGeom>
          <a:noFill/>
        </p:spPr>
        <p:txBody>
          <a:bodyPr wrap="square" rtlCol="0">
            <a:spAutoFit/>
          </a:bodyPr>
          <a:lstStyle/>
          <a:p>
            <a:pPr algn="ctr"/>
            <a:r>
              <a:rPr lang="en-US" dirty="0" smtClean="0"/>
              <a:t>Tool</a:t>
            </a:r>
            <a:endParaRPr lang="en-US" dirty="0"/>
          </a:p>
        </p:txBody>
      </p:sp>
      <p:sp>
        <p:nvSpPr>
          <p:cNvPr id="6" name="Textfeld 5"/>
          <p:cNvSpPr txBox="1"/>
          <p:nvPr/>
        </p:nvSpPr>
        <p:spPr>
          <a:xfrm>
            <a:off x="8065155" y="3645024"/>
            <a:ext cx="1503784" cy="369332"/>
          </a:xfrm>
          <a:prstGeom prst="rect">
            <a:avLst/>
          </a:prstGeom>
          <a:noFill/>
        </p:spPr>
        <p:txBody>
          <a:bodyPr wrap="square" rtlCol="0">
            <a:spAutoFit/>
          </a:bodyPr>
          <a:lstStyle/>
          <a:p>
            <a:pPr algn="ctr"/>
            <a:r>
              <a:rPr lang="en-US" dirty="0" smtClean="0"/>
              <a:t>Work piece</a:t>
            </a:r>
            <a:endParaRPr lang="en-US" dirty="0"/>
          </a:p>
        </p:txBody>
      </p:sp>
      <p:sp>
        <p:nvSpPr>
          <p:cNvPr id="8" name="Textfeld 7"/>
          <p:cNvSpPr txBox="1"/>
          <p:nvPr/>
        </p:nvSpPr>
        <p:spPr>
          <a:xfrm>
            <a:off x="8348995" y="3065976"/>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cxnSp>
        <p:nvCxnSpPr>
          <p:cNvPr id="10" name="Gerade Verbindung 9"/>
          <p:cNvCxnSpPr/>
          <p:nvPr/>
        </p:nvCxnSpPr>
        <p:spPr bwMode="auto">
          <a:xfrm flipV="1">
            <a:off x="2846766" y="2773352"/>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Rechteck 10"/>
          <p:cNvSpPr/>
          <p:nvPr/>
        </p:nvSpPr>
        <p:spPr bwMode="auto">
          <a:xfrm>
            <a:off x="2252700" y="1799172"/>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2" name="Gerade Verbindung 11"/>
          <p:cNvCxnSpPr/>
          <p:nvPr/>
        </p:nvCxnSpPr>
        <p:spPr bwMode="auto">
          <a:xfrm flipV="1">
            <a:off x="8943061" y="2620826"/>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Rechteck 12"/>
          <p:cNvSpPr/>
          <p:nvPr/>
        </p:nvSpPr>
        <p:spPr bwMode="auto">
          <a:xfrm>
            <a:off x="8348995" y="1646646"/>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9910" y="1799172"/>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6205" y="1624612"/>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8923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(ABA)</a:t>
            </a:r>
            <a:endParaRPr lang="en-US" kern="0" dirty="0"/>
          </a:p>
        </p:txBody>
      </p:sp>
      <p:sp>
        <p:nvSpPr>
          <p:cNvPr id="4"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34,27 mm</a:t>
            </a:r>
            <a:endParaRPr lang="en-US" dirty="0"/>
          </a:p>
        </p:txBody>
      </p:sp>
      <p:sp>
        <p:nvSpPr>
          <p:cNvPr id="7" name="Textfeld 6"/>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80 mm</a:t>
            </a:r>
            <a:endParaRPr lang="en-US" dirty="0"/>
          </a:p>
        </p:txBody>
      </p:sp>
      <p:pic>
        <p:nvPicPr>
          <p:cNvPr id="1044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feld 7"/>
          <p:cNvSpPr txBox="1"/>
          <p:nvPr/>
        </p:nvSpPr>
        <p:spPr>
          <a:xfrm>
            <a:off x="4600649" y="5561622"/>
            <a:ext cx="540060" cy="307777"/>
          </a:xfrm>
          <a:prstGeom prst="rect">
            <a:avLst/>
          </a:prstGeom>
          <a:noFill/>
        </p:spPr>
        <p:txBody>
          <a:bodyPr wrap="square" rtlCol="0">
            <a:spAutoFit/>
          </a:bodyPr>
          <a:lstStyle/>
          <a:p>
            <a:r>
              <a:rPr lang="de-DE" sz="1400" dirty="0" smtClean="0"/>
              <a:t>[°C]</a:t>
            </a:r>
            <a:endParaRPr lang="de-DE" sz="1400" dirty="0"/>
          </a:p>
        </p:txBody>
      </p:sp>
      <p:sp>
        <p:nvSpPr>
          <p:cNvPr id="9" name="Textfeld 8"/>
          <p:cNvSpPr txBox="1"/>
          <p:nvPr/>
        </p:nvSpPr>
        <p:spPr>
          <a:xfrm>
            <a:off x="321024" y="4036947"/>
            <a:ext cx="540060" cy="307777"/>
          </a:xfrm>
          <a:prstGeom prst="rect">
            <a:avLst/>
          </a:prstGeom>
          <a:noFill/>
        </p:spPr>
        <p:txBody>
          <a:bodyPr wrap="square" rtlCol="0">
            <a:spAutoFit/>
          </a:bodyPr>
          <a:lstStyle/>
          <a:p>
            <a:r>
              <a:rPr lang="de-DE" sz="1400" dirty="0" smtClean="0"/>
              <a:t>[W]</a:t>
            </a:r>
            <a:endParaRPr lang="de-DE" sz="1400" dirty="0"/>
          </a:p>
        </p:txBody>
      </p:sp>
      <p:sp>
        <p:nvSpPr>
          <p:cNvPr id="10" name="Textfeld 9"/>
          <p:cNvSpPr txBox="1"/>
          <p:nvPr/>
        </p:nvSpPr>
        <p:spPr>
          <a:xfrm>
            <a:off x="9244657" y="5561622"/>
            <a:ext cx="540060" cy="307777"/>
          </a:xfrm>
          <a:prstGeom prst="rect">
            <a:avLst/>
          </a:prstGeom>
          <a:noFill/>
        </p:spPr>
        <p:txBody>
          <a:bodyPr wrap="square" rtlCol="0">
            <a:spAutoFit/>
          </a:bodyPr>
          <a:lstStyle/>
          <a:p>
            <a:r>
              <a:rPr lang="de-DE" sz="1400" dirty="0" smtClean="0"/>
              <a:t>[°C]</a:t>
            </a:r>
            <a:endParaRPr lang="de-DE" sz="1400" dirty="0"/>
          </a:p>
        </p:txBody>
      </p:sp>
      <p:sp>
        <p:nvSpPr>
          <p:cNvPr id="11" name="Textfeld 10"/>
          <p:cNvSpPr txBox="1"/>
          <p:nvPr/>
        </p:nvSpPr>
        <p:spPr>
          <a:xfrm>
            <a:off x="4948084" y="4036947"/>
            <a:ext cx="540060" cy="307777"/>
          </a:xfrm>
          <a:prstGeom prst="rect">
            <a:avLst/>
          </a:prstGeom>
          <a:noFill/>
        </p:spPr>
        <p:txBody>
          <a:bodyPr wrap="square" rtlCol="0">
            <a:spAutoFit/>
          </a:bodyPr>
          <a:lstStyle/>
          <a:p>
            <a:r>
              <a:rPr lang="de-DE" sz="1400" dirty="0" smtClean="0"/>
              <a:t>[W]</a:t>
            </a:r>
            <a:endParaRPr lang="de-DE" sz="1400" dirty="0"/>
          </a:p>
        </p:txBody>
      </p:sp>
      <p:sp>
        <p:nvSpPr>
          <p:cNvPr id="12" name="Textfeld 11"/>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3" name="Textfeld 12"/>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graphicFrame>
        <p:nvGraphicFramePr>
          <p:cNvPr id="17" name="Diagramm 16"/>
          <p:cNvGraphicFramePr>
            <a:graphicFrameLocks/>
          </p:cNvGraphicFramePr>
          <p:nvPr>
            <p:extLst>
              <p:ext uri="{D42A27DB-BD31-4B8C-83A1-F6EECF244321}">
                <p14:modId xmlns:p14="http://schemas.microsoft.com/office/powerpoint/2010/main" val="4218706298"/>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Diagramm 17"/>
          <p:cNvGraphicFramePr>
            <a:graphicFrameLocks/>
          </p:cNvGraphicFramePr>
          <p:nvPr>
            <p:extLst>
              <p:ext uri="{D42A27DB-BD31-4B8C-83A1-F6EECF244321}">
                <p14:modId xmlns:p14="http://schemas.microsoft.com/office/powerpoint/2010/main" val="1914561715"/>
              </p:ext>
            </p:extLst>
          </p:nvPr>
        </p:nvGraphicFramePr>
        <p:xfrm>
          <a:off x="4928523" y="4256232"/>
          <a:ext cx="4581525" cy="1650795"/>
        </p:xfrm>
        <a:graphic>
          <a:graphicData uri="http://schemas.openxmlformats.org/drawingml/2006/chart">
            <c:chart xmlns:c="http://schemas.openxmlformats.org/drawingml/2006/chart" xmlns:r="http://schemas.openxmlformats.org/officeDocument/2006/relationships" r:id="rId5"/>
          </a:graphicData>
        </a:graphic>
      </p:graphicFrame>
      <p:pic>
        <p:nvPicPr>
          <p:cNvPr id="16"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9100036"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0"/>
          <p:cNvPicPr>
            <a:picLocks noChangeAspect="1" noChangeArrowheads="1"/>
          </p:cNvPicPr>
          <p:nvPr/>
        </p:nvPicPr>
        <p:blipFill rotWithShape="1">
          <a:blip r:embed="rId6">
            <a:extLst>
              <a:ext uri="{28A0092B-C50C-407E-A947-70E740481C1C}">
                <a14:useLocalDpi xmlns:a14="http://schemas.microsoft.com/office/drawing/2010/main" val="0"/>
              </a:ext>
            </a:extLst>
          </a:blip>
          <a:srcRect l="80686" r="7915"/>
          <a:stretch/>
        </p:blipFill>
        <p:spPr bwMode="auto">
          <a:xfrm>
            <a:off x="4484948" y="811725"/>
            <a:ext cx="590055"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feld 19"/>
          <p:cNvSpPr txBox="1"/>
          <p:nvPr/>
        </p:nvSpPr>
        <p:spPr>
          <a:xfrm>
            <a:off x="9075231" y="837478"/>
            <a:ext cx="547481" cy="276999"/>
          </a:xfrm>
          <a:prstGeom prst="rect">
            <a:avLst/>
          </a:prstGeom>
          <a:noFill/>
        </p:spPr>
        <p:txBody>
          <a:bodyPr wrap="square" rtlCol="0">
            <a:spAutoFit/>
          </a:bodyPr>
          <a:lstStyle/>
          <a:p>
            <a:r>
              <a:rPr lang="de-DE" sz="1200" dirty="0" smtClean="0"/>
              <a:t>[°C]</a:t>
            </a:r>
            <a:endParaRPr lang="de-DE" sz="1200" dirty="0"/>
          </a:p>
        </p:txBody>
      </p:sp>
      <p:sp>
        <p:nvSpPr>
          <p:cNvPr id="21" name="Textfeld 20"/>
          <p:cNvSpPr txBox="1"/>
          <p:nvPr/>
        </p:nvSpPr>
        <p:spPr>
          <a:xfrm>
            <a:off x="4459737" y="837478"/>
            <a:ext cx="547481" cy="276999"/>
          </a:xfrm>
          <a:prstGeom prst="rect">
            <a:avLst/>
          </a:prstGeom>
          <a:noFill/>
        </p:spPr>
        <p:txBody>
          <a:bodyPr wrap="square" rtlCol="0">
            <a:spAutoFit/>
          </a:bodyPr>
          <a:lstStyle/>
          <a:p>
            <a:r>
              <a:rPr lang="de-DE" sz="1200" dirty="0" smtClean="0"/>
              <a:t>[°C]</a:t>
            </a:r>
            <a:endParaRPr lang="de-DE" sz="1200" dirty="0"/>
          </a:p>
        </p:txBody>
      </p:sp>
      <mc:AlternateContent xmlns:mc="http://schemas.openxmlformats.org/markup-compatibility/2006" xmlns:a14="http://schemas.microsoft.com/office/drawing/2010/main">
        <mc:Choice Requires="a14">
          <p:sp>
            <p:nvSpPr>
              <p:cNvPr id="22" name="Textfeld 21"/>
              <p:cNvSpPr txBox="1"/>
              <p:nvPr/>
            </p:nvSpPr>
            <p:spPr>
              <a:xfrm>
                <a:off x="743435"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=566,23 </m:t>
                      </m:r>
                      <m:r>
                        <a:rPr lang="de-DE" sz="1400" b="0" i="1" smtClean="0">
                          <a:latin typeface="Cambria Math"/>
                        </a:rPr>
                        <m:t>𝑊</m:t>
                      </m:r>
                    </m:oMath>
                  </m:oMathPara>
                </a14:m>
                <a:endParaRPr lang="en-US" sz="1400" dirty="0"/>
              </a:p>
            </p:txBody>
          </p:sp>
        </mc:Choice>
        <mc:Fallback xmlns="">
          <p:sp>
            <p:nvSpPr>
              <p:cNvPr id="22" name="Textfeld 21"/>
              <p:cNvSpPr txBox="1">
                <a:spLocks noRot="1" noChangeAspect="1" noMove="1" noResize="1" noEditPoints="1" noAdjustHandles="1" noChangeArrowheads="1" noChangeShapeType="1" noTextEdit="1"/>
              </p:cNvSpPr>
              <p:nvPr/>
            </p:nvSpPr>
            <p:spPr>
              <a:xfrm>
                <a:off x="743435" y="4509120"/>
                <a:ext cx="3708412" cy="315984"/>
              </a:xfrm>
              <a:prstGeom prst="rect">
                <a:avLst/>
              </a:prstGeom>
              <a:blipFill rotWithShape="1">
                <a:blip r:embed="rId7"/>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p:cNvSpPr txBox="1"/>
              <p:nvPr/>
            </p:nvSpPr>
            <p:spPr>
              <a:xfrm>
                <a:off x="5365080" y="4509120"/>
                <a:ext cx="3708412" cy="3159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charset="0"/>
                            </a:rPr>
                          </m:ctrlPr>
                        </m:sSubPr>
                        <m:e>
                          <m:acc>
                            <m:accPr>
                              <m:chr m:val="̇"/>
                              <m:ctrlPr>
                                <a:rPr lang="en-US" sz="1400" i="1" smtClean="0">
                                  <a:latin typeface="Cambria Math" charset="0"/>
                                </a:rPr>
                              </m:ctrlPr>
                            </m:accPr>
                            <m:e>
                              <m:r>
                                <a:rPr lang="de-DE" sz="1400" b="0" i="1" smtClean="0">
                                  <a:latin typeface="Cambria Math"/>
                                </a:rPr>
                                <m:t>𝑄</m:t>
                              </m:r>
                            </m:e>
                          </m:acc>
                        </m:e>
                        <m:sub>
                          <m:r>
                            <a:rPr lang="de-DE" sz="1400" b="0" i="1" smtClean="0">
                              <a:latin typeface="Cambria Math"/>
                            </a:rPr>
                            <m:t>𝑚𝑒𝑎𝑛</m:t>
                          </m:r>
                        </m:sub>
                      </m:sSub>
                      <m:r>
                        <a:rPr lang="de-DE" sz="1400" b="0" i="1" smtClean="0">
                          <a:latin typeface="Cambria Math"/>
                        </a:rPr>
                        <m:t>=323,06 </m:t>
                      </m:r>
                      <m:r>
                        <a:rPr lang="de-DE" sz="1400" b="0" i="1" smtClean="0">
                          <a:latin typeface="Cambria Math"/>
                        </a:rPr>
                        <m:t>𝑊</m:t>
                      </m:r>
                    </m:oMath>
                  </m:oMathPara>
                </a14:m>
                <a:endParaRPr lang="en-US" sz="1400" dirty="0"/>
              </a:p>
            </p:txBody>
          </p:sp>
        </mc:Choice>
        <mc:Fallback xmlns="">
          <p:sp>
            <p:nvSpPr>
              <p:cNvPr id="23" name="Textfeld 22"/>
              <p:cNvSpPr txBox="1">
                <a:spLocks noRot="1" noChangeAspect="1" noMove="1" noResize="1" noEditPoints="1" noAdjustHandles="1" noChangeArrowheads="1" noChangeShapeType="1" noTextEdit="1"/>
              </p:cNvSpPr>
              <p:nvPr/>
            </p:nvSpPr>
            <p:spPr>
              <a:xfrm>
                <a:off x="5365080" y="4509120"/>
                <a:ext cx="3708412" cy="315984"/>
              </a:xfrm>
              <a:prstGeom prst="rect">
                <a:avLst/>
              </a:prstGeom>
              <a:blipFill rotWithShape="1">
                <a:blip r:embed="rId8"/>
                <a:stretch>
                  <a:fillRect b="-7692"/>
                </a:stretch>
              </a:blipFill>
            </p:spPr>
            <p:txBody>
              <a:bodyPr/>
              <a:lstStyle/>
              <a:p>
                <a:r>
                  <a:rPr lang="de-DE">
                    <a:noFill/>
                  </a:rPr>
                  <a:t> </a:t>
                </a:r>
              </a:p>
            </p:txBody>
          </p:sp>
        </mc:Fallback>
      </mc:AlternateContent>
    </p:spTree>
    <p:extLst>
      <p:ext uri="{BB962C8B-B14F-4D97-AF65-F5344CB8AC3E}">
        <p14:creationId xmlns:p14="http://schemas.microsoft.com/office/powerpoint/2010/main" val="37204081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custDataLst>
              <p:tags r:id="rId2"/>
            </p:custDataLst>
          </p:nvPr>
        </p:nvSpPr>
        <p:spPr bwMode="auto">
          <a:xfrm>
            <a:off x="1179684" y="4347531"/>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4" name="Rechteck 13">
            <a:hlinkClick r:id="rId17" action="ppaction://hlinksldjump"/>
          </p:cNvPr>
          <p:cNvSpPr/>
          <p:nvPr>
            <p:custDataLst>
              <p:tags r:id="rId3"/>
            </p:custDataLst>
          </p:nvPr>
        </p:nvSpPr>
        <p:spPr bwMode="auto">
          <a:xfrm>
            <a:off x="1179684" y="4347531"/>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3" name="Rechteck 12">
            <a:hlinkClick r:id="rId17" action="ppaction://hlinksldjump"/>
          </p:cNvPr>
          <p:cNvSpPr/>
          <p:nvPr>
            <p:custDataLst>
              <p:tags r:id="rId4"/>
            </p:custDataLst>
          </p:nvPr>
        </p:nvSpPr>
        <p:spPr bwMode="auto">
          <a:xfrm>
            <a:off x="697792" y="4347531"/>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4.2</a:t>
            </a:r>
          </a:p>
        </p:txBody>
      </p:sp>
      <p:sp>
        <p:nvSpPr>
          <p:cNvPr id="12" name="Rechteck 11">
            <a:hlinkClick r:id="rId18" action="ppaction://hlinksldjump"/>
          </p:cNvPr>
          <p:cNvSpPr/>
          <p:nvPr>
            <p:custDataLst>
              <p:tags r:id="rId5"/>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a:t>
            </a:r>
            <a:endParaRPr kumimoji="0" lang="de-DE" sz="1755" b="1" u="none" strike="noStrike" cap="none" normalizeH="0" baseline="0" smtClean="0">
              <a:ln>
                <a:noFill/>
              </a:ln>
              <a:effectLst/>
              <a:latin typeface="Arial"/>
            </a:endParaRPr>
          </a:p>
        </p:txBody>
      </p:sp>
      <p:sp>
        <p:nvSpPr>
          <p:cNvPr id="11" name="Rechteck 10">
            <a:hlinkClick r:id="rId18" action="ppaction://hlinksldjump"/>
          </p:cNvPr>
          <p:cNvSpPr/>
          <p:nvPr>
            <p:custDataLst>
              <p:tags r:id="rId6"/>
            </p:custDataLst>
          </p:nvPr>
        </p:nvSpPr>
        <p:spPr bwMode="auto">
          <a:xfrm>
            <a:off x="697792" y="3650745"/>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4.1</a:t>
            </a:r>
          </a:p>
        </p:txBody>
      </p:sp>
      <p:sp>
        <p:nvSpPr>
          <p:cNvPr id="10" name="Rechteck 9">
            <a:hlinkClick r:id="rId19" action="ppaction://hlinksldjump"/>
          </p:cNvPr>
          <p:cNvSpPr/>
          <p:nvPr>
            <p:custDataLst>
              <p:tags r:id="rId7"/>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19" action="ppaction://hlinksldjump"/>
          </p:cNvPr>
          <p:cNvSpPr/>
          <p:nvPr>
            <p:custDataLst>
              <p:tags r:id="rId8"/>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0"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0"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1"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1"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5046039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34 mm (ACF)</a:t>
            </a:r>
            <a:endParaRPr lang="en-US" dirty="0">
              <a:solidFill>
                <a:srgbClr val="407FB7"/>
              </a:solidFill>
            </a:endParaRPr>
          </a:p>
        </p:txBody>
      </p:sp>
      <p:graphicFrame>
        <p:nvGraphicFramePr>
          <p:cNvPr id="11" name="Diagramm 10"/>
          <p:cNvGraphicFramePr>
            <a:graphicFrameLocks/>
          </p:cNvGraphicFramePr>
          <p:nvPr>
            <p:extLst>
              <p:ext uri="{D42A27DB-BD31-4B8C-83A1-F6EECF244321}">
                <p14:modId xmlns:p14="http://schemas.microsoft.com/office/powerpoint/2010/main" val="3675432034"/>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Diagramm 11"/>
          <p:cNvGraphicFramePr>
            <a:graphicFrameLocks/>
          </p:cNvGraphicFramePr>
          <p:nvPr>
            <p:extLst>
              <p:ext uri="{D42A27DB-BD31-4B8C-83A1-F6EECF244321}">
                <p14:modId xmlns:p14="http://schemas.microsoft.com/office/powerpoint/2010/main" val="1504937714"/>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Diagramm 13"/>
          <p:cNvGraphicFramePr>
            <a:graphicFrameLocks/>
          </p:cNvGraphicFramePr>
          <p:nvPr>
            <p:extLst>
              <p:ext uri="{D42A27DB-BD31-4B8C-83A1-F6EECF244321}">
                <p14:modId xmlns:p14="http://schemas.microsoft.com/office/powerpoint/2010/main" val="2413589278"/>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Diagramm 14"/>
          <p:cNvGraphicFramePr>
            <a:graphicFrameLocks/>
          </p:cNvGraphicFramePr>
          <p:nvPr>
            <p:extLst>
              <p:ext uri="{D42A27DB-BD31-4B8C-83A1-F6EECF244321}">
                <p14:modId xmlns:p14="http://schemas.microsoft.com/office/powerpoint/2010/main" val="3356121462"/>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Diagramm 16"/>
          <p:cNvGraphicFramePr>
            <a:graphicFrameLocks/>
          </p:cNvGraphicFramePr>
          <p:nvPr>
            <p:extLst>
              <p:ext uri="{D42A27DB-BD31-4B8C-83A1-F6EECF244321}">
                <p14:modId xmlns:p14="http://schemas.microsoft.com/office/powerpoint/2010/main" val="3092320770"/>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Diagramm 17"/>
          <p:cNvGraphicFramePr>
            <a:graphicFrameLocks/>
          </p:cNvGraphicFramePr>
          <p:nvPr>
            <p:extLst>
              <p:ext uri="{D42A27DB-BD31-4B8C-83A1-F6EECF244321}">
                <p14:modId xmlns:p14="http://schemas.microsoft.com/office/powerpoint/2010/main" val="3252756082"/>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22" name="Textfeld 21"/>
              <p:cNvSpPr txBox="1"/>
              <p:nvPr/>
            </p:nvSpPr>
            <p:spPr>
              <a:xfrm>
                <a:off x="70426" y="847444"/>
                <a:ext cx="97415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2,8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 66 µm, normalized, uncoated, workpiece </a:t>
                </a:r>
                <a:r>
                  <a:rPr lang="en-US" dirty="0"/>
                  <a:t>position: </a:t>
                </a:r>
                <a:r>
                  <a:rPr lang="en-US" dirty="0" smtClean="0"/>
                  <a:t>34mm</a:t>
                </a:r>
                <a:endParaRPr lang="en-US" dirty="0"/>
              </a:p>
            </p:txBody>
          </p:sp>
        </mc:Choice>
        <mc:Fallback xmlns="">
          <p:sp>
            <p:nvSpPr>
              <p:cNvPr id="22" name="Textfeld 21"/>
              <p:cNvSpPr txBox="1">
                <a:spLocks noRot="1" noChangeAspect="1" noMove="1" noResize="1" noEditPoints="1" noAdjustHandles="1" noChangeArrowheads="1" noChangeShapeType="1" noTextEdit="1"/>
              </p:cNvSpPr>
              <p:nvPr/>
            </p:nvSpPr>
            <p:spPr>
              <a:xfrm>
                <a:off x="70426" y="847444"/>
                <a:ext cx="9741532" cy="394082"/>
              </a:xfrm>
              <a:prstGeom prst="rect">
                <a:avLst/>
              </a:prstGeom>
              <a:blipFill rotWithShape="1">
                <a:blip r:embed="rId8"/>
                <a:stretch>
                  <a:fillRect t="-7692" b="-16923"/>
                </a:stretch>
              </a:blipFill>
            </p:spPr>
            <p:txBody>
              <a:bodyPr/>
              <a:lstStyle/>
              <a:p>
                <a:r>
                  <a:rPr lang="de-DE">
                    <a:noFill/>
                  </a:rPr>
                  <a:t> </a:t>
                </a:r>
              </a:p>
            </p:txBody>
          </p:sp>
        </mc:Fallback>
      </mc:AlternateContent>
    </p:spTree>
    <p:extLst>
      <p:ext uri="{BB962C8B-B14F-4D97-AF65-F5344CB8AC3E}">
        <p14:creationId xmlns:p14="http://schemas.microsoft.com/office/powerpoint/2010/main" val="36266062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 7"/>
          <p:cNvGraphicFramePr>
            <a:graphicFrameLocks/>
          </p:cNvGraphicFramePr>
          <p:nvPr>
            <p:extLst>
              <p:ext uri="{D42A27DB-BD31-4B8C-83A1-F6EECF244321}">
                <p14:modId xmlns:p14="http://schemas.microsoft.com/office/powerpoint/2010/main" val="2959674425"/>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el 1"/>
          <p:cNvSpPr>
            <a:spLocks noGrp="1"/>
          </p:cNvSpPr>
          <p:nvPr>
            <p:ph type="title"/>
          </p:nvPr>
        </p:nvSpPr>
        <p:spPr>
          <a:xfrm>
            <a:off x="217488"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80 mm (ACF)</a:t>
            </a:r>
            <a:endParaRPr lang="en-US" dirty="0">
              <a:solidFill>
                <a:srgbClr val="407FB7"/>
              </a:solidFill>
            </a:endParaRPr>
          </a:p>
        </p:txBody>
      </p:sp>
      <p:graphicFrame>
        <p:nvGraphicFramePr>
          <p:cNvPr id="22" name="Diagramm 21"/>
          <p:cNvGraphicFramePr>
            <a:graphicFrameLocks/>
          </p:cNvGraphicFramePr>
          <p:nvPr>
            <p:extLst>
              <p:ext uri="{D42A27DB-BD31-4B8C-83A1-F6EECF244321}">
                <p14:modId xmlns:p14="http://schemas.microsoft.com/office/powerpoint/2010/main" val="4001710113"/>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m 9"/>
          <p:cNvGraphicFramePr>
            <a:graphicFrameLocks/>
          </p:cNvGraphicFramePr>
          <p:nvPr>
            <p:extLst>
              <p:ext uri="{D42A27DB-BD31-4B8C-83A1-F6EECF244321}">
                <p14:modId xmlns:p14="http://schemas.microsoft.com/office/powerpoint/2010/main" val="943708441"/>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m 10"/>
          <p:cNvGraphicFramePr>
            <a:graphicFrameLocks/>
          </p:cNvGraphicFramePr>
          <p:nvPr>
            <p:extLst>
              <p:ext uri="{D42A27DB-BD31-4B8C-83A1-F6EECF244321}">
                <p14:modId xmlns:p14="http://schemas.microsoft.com/office/powerpoint/2010/main" val="4158790453"/>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Diagramm 11"/>
          <p:cNvGraphicFramePr>
            <a:graphicFrameLocks/>
          </p:cNvGraphicFramePr>
          <p:nvPr>
            <p:extLst>
              <p:ext uri="{D42A27DB-BD31-4B8C-83A1-F6EECF244321}">
                <p14:modId xmlns:p14="http://schemas.microsoft.com/office/powerpoint/2010/main" val="898379753"/>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Diagramm 13"/>
          <p:cNvGraphicFramePr>
            <a:graphicFrameLocks/>
          </p:cNvGraphicFramePr>
          <p:nvPr>
            <p:extLst>
              <p:ext uri="{D42A27DB-BD31-4B8C-83A1-F6EECF244321}">
                <p14:modId xmlns:p14="http://schemas.microsoft.com/office/powerpoint/2010/main" val="3980620532"/>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23" name="Textfeld 22"/>
              <p:cNvSpPr txBox="1"/>
              <p:nvPr/>
            </p:nvSpPr>
            <p:spPr>
              <a:xfrm>
                <a:off x="110170" y="847444"/>
                <a:ext cx="97415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2,8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 66 µm, normalized, uncoated, workpiece </a:t>
                </a:r>
                <a:r>
                  <a:rPr lang="en-US" dirty="0"/>
                  <a:t>position: </a:t>
                </a:r>
                <a:r>
                  <a:rPr lang="en-US" dirty="0" smtClean="0"/>
                  <a:t>80 mm</a:t>
                </a:r>
                <a:endParaRPr lang="en-US" dirty="0"/>
              </a:p>
            </p:txBody>
          </p:sp>
        </mc:Choice>
        <mc:Fallback xmlns="">
          <p:sp>
            <p:nvSpPr>
              <p:cNvPr id="23" name="Textfeld 22"/>
              <p:cNvSpPr txBox="1">
                <a:spLocks noRot="1" noChangeAspect="1" noMove="1" noResize="1" noEditPoints="1" noAdjustHandles="1" noChangeArrowheads="1" noChangeShapeType="1" noTextEdit="1"/>
              </p:cNvSpPr>
              <p:nvPr/>
            </p:nvSpPr>
            <p:spPr>
              <a:xfrm>
                <a:off x="110170" y="847444"/>
                <a:ext cx="9741532" cy="394082"/>
              </a:xfrm>
              <a:prstGeom prst="rect">
                <a:avLst/>
              </a:prstGeom>
              <a:blipFill rotWithShape="1">
                <a:blip r:embed="rId8"/>
                <a:stretch>
                  <a:fillRect t="-7692" b="-16923"/>
                </a:stretch>
              </a:blipFill>
            </p:spPr>
            <p:txBody>
              <a:bodyPr/>
              <a:lstStyle/>
              <a:p>
                <a:r>
                  <a:rPr lang="de-DE">
                    <a:noFill/>
                  </a:rPr>
                  <a:t> </a:t>
                </a:r>
              </a:p>
            </p:txBody>
          </p:sp>
        </mc:Fallback>
      </mc:AlternateContent>
    </p:spTree>
    <p:extLst>
      <p:ext uri="{BB962C8B-B14F-4D97-AF65-F5344CB8AC3E}">
        <p14:creationId xmlns:p14="http://schemas.microsoft.com/office/powerpoint/2010/main" val="17287128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34 mm (ABA)</a:t>
            </a:r>
            <a:endParaRPr lang="en-US" dirty="0">
              <a:solidFill>
                <a:srgbClr val="407FB7"/>
              </a:solidFill>
            </a:endParaRPr>
          </a:p>
        </p:txBody>
      </p:sp>
      <p:graphicFrame>
        <p:nvGraphicFramePr>
          <p:cNvPr id="4" name="Diagramm 3"/>
          <p:cNvGraphicFramePr>
            <a:graphicFrameLocks/>
          </p:cNvGraphicFramePr>
          <p:nvPr>
            <p:extLst>
              <p:ext uri="{D42A27DB-BD31-4B8C-83A1-F6EECF244321}">
                <p14:modId xmlns:p14="http://schemas.microsoft.com/office/powerpoint/2010/main" val="3169798559"/>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Diagramm 4"/>
          <p:cNvGraphicFramePr>
            <a:graphicFrameLocks/>
          </p:cNvGraphicFramePr>
          <p:nvPr>
            <p:extLst>
              <p:ext uri="{D42A27DB-BD31-4B8C-83A1-F6EECF244321}">
                <p14:modId xmlns:p14="http://schemas.microsoft.com/office/powerpoint/2010/main" val="3057534570"/>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m 6"/>
          <p:cNvGraphicFramePr>
            <a:graphicFrameLocks/>
          </p:cNvGraphicFramePr>
          <p:nvPr>
            <p:extLst>
              <p:ext uri="{D42A27DB-BD31-4B8C-83A1-F6EECF244321}">
                <p14:modId xmlns:p14="http://schemas.microsoft.com/office/powerpoint/2010/main" val="3002482469"/>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Diagramm 7"/>
          <p:cNvGraphicFramePr>
            <a:graphicFrameLocks/>
          </p:cNvGraphicFramePr>
          <p:nvPr>
            <p:extLst>
              <p:ext uri="{D42A27DB-BD31-4B8C-83A1-F6EECF244321}">
                <p14:modId xmlns:p14="http://schemas.microsoft.com/office/powerpoint/2010/main" val="3019997658"/>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Diagramm 9"/>
          <p:cNvGraphicFramePr>
            <a:graphicFrameLocks/>
          </p:cNvGraphicFramePr>
          <p:nvPr>
            <p:extLst>
              <p:ext uri="{D42A27DB-BD31-4B8C-83A1-F6EECF244321}">
                <p14:modId xmlns:p14="http://schemas.microsoft.com/office/powerpoint/2010/main" val="1559605587"/>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Diagramm 11"/>
          <p:cNvGraphicFramePr>
            <a:graphicFrameLocks/>
          </p:cNvGraphicFramePr>
          <p:nvPr>
            <p:extLst>
              <p:ext uri="{D42A27DB-BD31-4B8C-83A1-F6EECF244321}">
                <p14:modId xmlns:p14="http://schemas.microsoft.com/office/powerpoint/2010/main" val="1619057617"/>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14" name="Textfeld 13"/>
              <p:cNvSpPr txBox="1"/>
              <p:nvPr/>
            </p:nvSpPr>
            <p:spPr>
              <a:xfrm>
                <a:off x="164468" y="847444"/>
                <a:ext cx="9577064"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2,8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 66 µm, tempered, uncoated, workpiece </a:t>
                </a:r>
                <a:r>
                  <a:rPr lang="en-US" dirty="0"/>
                  <a:t>position: </a:t>
                </a:r>
                <a:r>
                  <a:rPr lang="en-US" dirty="0" smtClean="0"/>
                  <a:t>34 mm</a:t>
                </a:r>
                <a:endParaRPr lang="en-US" dirty="0"/>
              </a:p>
            </p:txBody>
          </p:sp>
        </mc:Choice>
        <mc:Fallback xmlns="">
          <p:sp>
            <p:nvSpPr>
              <p:cNvPr id="14" name="Textfeld 13"/>
              <p:cNvSpPr txBox="1">
                <a:spLocks noRot="1" noChangeAspect="1" noMove="1" noResize="1" noEditPoints="1" noAdjustHandles="1" noChangeArrowheads="1" noChangeShapeType="1" noTextEdit="1"/>
              </p:cNvSpPr>
              <p:nvPr/>
            </p:nvSpPr>
            <p:spPr>
              <a:xfrm>
                <a:off x="164468" y="847444"/>
                <a:ext cx="9577064" cy="394082"/>
              </a:xfrm>
              <a:prstGeom prst="rect">
                <a:avLst/>
              </a:prstGeom>
              <a:blipFill rotWithShape="1">
                <a:blip r:embed="rId8"/>
                <a:stretch>
                  <a:fillRect t="-7692" b="-16923"/>
                </a:stretch>
              </a:blipFill>
            </p:spPr>
            <p:txBody>
              <a:bodyPr/>
              <a:lstStyle/>
              <a:p>
                <a:r>
                  <a:rPr lang="de-DE">
                    <a:noFill/>
                  </a:rPr>
                  <a:t> </a:t>
                </a:r>
              </a:p>
            </p:txBody>
          </p:sp>
        </mc:Fallback>
      </mc:AlternateContent>
    </p:spTree>
    <p:extLst>
      <p:ext uri="{BB962C8B-B14F-4D97-AF65-F5344CB8AC3E}">
        <p14:creationId xmlns:p14="http://schemas.microsoft.com/office/powerpoint/2010/main" val="41164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80 mm (ABA)</a:t>
            </a:r>
            <a:endParaRPr lang="en-US" dirty="0">
              <a:solidFill>
                <a:srgbClr val="407FB7"/>
              </a:solidFill>
            </a:endParaRPr>
          </a:p>
        </p:txBody>
      </p:sp>
      <p:graphicFrame>
        <p:nvGraphicFramePr>
          <p:cNvPr id="4" name="Diagramm 3"/>
          <p:cNvGraphicFramePr>
            <a:graphicFrameLocks/>
          </p:cNvGraphicFramePr>
          <p:nvPr>
            <p:extLst>
              <p:ext uri="{D42A27DB-BD31-4B8C-83A1-F6EECF244321}">
                <p14:modId xmlns:p14="http://schemas.microsoft.com/office/powerpoint/2010/main" val="1125804885"/>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Diagramm 5"/>
          <p:cNvGraphicFramePr>
            <a:graphicFrameLocks/>
          </p:cNvGraphicFramePr>
          <p:nvPr>
            <p:extLst>
              <p:ext uri="{D42A27DB-BD31-4B8C-83A1-F6EECF244321}">
                <p14:modId xmlns:p14="http://schemas.microsoft.com/office/powerpoint/2010/main" val="4061524354"/>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m 6"/>
          <p:cNvGraphicFramePr>
            <a:graphicFrameLocks/>
          </p:cNvGraphicFramePr>
          <p:nvPr>
            <p:extLst>
              <p:ext uri="{D42A27DB-BD31-4B8C-83A1-F6EECF244321}">
                <p14:modId xmlns:p14="http://schemas.microsoft.com/office/powerpoint/2010/main" val="2434917373"/>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Diagramm 8"/>
          <p:cNvGraphicFramePr>
            <a:graphicFrameLocks/>
          </p:cNvGraphicFramePr>
          <p:nvPr>
            <p:extLst>
              <p:ext uri="{D42A27DB-BD31-4B8C-83A1-F6EECF244321}">
                <p14:modId xmlns:p14="http://schemas.microsoft.com/office/powerpoint/2010/main" val="4220380253"/>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Diagramm 9"/>
          <p:cNvGraphicFramePr>
            <a:graphicFrameLocks/>
          </p:cNvGraphicFramePr>
          <p:nvPr>
            <p:extLst>
              <p:ext uri="{D42A27DB-BD31-4B8C-83A1-F6EECF244321}">
                <p14:modId xmlns:p14="http://schemas.microsoft.com/office/powerpoint/2010/main" val="4030951929"/>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Diagramm 11"/>
          <p:cNvGraphicFramePr>
            <a:graphicFrameLocks/>
          </p:cNvGraphicFramePr>
          <p:nvPr>
            <p:extLst>
              <p:ext uri="{D42A27DB-BD31-4B8C-83A1-F6EECF244321}">
                <p14:modId xmlns:p14="http://schemas.microsoft.com/office/powerpoint/2010/main" val="3551353355"/>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13" name="Textfeld 12"/>
              <p:cNvSpPr txBox="1"/>
              <p:nvPr/>
            </p:nvSpPr>
            <p:spPr>
              <a:xfrm>
                <a:off x="164468" y="847444"/>
                <a:ext cx="9577064"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2,8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 66 µm, tempered, uncoated, workpiece </a:t>
                </a:r>
                <a:r>
                  <a:rPr lang="en-US" dirty="0"/>
                  <a:t>position: </a:t>
                </a:r>
                <a:r>
                  <a:rPr lang="en-US" dirty="0" smtClean="0"/>
                  <a:t>80 mm</a:t>
                </a:r>
                <a:endParaRPr lang="en-US" dirty="0"/>
              </a:p>
            </p:txBody>
          </p:sp>
        </mc:Choice>
        <mc:Fallback xmlns="">
          <p:sp>
            <p:nvSpPr>
              <p:cNvPr id="13" name="Textfeld 12"/>
              <p:cNvSpPr txBox="1">
                <a:spLocks noRot="1" noChangeAspect="1" noMove="1" noResize="1" noEditPoints="1" noAdjustHandles="1" noChangeArrowheads="1" noChangeShapeType="1" noTextEdit="1"/>
              </p:cNvSpPr>
              <p:nvPr/>
            </p:nvSpPr>
            <p:spPr>
              <a:xfrm>
                <a:off x="164468" y="847444"/>
                <a:ext cx="9577064" cy="394082"/>
              </a:xfrm>
              <a:prstGeom prst="rect">
                <a:avLst/>
              </a:prstGeom>
              <a:blipFill rotWithShape="1">
                <a:blip r:embed="rId8"/>
                <a:stretch>
                  <a:fillRect t="-7692" b="-16923"/>
                </a:stretch>
              </a:blipFill>
            </p:spPr>
            <p:txBody>
              <a:bodyPr/>
              <a:lstStyle/>
              <a:p>
                <a:r>
                  <a:rPr lang="de-DE">
                    <a:noFill/>
                  </a:rPr>
                  <a:t> </a:t>
                </a:r>
              </a:p>
            </p:txBody>
          </p:sp>
        </mc:Fallback>
      </mc:AlternateContent>
    </p:spTree>
    <p:extLst>
      <p:ext uri="{BB962C8B-B14F-4D97-AF65-F5344CB8AC3E}">
        <p14:creationId xmlns:p14="http://schemas.microsoft.com/office/powerpoint/2010/main" val="172332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6795837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92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Experimental Setup</a:t>
            </a:r>
            <a:br>
              <a:rPr lang="en-US" dirty="0"/>
            </a:br>
            <a:r>
              <a:rPr lang="en-US" dirty="0">
                <a:solidFill>
                  <a:srgbClr val="407FB7"/>
                </a:solidFill>
              </a:rPr>
              <a:t>Boundary </a:t>
            </a:r>
            <a:r>
              <a:rPr lang="en-US" dirty="0" smtClean="0">
                <a:solidFill>
                  <a:srgbClr val="407FB7"/>
                </a:solidFill>
              </a:rPr>
              <a:t>Conditions for AISI 1045</a:t>
            </a:r>
            <a:endParaRPr lang="en-US" dirty="0">
              <a:solidFill>
                <a:srgbClr val="407FB7"/>
              </a:solidFill>
            </a:endParaRPr>
          </a:p>
        </p:txBody>
      </p:sp>
      <p:graphicFrame>
        <p:nvGraphicFramePr>
          <p:cNvPr id="8" name="Tabelle 7"/>
          <p:cNvGraphicFramePr>
            <a:graphicFrameLocks noGrp="1"/>
          </p:cNvGraphicFramePr>
          <p:nvPr>
            <p:extLst>
              <p:ext uri="{D42A27DB-BD31-4B8C-83A1-F6EECF244321}">
                <p14:modId xmlns:p14="http://schemas.microsoft.com/office/powerpoint/2010/main" val="1632377911"/>
              </p:ext>
            </p:extLst>
          </p:nvPr>
        </p:nvGraphicFramePr>
        <p:xfrm>
          <a:off x="308485" y="891255"/>
          <a:ext cx="9288000" cy="3636720"/>
        </p:xfrm>
        <a:graphic>
          <a:graphicData uri="http://schemas.openxmlformats.org/drawingml/2006/table">
            <a:tbl>
              <a:tblPr>
                <a:tableStyleId>{5C22544A-7EE6-4342-B048-85BDC9FD1C3A}</a:tableStyleId>
              </a:tblPr>
              <a:tblGrid>
                <a:gridCol w="2016000"/>
                <a:gridCol w="1080000"/>
                <a:gridCol w="2016000"/>
                <a:gridCol w="1080000"/>
                <a:gridCol w="2016000"/>
                <a:gridCol w="1080000"/>
              </a:tblGrid>
              <a:tr h="252000">
                <a:tc gridSpan="6">
                  <a:txBody>
                    <a:bodyPr/>
                    <a:lstStyle/>
                    <a:p>
                      <a:pPr algn="ctr" rtl="0" fontAlgn="ctr"/>
                      <a:r>
                        <a:rPr lang="en-US" sz="1400" b="1" u="none" strike="noStrike" dirty="0" smtClean="0">
                          <a:solidFill>
                            <a:schemeClr val="bg1"/>
                          </a:solidFill>
                          <a:effectLst/>
                        </a:rPr>
                        <a:t>Inputs</a:t>
                      </a:r>
                      <a:endParaRPr lang="en-US" sz="14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00">
                <a:tc gridSpan="2">
                  <a:txBody>
                    <a:bodyPr/>
                    <a:lstStyle/>
                    <a:p>
                      <a:pPr algn="ctr" rtl="0" fontAlgn="ctr"/>
                      <a:r>
                        <a:rPr lang="en-US" sz="1200" b="1" u="none" strike="noStrike" dirty="0" smtClean="0">
                          <a:solidFill>
                            <a:schemeClr val="bg1"/>
                          </a:solidFill>
                          <a:effectLst/>
                        </a:rPr>
                        <a:t>Tool</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Camera</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Workpiece</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u="none" strike="noStrike" dirty="0" smtClean="0">
                          <a:effectLst/>
                        </a:rPr>
                        <a:t>Heat Conductivity [W/(mK)]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75,4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0,015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Length of the workpiece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Heat Capacity  [J/(cm^3K)]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8192</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Heat Capacity [J/(kgK)]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000">
                <a:tc>
                  <a:txBody>
                    <a:bodyPr/>
                    <a:lstStyle/>
                    <a:p>
                      <a:pPr algn="l" rtl="0" fontAlgn="ctr"/>
                      <a:r>
                        <a:rPr lang="en-US" sz="1100" u="none" strike="noStrike" dirty="0" smtClean="0">
                          <a:effectLst/>
                        </a:rPr>
                        <a:t>Rake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6</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16000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Workpiece Material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AISI 1045 (normalized)</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Clearance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Frame Rate (Infrared Camera) [Hz]</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328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Width [mm</a:t>
                      </a:r>
                      <a:r>
                        <a:rPr lang="en-US" sz="1100" u="none" strike="noStrike" dirty="0">
                          <a:effectLst/>
                        </a:rPr>
                        <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a:effectLst/>
                        </a:rPr>
                        <a:t>Assumed percentage of heat conducted away by convection and radiation</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Percentage of the deformation energy converted into heat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0,9</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000">
                <a:tc>
                  <a:txBody>
                    <a:bodyPr/>
                    <a:lstStyle/>
                    <a:p>
                      <a:pPr algn="l" rtl="0" fontAlgn="ctr"/>
                      <a:r>
                        <a:rPr lang="en-US" sz="1100" u="none" strike="noStrike" dirty="0" smtClean="0">
                          <a:effectLst/>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&lt; 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Emissivity  (Experimentally determined - tool and workpiece coated)</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0,85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Density (based on steel) [kg/m^3]</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7874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4" name="Tabelle 3"/>
          <p:cNvGraphicFramePr>
            <a:graphicFrameLocks noGrp="1"/>
          </p:cNvGraphicFramePr>
          <p:nvPr>
            <p:extLst>
              <p:ext uri="{D42A27DB-BD31-4B8C-83A1-F6EECF244321}">
                <p14:modId xmlns:p14="http://schemas.microsoft.com/office/powerpoint/2010/main" val="1731005113"/>
              </p:ext>
            </p:extLst>
          </p:nvPr>
        </p:nvGraphicFramePr>
        <p:xfrm>
          <a:off x="308484" y="4881001"/>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*Tool </a:t>
                      </a:r>
                      <a:r>
                        <a:rPr lang="de-DE" sz="1100" u="none" strike="noStrike" dirty="0">
                          <a:effectLst/>
                        </a:rPr>
                        <a:t>[J/(cm^3K)]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a:effectLst/>
                        </a:rPr>
                        <a:t> </a:t>
                      </a:r>
                      <a:endParaRPr lang="de-DE" sz="1100" b="0" i="0" u="none" strike="noStrike">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graphicFrame>
        <p:nvGraphicFramePr>
          <p:cNvPr id="5" name="Tabelle 4"/>
          <p:cNvGraphicFramePr>
            <a:graphicFrameLocks noGrp="1"/>
          </p:cNvGraphicFramePr>
          <p:nvPr>
            <p:extLst>
              <p:ext uri="{D42A27DB-BD31-4B8C-83A1-F6EECF244321}">
                <p14:modId xmlns:p14="http://schemas.microsoft.com/office/powerpoint/2010/main" val="1228836068"/>
              </p:ext>
            </p:extLst>
          </p:nvPr>
        </p:nvGraphicFramePr>
        <p:xfrm>
          <a:off x="308484" y="5271526"/>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**Workpiece </a:t>
                      </a:r>
                      <a:r>
                        <a:rPr lang="de-DE" sz="1100" u="none" strike="noStrike" dirty="0">
                          <a:effectLst/>
                        </a:rPr>
                        <a:t>[J/(kgK)]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xmlns:a14="http://schemas.microsoft.com/office/drawing/2010/main">
        <mc:Choice Requires="a14">
          <p:sp>
            <p:nvSpPr>
              <p:cNvPr id="12" name="Textfeld 1"/>
              <p:cNvSpPr txBox="1"/>
              <p:nvPr/>
            </p:nvSpPr>
            <p:spPr>
              <a:xfrm>
                <a:off x="2360712" y="4937219"/>
                <a:ext cx="4000500"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=2,51∗</m:t>
                      </m:r>
                      <m:sSup>
                        <m:sSupPr>
                          <m:ctrlPr>
                            <a:rPr lang="de-DE" sz="1100" b="0" i="1">
                              <a:latin typeface="Cambria Math" charset="0"/>
                            </a:rPr>
                          </m:ctrlPr>
                        </m:sSupPr>
                        <m:e>
                          <m:r>
                            <a:rPr lang="de-DE" sz="1100" b="0" i="0">
                              <a:latin typeface="Cambria Math"/>
                            </a:rPr>
                            <m:t>10</m:t>
                          </m:r>
                        </m:e>
                        <m:sup>
                          <m:r>
                            <a:rPr lang="de-DE" sz="1100" b="0" i="0">
                              <a:latin typeface="Cambria Math"/>
                            </a:rPr>
                            <m:t>−10</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3</m:t>
                          </m:r>
                        </m:sup>
                      </m:sSup>
                      <m:r>
                        <a:rPr lang="de-DE" sz="1100" b="0" i="0">
                          <a:latin typeface="Cambria Math"/>
                        </a:rPr>
                        <m:t>−1,99∗</m:t>
                      </m:r>
                      <m:sSup>
                        <m:sSupPr>
                          <m:ctrlPr>
                            <a:rPr lang="de-DE" sz="1100" b="0" i="1">
                              <a:latin typeface="Cambria Math" charset="0"/>
                            </a:rPr>
                          </m:ctrlPr>
                        </m:sSupPr>
                        <m:e>
                          <m:r>
                            <a:rPr lang="de-DE" sz="1100" b="0" i="0">
                              <a:latin typeface="Cambria Math"/>
                            </a:rPr>
                            <m:t>10</m:t>
                          </m:r>
                        </m:e>
                        <m:sup>
                          <m:r>
                            <a:rPr lang="de-DE" sz="1100" b="0" i="0">
                              <a:latin typeface="Cambria Math"/>
                            </a:rPr>
                            <m:t>−6</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+0,0027</m:t>
                      </m:r>
                      <m:r>
                        <m:rPr>
                          <m:sty m:val="p"/>
                        </m:rPr>
                        <a:rPr lang="de-DE" sz="1100" b="0" i="0">
                          <a:latin typeface="Cambria Math"/>
                        </a:rPr>
                        <m:t>T</m:t>
                      </m:r>
                      <m:r>
                        <a:rPr lang="de-DE" sz="1100" b="0" i="0">
                          <a:latin typeface="Cambria Math"/>
                        </a:rPr>
                        <m:t>+3,09</m:t>
                      </m:r>
                    </m:oMath>
                  </m:oMathPara>
                </a14:m>
                <a:endParaRPr lang="de-DE" sz="1100" dirty="0"/>
              </a:p>
            </p:txBody>
          </p:sp>
        </mc:Choice>
        <mc:Fallback xmlns="">
          <p:sp>
            <p:nvSpPr>
              <p:cNvPr id="12" name="Textfeld 1"/>
              <p:cNvSpPr txBox="1">
                <a:spLocks noRot="1" noChangeAspect="1" noMove="1" noResize="1" noEditPoints="1" noAdjustHandles="1" noChangeArrowheads="1" noChangeShapeType="1" noTextEdit="1"/>
              </p:cNvSpPr>
              <p:nvPr/>
            </p:nvSpPr>
            <p:spPr>
              <a:xfrm>
                <a:off x="2360712" y="4937219"/>
                <a:ext cx="4000500" cy="278089"/>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feld 2"/>
              <p:cNvSpPr txBox="1"/>
              <p:nvPr/>
            </p:nvSpPr>
            <p:spPr>
              <a:xfrm>
                <a:off x="2374999" y="5336417"/>
                <a:ext cx="3971925"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=−4,39∗</m:t>
                      </m:r>
                      <m:sSup>
                        <m:sSupPr>
                          <m:ctrlPr>
                            <a:rPr lang="de-DE" sz="1100" b="0" i="1">
                              <a:latin typeface="Cambria Math" charset="0"/>
                            </a:rPr>
                          </m:ctrlPr>
                        </m:sSupPr>
                        <m:e>
                          <m:r>
                            <a:rPr lang="de-DE" sz="1100" b="0" i="0">
                              <a:latin typeface="Cambria Math"/>
                            </a:rPr>
                            <m:t>10</m:t>
                          </m:r>
                        </m:e>
                        <m:sup>
                          <m:r>
                            <a:rPr lang="de-DE" sz="1100" b="0" i="0">
                              <a:latin typeface="Cambria Math"/>
                            </a:rPr>
                            <m:t>−7</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3</m:t>
                          </m:r>
                        </m:sup>
                      </m:sSup>
                      <m:r>
                        <a:rPr lang="de-DE" sz="1100" b="0" i="0">
                          <a:latin typeface="Cambria Math"/>
                        </a:rPr>
                        <m:t>−7,07∗</m:t>
                      </m:r>
                      <m:sSup>
                        <m:sSupPr>
                          <m:ctrlPr>
                            <a:rPr lang="de-DE" sz="1100" b="0" i="1">
                              <a:latin typeface="Cambria Math" charset="0"/>
                            </a:rPr>
                          </m:ctrlPr>
                        </m:sSupPr>
                        <m:e>
                          <m:r>
                            <a:rPr lang="de-DE" sz="1100" b="0" i="0">
                              <a:latin typeface="Cambria Math"/>
                            </a:rPr>
                            <m:t>10</m:t>
                          </m:r>
                        </m:e>
                        <m:sup>
                          <m:r>
                            <a:rPr lang="de-DE" sz="1100" b="0" i="0">
                              <a:latin typeface="Cambria Math"/>
                            </a:rPr>
                            <m:t>−4</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+0,0489</m:t>
                      </m:r>
                      <m:r>
                        <m:rPr>
                          <m:sty m:val="p"/>
                        </m:rPr>
                        <a:rPr lang="de-DE" sz="1100" b="0" i="0">
                          <a:latin typeface="Cambria Math"/>
                        </a:rPr>
                        <m:t>T</m:t>
                      </m:r>
                      <m:r>
                        <a:rPr lang="de-DE" sz="1100" b="0" i="0">
                          <a:latin typeface="Cambria Math"/>
                        </a:rPr>
                        <m:t>+481,21</m:t>
                      </m:r>
                    </m:oMath>
                  </m:oMathPara>
                </a14:m>
                <a:endParaRPr lang="de-DE" sz="1100" dirty="0"/>
              </a:p>
            </p:txBody>
          </p:sp>
        </mc:Choice>
        <mc:Fallback xmlns="">
          <p:sp>
            <p:nvSpPr>
              <p:cNvPr id="13" name="Textfeld 2"/>
              <p:cNvSpPr txBox="1">
                <a:spLocks noRot="1" noChangeAspect="1" noMove="1" noResize="1" noEditPoints="1" noAdjustHandles="1" noChangeArrowheads="1" noChangeShapeType="1" noTextEdit="1"/>
              </p:cNvSpPr>
              <p:nvPr/>
            </p:nvSpPr>
            <p:spPr>
              <a:xfrm>
                <a:off x="2374999" y="5336417"/>
                <a:ext cx="3971925" cy="278089"/>
              </a:xfrm>
              <a:prstGeom prst="rect">
                <a:avLst/>
              </a:prstGeom>
              <a:blipFill rotWithShape="1">
                <a:blip r:embed="rId9"/>
                <a:stretch>
                  <a:fillRect/>
                </a:stretch>
              </a:blipFill>
            </p:spPr>
            <p:txBody>
              <a:bodyPr/>
              <a:lstStyle/>
              <a:p>
                <a:r>
                  <a:rPr lang="de-DE">
                    <a:noFill/>
                  </a:rPr>
                  <a:t> </a:t>
                </a:r>
              </a:p>
            </p:txBody>
          </p:sp>
        </mc:Fallback>
      </mc:AlternateContent>
      <p:graphicFrame>
        <p:nvGraphicFramePr>
          <p:cNvPr id="14" name="Tabelle 13"/>
          <p:cNvGraphicFramePr>
            <a:graphicFrameLocks noGrp="1"/>
          </p:cNvGraphicFramePr>
          <p:nvPr>
            <p:extLst>
              <p:ext uri="{D42A27DB-BD31-4B8C-83A1-F6EECF244321}">
                <p14:modId xmlns:p14="http://schemas.microsoft.com/office/powerpoint/2010/main" val="1271959752"/>
              </p:ext>
            </p:extLst>
          </p:nvPr>
        </p:nvGraphicFramePr>
        <p:xfrm>
          <a:off x="-2849562" y="6049723"/>
          <a:ext cx="6134100" cy="300668"/>
        </p:xfrm>
        <a:graphic>
          <a:graphicData uri="http://schemas.openxmlformats.org/drawingml/2006/table">
            <a:tbl>
              <a:tblPr>
                <a:tableStyleId>{5C22544A-7EE6-4342-B048-85BDC9FD1C3A}</a:tableStyleId>
              </a:tblPr>
              <a:tblGrid>
                <a:gridCol w="6134100"/>
              </a:tblGrid>
              <a:tr h="300668">
                <a:tc>
                  <a:txBody>
                    <a:bodyPr/>
                    <a:lstStyle/>
                    <a:p>
                      <a:pPr algn="ctr" fontAlgn="ctr"/>
                      <a:r>
                        <a:rPr lang="de-DE" sz="1300" b="1" u="none" strike="noStrike" dirty="0">
                          <a:solidFill>
                            <a:schemeClr val="bg1"/>
                          </a:solidFill>
                          <a:effectLst/>
                        </a:rPr>
                        <a:t>Interpolation</a:t>
                      </a:r>
                      <a:endParaRPr lang="de-DE" sz="1300" b="1" i="0" u="none" strike="noStrike"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r>
            </a:tbl>
          </a:graphicData>
        </a:graphic>
      </p:graphicFrame>
    </p:spTree>
    <p:extLst>
      <p:ext uri="{BB962C8B-B14F-4D97-AF65-F5344CB8AC3E}">
        <p14:creationId xmlns:p14="http://schemas.microsoft.com/office/powerpoint/2010/main" val="2289102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7488" y="0"/>
            <a:ext cx="9467850" cy="719138"/>
          </a:xfrm>
        </p:spPr>
        <p:txBody>
          <a:bodyPr/>
          <a:lstStyle/>
          <a:p>
            <a:r>
              <a:rPr lang="en-US" dirty="0"/>
              <a:t>Experimental Setup</a:t>
            </a:r>
            <a:br>
              <a:rPr lang="en-US" dirty="0"/>
            </a:br>
            <a:r>
              <a:rPr lang="en-US" dirty="0">
                <a:solidFill>
                  <a:srgbClr val="407FB7"/>
                </a:solidFill>
              </a:rPr>
              <a:t>Boundary </a:t>
            </a:r>
            <a:r>
              <a:rPr lang="en-US" dirty="0" smtClean="0">
                <a:solidFill>
                  <a:srgbClr val="407FB7"/>
                </a:solidFill>
              </a:rPr>
              <a:t>Conditions for AISI 4140</a:t>
            </a:r>
            <a:endParaRPr lang="en-US" dirty="0">
              <a:solidFill>
                <a:srgbClr val="407FB7"/>
              </a:solidFill>
            </a:endParaRPr>
          </a:p>
        </p:txBody>
      </p:sp>
      <mc:AlternateContent xmlns:mc="http://schemas.openxmlformats.org/markup-compatibility/2006" xmlns:a14="http://schemas.microsoft.com/office/drawing/2010/main">
        <mc:Choice Requires="a14">
          <p:graphicFrame>
            <p:nvGraphicFramePr>
              <p:cNvPr id="5" name="Tabelle 4"/>
              <p:cNvGraphicFramePr>
                <a:graphicFrameLocks noGrp="1"/>
              </p:cNvGraphicFramePr>
              <p:nvPr>
                <p:extLst>
                  <p:ext uri="{D42A27DB-BD31-4B8C-83A1-F6EECF244321}">
                    <p14:modId xmlns:p14="http://schemas.microsoft.com/office/powerpoint/2010/main" val="2968119704"/>
                  </p:ext>
                </p:extLst>
              </p:nvPr>
            </p:nvGraphicFramePr>
            <p:xfrm>
              <a:off x="308485" y="891255"/>
              <a:ext cx="9287999" cy="4537108"/>
            </p:xfrm>
            <a:graphic>
              <a:graphicData uri="http://schemas.openxmlformats.org/drawingml/2006/table">
                <a:tbl>
                  <a:tblPr/>
                  <a:tblGrid>
                    <a:gridCol w="2016223"/>
                    <a:gridCol w="1080120"/>
                    <a:gridCol w="2016224"/>
                    <a:gridCol w="1080120"/>
                    <a:gridCol w="2009149"/>
                    <a:gridCol w="1086163"/>
                  </a:tblGrid>
                  <a:tr h="252000">
                    <a:tc gridSpan="6">
                      <a:txBody>
                        <a:bodyPr/>
                        <a:lstStyle/>
                        <a:p>
                          <a:pPr algn="ctr" rtl="0" fontAlgn="ctr"/>
                          <a:r>
                            <a:rPr lang="en-US" sz="1400" b="1" i="0" u="none" strike="noStrike" dirty="0" smtClean="0">
                              <a:solidFill>
                                <a:srgbClr val="FFFFFF"/>
                              </a:solidFill>
                              <a:effectLst/>
                              <a:latin typeface="Arial"/>
                            </a:rPr>
                            <a:t>Boundary Conditions</a:t>
                          </a:r>
                          <a:endParaRPr lang="en-US" sz="14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28">
                    <a:tc gridSpan="2">
                      <a:txBody>
                        <a:bodyPr/>
                        <a:lstStyle/>
                        <a:p>
                          <a:pPr algn="ctr" rtl="0" fontAlgn="ctr"/>
                          <a:r>
                            <a:rPr lang="en-US" sz="1200" b="1" i="0" u="none" strike="noStrike" dirty="0" smtClean="0">
                              <a:solidFill>
                                <a:srgbClr val="FFFFFF"/>
                              </a:solidFill>
                              <a:effectLst/>
                              <a:latin typeface="Arial"/>
                            </a:rPr>
                            <a:t>Tool</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i="0" u="none" strike="noStrike" dirty="0" smtClean="0">
                              <a:solidFill>
                                <a:srgbClr val="FFFFFF"/>
                              </a:solidFill>
                              <a:effectLst/>
                              <a:latin typeface="Arial"/>
                            </a:rPr>
                            <a:t>Camera</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i="0" u="none" strike="noStrike" dirty="0" smtClean="0">
                              <a:solidFill>
                                <a:srgbClr val="FFFFFF"/>
                              </a:solidFill>
                              <a:effectLst/>
                              <a:latin typeface="Arial"/>
                            </a:rPr>
                            <a:t>Workpiece</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b="0" i="0" u="none" strike="noStrike" dirty="0" smtClean="0">
                              <a:solidFill>
                                <a:srgbClr val="000000"/>
                              </a:solidFill>
                              <a:effectLst/>
                              <a:latin typeface="Arial"/>
                            </a:rPr>
                            <a:t>Heat Conductivity [W/(mK)]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75,4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0,015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Length of the workpiece [mm]</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80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Heat Capacity  [J/(cm^3K)]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Interpolation*</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8192</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Heat Capacity [J/(kgK)]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Interpolation**</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Rake Angle [°]</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6</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16000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Workpiece Material</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AISI 4140 (normalized / tempered)</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Clearance Angle [°]</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3</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Frame Rate (Infrared Camera) [Hz]</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328</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Depth of Cut ap [mm]</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2,8</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a:solidFill>
                                <a:srgbClr val="000000"/>
                              </a:solidFill>
                              <a:effectLst/>
                              <a:latin typeface="Arial"/>
                            </a:rPr>
                            <a:t>Assumed percentage of heat conducted away by convection and radiation</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0,03</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200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charset="0"/>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100 [mm/mm]</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0,064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66</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Emissivity  (Experimentally determined - tool and workpiece coated)</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0,85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charset="0"/>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150 [mm/mm]</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0,095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Percentage of the deformation energy converted into heat</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0,9</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Density (based on steel) [kg/m^3]</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7874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Tabelle 4"/>
              <p:cNvGraphicFramePr>
                <a:graphicFrameLocks noGrp="1"/>
              </p:cNvGraphicFramePr>
              <p:nvPr>
                <p:extLst>
                  <p:ext uri="{D42A27DB-BD31-4B8C-83A1-F6EECF244321}">
                    <p14:modId xmlns:p14="http://schemas.microsoft.com/office/powerpoint/2010/main" val="2968119704"/>
                  </p:ext>
                </p:extLst>
              </p:nvPr>
            </p:nvGraphicFramePr>
            <p:xfrm>
              <a:off x="308485" y="891255"/>
              <a:ext cx="9287999" cy="4537108"/>
            </p:xfrm>
            <a:graphic>
              <a:graphicData uri="http://schemas.openxmlformats.org/drawingml/2006/table">
                <a:tbl>
                  <a:tblPr/>
                  <a:tblGrid>
                    <a:gridCol w="2016223"/>
                    <a:gridCol w="1080120"/>
                    <a:gridCol w="2016224"/>
                    <a:gridCol w="1080120"/>
                    <a:gridCol w="2009149"/>
                    <a:gridCol w="1086163"/>
                  </a:tblGrid>
                  <a:tr h="252000">
                    <a:tc gridSpan="6">
                      <a:txBody>
                        <a:bodyPr/>
                        <a:lstStyle/>
                        <a:p>
                          <a:pPr algn="ctr" rtl="0" fontAlgn="ctr"/>
                          <a:r>
                            <a:rPr lang="en-US" sz="1400" b="1" i="0" u="none" strike="noStrike" dirty="0" smtClean="0">
                              <a:solidFill>
                                <a:srgbClr val="FFFFFF"/>
                              </a:solidFill>
                              <a:effectLst/>
                              <a:latin typeface="Arial"/>
                            </a:rPr>
                            <a:t>Boundary Conditions</a:t>
                          </a:r>
                          <a:endParaRPr lang="en-US" sz="14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28">
                    <a:tc gridSpan="2">
                      <a:txBody>
                        <a:bodyPr/>
                        <a:lstStyle/>
                        <a:p>
                          <a:pPr algn="ctr" rtl="0" fontAlgn="ctr"/>
                          <a:r>
                            <a:rPr lang="en-US" sz="1200" b="1" i="0" u="none" strike="noStrike" dirty="0" smtClean="0">
                              <a:solidFill>
                                <a:srgbClr val="FFFFFF"/>
                              </a:solidFill>
                              <a:effectLst/>
                              <a:latin typeface="Arial"/>
                            </a:rPr>
                            <a:t>Tool</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i="0" u="none" strike="noStrike" dirty="0" smtClean="0">
                              <a:solidFill>
                                <a:srgbClr val="FFFFFF"/>
                              </a:solidFill>
                              <a:effectLst/>
                              <a:latin typeface="Arial"/>
                            </a:rPr>
                            <a:t>Camera</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i="0" u="none" strike="noStrike" dirty="0" smtClean="0">
                              <a:solidFill>
                                <a:srgbClr val="FFFFFF"/>
                              </a:solidFill>
                              <a:effectLst/>
                              <a:latin typeface="Arial"/>
                            </a:rPr>
                            <a:t>Workpiece</a:t>
                          </a:r>
                          <a:endParaRPr lang="en-US" sz="1200" b="1" i="0" u="none" strike="noStrike" dirty="0">
                            <a:solidFill>
                              <a:srgbClr val="FFFFFF"/>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7FB7"/>
                        </a:solidFill>
                      </a:tcPr>
                    </a:tc>
                    <a:tc hMerge="1">
                      <a:txBody>
                        <a:bodyPr/>
                        <a:lstStyle/>
                        <a:p>
                          <a:endParaRPr lang="de-DE"/>
                        </a:p>
                      </a:txBody>
                      <a:tcPr/>
                    </a:tc>
                  </a:tr>
                  <a:tr h="450000">
                    <a:tc>
                      <a:txBody>
                        <a:bodyPr/>
                        <a:lstStyle/>
                        <a:p>
                          <a:pPr algn="l" rtl="0" fontAlgn="ctr"/>
                          <a:r>
                            <a:rPr lang="en-US" sz="1100" b="0" i="0" u="none" strike="noStrike" dirty="0" smtClean="0">
                              <a:solidFill>
                                <a:srgbClr val="000000"/>
                              </a:solidFill>
                              <a:effectLst/>
                              <a:latin typeface="Arial"/>
                            </a:rPr>
                            <a:t>Heat Conductivity [W/(mK)]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75,4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0,015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Length of the workpiece [mm]</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80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Heat Capacity  [J/(cm^3K)]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Interpolation*</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8192</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Heat Capacity [J/(kgK)]</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Interpolation**</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360">
                    <a:tc>
                      <a:txBody>
                        <a:bodyPr/>
                        <a:lstStyle/>
                        <a:p>
                          <a:pPr algn="l" rtl="0" fontAlgn="ctr"/>
                          <a:r>
                            <a:rPr lang="en-US" sz="1100" b="0" i="0" u="none" strike="noStrike" dirty="0" smtClean="0">
                              <a:solidFill>
                                <a:srgbClr val="000000"/>
                              </a:solidFill>
                              <a:effectLst/>
                              <a:latin typeface="Arial"/>
                            </a:rPr>
                            <a:t>Rake Angle [°]</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6</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16000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Workpiece Material</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AISI 4140 (normalized / tempered)</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ctr"/>
                          <a:r>
                            <a:rPr lang="en-US" sz="1100" b="0" i="0" u="none" strike="noStrike" dirty="0" smtClean="0">
                              <a:solidFill>
                                <a:srgbClr val="000000"/>
                              </a:solidFill>
                              <a:effectLst/>
                              <a:latin typeface="Arial"/>
                            </a:rPr>
                            <a:t>Clearance Angle [°]</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3</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Frame Rate (Infrared Camera) [Hz]</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328</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Depth of Cut ap [mm]</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2,8</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360">
                    <a:tc>
                      <a:txBody>
                        <a:bodyPr/>
                        <a:lstStyle/>
                        <a:p>
                          <a:pPr algn="l" rtl="0" fontAlgn="ctr"/>
                          <a:r>
                            <a:rPr lang="en-US" sz="1100" b="0" i="0" u="none" strike="noStrike" dirty="0">
                              <a:solidFill>
                                <a:srgbClr val="000000"/>
                              </a:solidFill>
                              <a:effectLst/>
                              <a:latin typeface="Arial"/>
                            </a:rPr>
                            <a:t>Assumed percentage of heat conducted away by convection and radiation</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0,03</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smtClean="0">
                              <a:solidFill>
                                <a:srgbClr val="000000"/>
                              </a:solidFill>
                              <a:effectLst/>
                              <a:latin typeface="Arial"/>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200</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de-DE"/>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307879" t="-414286" r="-54242" b="-256122"/>
                          </a:stretch>
                        </a:blipFill>
                      </a:tcPr>
                    </a:tc>
                    <a:tc>
                      <a:txBody>
                        <a:bodyPr/>
                        <a:lstStyle/>
                        <a:p>
                          <a:pPr algn="ctr" rtl="0" fontAlgn="ctr"/>
                          <a:r>
                            <a:rPr lang="en-US" sz="1100" b="0" i="0" u="none" strike="noStrike" dirty="0" smtClean="0">
                              <a:solidFill>
                                <a:srgbClr val="000000"/>
                              </a:solidFill>
                              <a:effectLst/>
                              <a:latin typeface="Arial"/>
                            </a:rPr>
                            <a:t>0,064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360">
                    <a:tc>
                      <a:txBody>
                        <a:bodyPr/>
                        <a:lstStyle/>
                        <a:p>
                          <a:pPr algn="l" rtl="0" fontAlgn="ctr"/>
                          <a:r>
                            <a:rPr lang="en-US" sz="1100" b="0" i="0" u="none" strike="noStrike" dirty="0" smtClean="0">
                              <a:solidFill>
                                <a:srgbClr val="000000"/>
                              </a:solidFill>
                              <a:effectLst/>
                              <a:latin typeface="Arial"/>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66</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Emissivity  (Experimentally determined - tool and workpiece coated)</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0,85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de-DE"/>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307879" t="-519588" r="-54242" b="-158763"/>
                          </a:stretch>
                        </a:blipFill>
                      </a:tcPr>
                    </a:tc>
                    <a:tc>
                      <a:txBody>
                        <a:bodyPr/>
                        <a:lstStyle/>
                        <a:p>
                          <a:pPr algn="ctr" rtl="0" fontAlgn="ctr"/>
                          <a:r>
                            <a:rPr lang="en-US" sz="1100" b="0" i="0" u="none" strike="noStrike" dirty="0" smtClean="0">
                              <a:solidFill>
                                <a:srgbClr val="000000"/>
                              </a:solidFill>
                              <a:effectLst/>
                              <a:latin typeface="Arial"/>
                            </a:rPr>
                            <a:t>0,095</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Percentage of the deformation energy converted into heat</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0,9</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000">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b"/>
                          <a:r>
                            <a:rPr lang="en-US" sz="1100" b="0" i="0" u="none" strike="noStrike" dirty="0" smtClean="0">
                              <a:solidFill>
                                <a:srgbClr val="000000"/>
                              </a:solidFill>
                              <a:effectLst/>
                              <a:latin typeface="Arial"/>
                            </a:rPr>
                            <a:t> </a:t>
                          </a:r>
                          <a:endParaRPr lang="en-US" sz="1100" b="0" i="0" u="none" strike="noStrike" dirty="0">
                            <a:solidFill>
                              <a:srgbClr val="000000"/>
                            </a:solidFill>
                            <a:effectLst/>
                            <a:latin typeface="Arial"/>
                          </a:endParaRPr>
                        </a:p>
                      </a:txBody>
                      <a:tcPr marL="45720" marR="4572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en-US" sz="1100" b="0" i="0" u="none" strike="noStrike" dirty="0">
                              <a:solidFill>
                                <a:srgbClr val="000000"/>
                              </a:solidFill>
                              <a:effectLst/>
                              <a:latin typeface="Arial"/>
                            </a:rPr>
                            <a:t>Density (based on steel) [kg/m^3]</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1FA"/>
                        </a:solidFill>
                      </a:tcPr>
                    </a:tc>
                    <a:tc>
                      <a:txBody>
                        <a:bodyPr/>
                        <a:lstStyle/>
                        <a:p>
                          <a:pPr algn="ctr" rtl="0" fontAlgn="ctr"/>
                          <a:r>
                            <a:rPr lang="en-US" sz="1100" b="0" i="0" u="none" strike="noStrike" dirty="0" smtClean="0">
                              <a:solidFill>
                                <a:srgbClr val="000000"/>
                              </a:solidFill>
                              <a:effectLst/>
                              <a:latin typeface="Arial"/>
                            </a:rPr>
                            <a:t>7874</a:t>
                          </a:r>
                          <a:endParaRPr lang="en-US" sz="1100" b="0" i="0" u="none" strike="noStrike" dirty="0">
                            <a:solidFill>
                              <a:srgbClr val="000000"/>
                            </a:solidFill>
                            <a:effectLst/>
                            <a:latin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p:graphicFrame>
        <p:nvGraphicFramePr>
          <p:cNvPr id="6" name="Tabelle 5"/>
          <p:cNvGraphicFramePr>
            <a:graphicFrameLocks noGrp="1"/>
          </p:cNvGraphicFramePr>
          <p:nvPr>
            <p:extLst>
              <p:ext uri="{D42A27DB-BD31-4B8C-83A1-F6EECF244321}">
                <p14:modId xmlns:p14="http://schemas.microsoft.com/office/powerpoint/2010/main" val="3695209339"/>
              </p:ext>
            </p:extLst>
          </p:nvPr>
        </p:nvGraphicFramePr>
        <p:xfrm>
          <a:off x="308484" y="4881001"/>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*Tool </a:t>
                      </a:r>
                      <a:r>
                        <a:rPr lang="de-DE" sz="1100" u="none" strike="noStrike" dirty="0">
                          <a:effectLst/>
                        </a:rPr>
                        <a:t>[J/(cm^3K)]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a:effectLst/>
                        </a:rPr>
                        <a:t> </a:t>
                      </a:r>
                      <a:endParaRPr lang="de-DE" sz="1100" b="0" i="0" u="none" strike="noStrike">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graphicFrame>
        <p:nvGraphicFramePr>
          <p:cNvPr id="7" name="Tabelle 6"/>
          <p:cNvGraphicFramePr>
            <a:graphicFrameLocks noGrp="1"/>
          </p:cNvGraphicFramePr>
          <p:nvPr>
            <p:extLst>
              <p:ext uri="{D42A27DB-BD31-4B8C-83A1-F6EECF244321}">
                <p14:modId xmlns:p14="http://schemas.microsoft.com/office/powerpoint/2010/main" val="1580374633"/>
              </p:ext>
            </p:extLst>
          </p:nvPr>
        </p:nvGraphicFramePr>
        <p:xfrm>
          <a:off x="308484" y="5271526"/>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**Workpiece </a:t>
                      </a:r>
                      <a:r>
                        <a:rPr lang="de-DE" sz="1100" u="none" strike="noStrike" dirty="0">
                          <a:effectLst/>
                        </a:rPr>
                        <a:t>[J/(kgK)]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xmlns:a14="http://schemas.microsoft.com/office/drawing/2010/main">
        <mc:Choice Requires="a14">
          <p:sp>
            <p:nvSpPr>
              <p:cNvPr id="8" name="Textfeld 1"/>
              <p:cNvSpPr txBox="1"/>
              <p:nvPr/>
            </p:nvSpPr>
            <p:spPr>
              <a:xfrm>
                <a:off x="2360712" y="4937219"/>
                <a:ext cx="4000500"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=2,51∗</m:t>
                      </m:r>
                      <m:sSup>
                        <m:sSupPr>
                          <m:ctrlPr>
                            <a:rPr lang="de-DE" sz="1100" b="0" i="1">
                              <a:latin typeface="Cambria Math" charset="0"/>
                            </a:rPr>
                          </m:ctrlPr>
                        </m:sSupPr>
                        <m:e>
                          <m:r>
                            <a:rPr lang="de-DE" sz="1100" b="0" i="0">
                              <a:latin typeface="Cambria Math"/>
                            </a:rPr>
                            <m:t>10</m:t>
                          </m:r>
                        </m:e>
                        <m:sup>
                          <m:r>
                            <a:rPr lang="de-DE" sz="1100" b="0" i="0">
                              <a:latin typeface="Cambria Math"/>
                            </a:rPr>
                            <m:t>−10</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3</m:t>
                          </m:r>
                        </m:sup>
                      </m:sSup>
                      <m:r>
                        <a:rPr lang="de-DE" sz="1100" b="0" i="0">
                          <a:latin typeface="Cambria Math"/>
                        </a:rPr>
                        <m:t>−1,99∗</m:t>
                      </m:r>
                      <m:sSup>
                        <m:sSupPr>
                          <m:ctrlPr>
                            <a:rPr lang="de-DE" sz="1100" b="0" i="1">
                              <a:latin typeface="Cambria Math" charset="0"/>
                            </a:rPr>
                          </m:ctrlPr>
                        </m:sSupPr>
                        <m:e>
                          <m:r>
                            <a:rPr lang="de-DE" sz="1100" b="0" i="0">
                              <a:latin typeface="Cambria Math"/>
                            </a:rPr>
                            <m:t>10</m:t>
                          </m:r>
                        </m:e>
                        <m:sup>
                          <m:r>
                            <a:rPr lang="de-DE" sz="1100" b="0" i="0">
                              <a:latin typeface="Cambria Math"/>
                            </a:rPr>
                            <m:t>−6</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+0,0027</m:t>
                      </m:r>
                      <m:r>
                        <m:rPr>
                          <m:sty m:val="p"/>
                        </m:rPr>
                        <a:rPr lang="de-DE" sz="1100" b="0" i="0">
                          <a:latin typeface="Cambria Math"/>
                        </a:rPr>
                        <m:t>T</m:t>
                      </m:r>
                      <m:r>
                        <a:rPr lang="de-DE" sz="1100" b="0" i="0">
                          <a:latin typeface="Cambria Math"/>
                        </a:rPr>
                        <m:t>+3,09</m:t>
                      </m:r>
                    </m:oMath>
                  </m:oMathPara>
                </a14:m>
                <a:endParaRPr lang="de-DE" sz="1100"/>
              </a:p>
            </p:txBody>
          </p:sp>
        </mc:Choice>
        <mc:Fallback xmlns="">
          <p:sp>
            <p:nvSpPr>
              <p:cNvPr id="8" name="Textfeld 1"/>
              <p:cNvSpPr txBox="1">
                <a:spLocks noRot="1" noChangeAspect="1" noMove="1" noResize="1" noEditPoints="1" noAdjustHandles="1" noChangeArrowheads="1" noChangeShapeType="1" noTextEdit="1"/>
              </p:cNvSpPr>
              <p:nvPr/>
            </p:nvSpPr>
            <p:spPr>
              <a:xfrm>
                <a:off x="2360712" y="4937219"/>
                <a:ext cx="4000500" cy="278089"/>
              </a:xfrm>
              <a:prstGeom prst="rect">
                <a:avLst/>
              </a:prstGeom>
              <a:blipFill rotWithShape="1">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2"/>
              <p:cNvSpPr txBox="1"/>
              <p:nvPr/>
            </p:nvSpPr>
            <p:spPr>
              <a:xfrm>
                <a:off x="2374999" y="5336417"/>
                <a:ext cx="3971925"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smtClean="0">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m:t>
                      </m:r>
                      <m:r>
                        <a:rPr lang="de-DE" sz="1100" b="0" i="0" smtClean="0">
                          <a:latin typeface="Cambria Math"/>
                        </a:rPr>
                        <m:t>5</m:t>
                      </m:r>
                      <m:r>
                        <a:rPr lang="de-DE" sz="1100" b="0" i="0">
                          <a:latin typeface="Cambria Math"/>
                        </a:rPr>
                        <m:t>∗</m:t>
                      </m:r>
                      <m:sSup>
                        <m:sSupPr>
                          <m:ctrlPr>
                            <a:rPr lang="de-DE" sz="1100" b="0" i="1">
                              <a:latin typeface="Cambria Math" charset="0"/>
                            </a:rPr>
                          </m:ctrlPr>
                        </m:sSupPr>
                        <m:e>
                          <m:r>
                            <a:rPr lang="de-DE" sz="1100" b="0" i="0">
                              <a:latin typeface="Cambria Math"/>
                            </a:rPr>
                            <m:t>10</m:t>
                          </m:r>
                        </m:e>
                        <m:sup>
                          <m:r>
                            <a:rPr lang="de-DE" sz="1100" b="0" i="0">
                              <a:latin typeface="Cambria Math"/>
                            </a:rPr>
                            <m:t>−</m:t>
                          </m:r>
                          <m:r>
                            <a:rPr lang="de-DE" sz="1100" b="0" i="1" smtClean="0">
                              <a:latin typeface="Cambria Math"/>
                            </a:rPr>
                            <m:t>5</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m:t>
                      </m:r>
                      <m:r>
                        <a:rPr lang="de-DE" sz="1100" b="0" i="0" smtClean="0">
                          <a:latin typeface="Cambria Math"/>
                        </a:rPr>
                        <m:t>257</m:t>
                      </m:r>
                      <m:r>
                        <m:rPr>
                          <m:sty m:val="p"/>
                        </m:rPr>
                        <a:rPr lang="de-DE" sz="1100" b="0" i="0">
                          <a:latin typeface="Cambria Math"/>
                        </a:rPr>
                        <m:t>T</m:t>
                      </m:r>
                      <m:r>
                        <a:rPr lang="de-DE" sz="1100" b="0" i="0">
                          <a:latin typeface="Cambria Math"/>
                        </a:rPr>
                        <m:t>+429,4</m:t>
                      </m:r>
                    </m:oMath>
                  </m:oMathPara>
                </a14:m>
                <a:endParaRPr lang="de-DE" sz="1100" dirty="0"/>
              </a:p>
            </p:txBody>
          </p:sp>
        </mc:Choice>
        <mc:Fallback xmlns="">
          <p:sp>
            <p:nvSpPr>
              <p:cNvPr id="9" name="Textfeld 2"/>
              <p:cNvSpPr txBox="1">
                <a:spLocks noRot="1" noChangeAspect="1" noMove="1" noResize="1" noEditPoints="1" noAdjustHandles="1" noChangeArrowheads="1" noChangeShapeType="1" noTextEdit="1"/>
              </p:cNvSpPr>
              <p:nvPr/>
            </p:nvSpPr>
            <p:spPr>
              <a:xfrm>
                <a:off x="2374999" y="5336417"/>
                <a:ext cx="3971925" cy="278089"/>
              </a:xfrm>
              <a:prstGeom prst="rect">
                <a:avLst/>
              </a:prstGeom>
              <a:blipFill rotWithShape="1">
                <a:blip r:embed="rId4"/>
                <a:stretch>
                  <a:fillRect/>
                </a:stretch>
              </a:blipFill>
            </p:spPr>
            <p:txBody>
              <a:bodyPr/>
              <a:lstStyle/>
              <a:p>
                <a:r>
                  <a:rPr lang="de-DE">
                    <a:noFill/>
                  </a:rPr>
                  <a:t> </a:t>
                </a:r>
              </a:p>
            </p:txBody>
          </p:sp>
        </mc:Fallback>
      </mc:AlternateContent>
      <p:graphicFrame>
        <p:nvGraphicFramePr>
          <p:cNvPr id="10" name="Tabelle 9"/>
          <p:cNvGraphicFramePr>
            <a:graphicFrameLocks noGrp="1"/>
          </p:cNvGraphicFramePr>
          <p:nvPr>
            <p:extLst>
              <p:ext uri="{D42A27DB-BD31-4B8C-83A1-F6EECF244321}">
                <p14:modId xmlns:p14="http://schemas.microsoft.com/office/powerpoint/2010/main" val="2753984568"/>
              </p:ext>
            </p:extLst>
          </p:nvPr>
        </p:nvGraphicFramePr>
        <p:xfrm>
          <a:off x="308484" y="4580332"/>
          <a:ext cx="6134100" cy="300668"/>
        </p:xfrm>
        <a:graphic>
          <a:graphicData uri="http://schemas.openxmlformats.org/drawingml/2006/table">
            <a:tbl>
              <a:tblPr>
                <a:tableStyleId>{5C22544A-7EE6-4342-B048-85BDC9FD1C3A}</a:tableStyleId>
              </a:tblPr>
              <a:tblGrid>
                <a:gridCol w="6134100"/>
              </a:tblGrid>
              <a:tr h="300668">
                <a:tc>
                  <a:txBody>
                    <a:bodyPr/>
                    <a:lstStyle/>
                    <a:p>
                      <a:pPr algn="ctr" fontAlgn="ctr"/>
                      <a:r>
                        <a:rPr lang="de-DE" sz="1300" b="1" u="none" strike="noStrike" dirty="0">
                          <a:solidFill>
                            <a:schemeClr val="bg1"/>
                          </a:solidFill>
                          <a:effectLst/>
                        </a:rPr>
                        <a:t>Interpolation</a:t>
                      </a:r>
                      <a:endParaRPr lang="de-DE" sz="1300" b="1" i="0" u="none" strike="noStrike"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r>
            </a:tbl>
          </a:graphicData>
        </a:graphic>
      </p:graphicFrame>
    </p:spTree>
    <p:extLst>
      <p:ext uri="{BB962C8B-B14F-4D97-AF65-F5344CB8AC3E}">
        <p14:creationId xmlns:p14="http://schemas.microsoft.com/office/powerpoint/2010/main" val="1057605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STYLE" val="WZL"/>
  <p:tag name="EE4P_STYLE_ID" val="069e6279-5c7f-4421-9dba-a6888cfc0970"/>
  <p:tag name="EE4P_AGENDAWIZARD" val="&lt;ee4p&gt;&lt;layouts&gt;&lt;layout name=&quot;WZL&quot; id=&quot;4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8&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3.92811&quot; /&gt;&lt;column field=&quot;topic&quot; label=&quot;Topic&quot; leftSpacing=&quot;5&quot; rightDistribute=&quot;1&quot; dock=&quot;1&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1&quot; leftSpacing=&quot;0&quot; rightSpacing=&quot;6&quot; dock=&quot;2&quot; /&gt;&lt;column field=&quot;pageno&quot; label=&quot;Page No.&quot; visible=&quot;1&quot; checked=&quot;0&quot; leftSpacing=&quot;0&quot; rightSpacing=&quot;6&quot; dock=&quot;2&quot; /&gt;&lt;/columns&gt;&lt;position left=&quot;17&quot; top=&quot;68&quot; width=&quot;745.5&quot; height=&quot;392&quot; /&gt;&lt;subtitle&gt;&lt;position left=&quot;42.5&quot; top=&quot;109.625&quot; width=&quot;646.5&quot; height=&quot;16.75&quot; /&gt;&lt;font size=&quot;16&quot; /&gt;&lt;textframe marginBottom=&quot;0&quot; marginTop=&quot;0&quot; /&gt;&lt;paragraphformat alignment=&quot;1&quot; /&gt;&lt;/subtitle&gt;&lt;settings allowedSizingModeIds=&quot;1|2&quot; allowedFontSizes=&quot;8|9|10.5|11|12|14|16|18&quot; allowedTimeFormatIds=&quot;1|2|3&quot; slideLayout=&quot;11&quot; customLayoutName=&quot;&quot; customLayoutIndex=&quot;&quot; showBreak=&quot;1&quot; singleAgendaSlideSelected=&quot;0&quot; backupSlideTitle=&quot;Backup: %agendaName%&quot; topMargin=&quot;0&quot; leftMargin=&quot;0&quot; /&gt;&lt;!-- Agenda item formats --&gt;&lt;cases&gt;&lt;case level=&quot;1&quot; selected=&quot;0&quot; break=&quot;0&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gt;&lt;paragraphformat alignment=&quot;1&quot; /&gt;&lt;textframe marginLeft=&quot;6&quot; /&gt;&lt;font bold=&quot;1&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gt;&lt;paragraphformat alignment=&quot;1&quot; /&gt;&lt;font bold=&quot;1&quot; /&gt;&lt;textframe marginLeft=&quot;6&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0&quot; break=&quot;0&quot; topMinSpacing=&quot;5&quot; topMaxSpacing=&quot;30&quot; bottomMinSpacing=&quot;0&quot; bottomMaxSpacing=&quot;0&quot;&gt;&lt;element field=&quot;itemno&quot; type=&quot;autoshape&quot; autoShapeType=&quot;1&quot; indent=&quot;38.92811&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38.92811&quot; indentType=&quot;2&quot;&gt;&lt;paragraphformat alignment=&quot;1&quot; /&gt;&lt;textframe marginLeft=&quot;6&quot; /&gt;&lt;font bold=&quot;1&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1&quot; break=&quot;0&quot; topMinSpacing=&quot;5&quot; topMaxSpacing=&quot;30&quot; bottomMinSpacing=&quot;0&quot; bottomMaxSpacing=&quot;0&quot;&gt;&lt;element type=&quot;autoshape&quot; autoShapeType=&quot;1&quot; value=&quot;&quot;&gt;&lt;position left=&quot;38.92811*2*scale*fontScale&quot; top=&quot;0&quot; width=&quot;agendaWidth-topicLeftSpacing-itemNoWidth-38.92811*scale*fontScale&quot; height=&quot;itemHeight&quot; /&gt;&lt;fill foreColor=&quot;5&quot; visible=&quot;1&quot; /&gt;&lt;/element&gt;&lt;element field=&quot;itemno&quot; type=&quot;autoshape&quot; autoShapeType=&quot;1&quot; indent=&quot;38.92811&quot; indent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 indent=&quot;38.92811&quot; indentType=&quot;2&quot;&gt;&lt;paragraphformat alignment=&quot;1&quot; /&gt;&lt;font bold=&quot;1&quot; /&gt;&lt;textframe marginLeft=&quot;6&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Gliederung&quot; title=&quot;Gliederung&quot; subtitle=&quot;&quot; sizingModeId=&quot;2&quot; fontSize=&quot;18&quot; startTime=&quot;540&quot; timeFormatId=&quot;1&quot; startItemNo=&quot;1&quot; createSingleAgendaSlide=&quot;1&quot; createSeparatingSlides=&quot;1&quot; createBackupSlide=&quot;0&quot; layoutId=&quot;4_1&quot; singleSlideId=&quot;A9BB482F-F723-439D-B371-696A6CEFA35E&quot; backupSlideId=&quot;&quot; fontSizeAuto=&quot;0&quot; createSections=&quot;0&quot;&gt;&lt;columns&gt;&lt;column field=&quot;itemno&quot; label=&quot;No.&quot; checked=&quot;1&quot; leftSpacing=&quot;0&quot; rightSpacing=&quot;0&quot; dock=&quot;1&quot; fixedWidth=&quot;33.92811&quot; /&gt;&lt;column field=&quot;topic&quot; label=&quot;Topic&quot; leftSpacing=&quot;5&quot; rightDistribute=&quot;1&quot; dock=&quot;1&quot; rightSpacing=&quot;0&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0&quot; leftSpacing=&quot;0&quot; rightSpacing=&quot;6&quot; dock=&quot;2&quot; /&gt;&lt;column field=&quot;pageno&quot; label=&quot;Page No.&quot; visible=&quot;1&quot; checked=&quot;0&quot; leftSpacing=&quot;0&quot; rightSpacing=&quot;6&quot; dock=&quot;2&quot; /&gt;&lt;/columns&gt;&lt;items&gt;&lt;item duration=&quot;30&quot; level=&quot;1&quot; generateAgendaSlide=&quot;1&quot; showAgendaItem=&quot;1&quot; isBreak=&quot;0&quot; itemNo=&quot;1&quot; subItemNo=&quot;0&quot; topic=&quot;Experimental Setup&quot; agendaSlideId=&quot;39bd737d-89df-4b6a-86c8-676f119a8dda&quot; /&gt;&lt;item duration=&quot;30&quot; level=&quot;1&quot; generateAgendaSlide=&quot;1&quot; showAgendaItem=&quot;1&quot; isBreak=&quot;0&quot; itemNo=&quot;2&quot; subItemNo=&quot;0&quot; topic=&quot;Post processing of thermal pictures&quot; agendaSlideId=&quot;2c1ca8be-fbf9-4ccb-9771-5fc87557aa75&quot; /&gt;&lt;item duration=&quot;30&quot; level=&quot;1&quot; generateAgendaSlide=&quot;0&quot; showAgendaItem=&quot;1&quot; isBreak=&quot;0&quot; topic=&quot;Orthogonal cutting of  AISI 1040 (C45 E+N) normalized &quot; responsible=&quot;&quot; agendaSlideId=&quot;&quot; itemNo=&quot;3&quot; subItemNo=&quot;0&quot; /&gt;&lt;item duration=&quot;30&quot; level=&quot;2&quot; generateAgendaSlide=&quot;1&quot; showAgendaItem=&quot;1&quot; isBreak=&quot;0&quot; itemNo=&quot;3&quot; subItemNo=&quot;1&quot; topic=&quot;Time and spatial varying thermal properties &quot; agendaSlideId=&quot;a49b4151-fb99-4455-82af-c5b98e4f636d&quot; /&gt;&lt;item duration=&quot;30&quot; level=&quot;2&quot; generateAgendaSlide=&quot;1&quot; showAgendaItem=&quot;1&quot; isBreak=&quot;0&quot; itemNo=&quot;3&quot; subItemNo=&quot;2&quot; topic=&quot;Influence of uncut chip thickness and cutting velocity&quot; agendaSlideId=&quot;81ebb3d5-ed9c-4ea3-83d3-84918736d11d&quot; /&gt;&lt;item duration=&quot;30&quot; level=&quot;1&quot; generateAgendaSlide=&quot;1&quot; showAgendaItem=&quot;1&quot; isBreak=&quot;0&quot; itemNo=&quot;4&quot; subItemNo=&quot;0&quot; topic=&quot;Orthogonal cutting of AISI 4140 (41CrMo4) normalized/quenched and tempered&quot; agendaSlideId=&quot;c7e996f6-89dd-42de-82c8-35cf23116c1a&quot; /&gt;&lt;item duration=&quot;30&quot; level=&quot;2&quot; generateAgendaSlide=&quot;1&quot; showAgendaItem=&quot;1&quot; isBreak=&quot;0&quot; itemNo=&quot;4&quot; subItemNo=&quot;1&quot; topic=&quot;Time and spatial varying thermal properties&quot; agendaSlideId=&quot;39a7bfa7-0c71-4d52-bd27-0b605f0f0e39&quot; /&gt;&lt;item duration=&quot;30&quot; level=&quot;2&quot; generateAgendaSlide=&quot;1&quot; showAgendaItem=&quot;1&quot; isBreak=&quot;0&quot; itemNo=&quot;4&quot; subItemNo=&quot;2&quot; topic=&quot;Influence of uncut chip thickness and cutting velocity&quot; agendaSlideId=&quot;ff95b1bf-2369-4bd1-ad7b-cc6a046d18a2&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8.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EE4P_SLIDEID" val="81ebb3d5-ed9c-4ea3-83d3-84918736d11d"/>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342.3253/707.5558/33.07063"/>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342.3253/33.07063/33.07063"/>
</p:tagLst>
</file>

<file path=ppt/tags/tag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0.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2.8885/287.4602/669.6115/33.07063"/>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4.94425/287.4602/33.07063/33.07063"/>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2.8885/232.5952/669.6115/33.07063"/>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4.94425/232.5952/33.07063/33.07063"/>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4.xml><?xml version="1.0" encoding="utf-8"?>
<p:tagLst xmlns:a="http://schemas.openxmlformats.org/drawingml/2006/main" xmlns:r="http://schemas.openxmlformats.org/officeDocument/2006/relationships" xmlns:p="http://schemas.openxmlformats.org/presentationml/2006/main">
  <p:tag name="EE4P_SLIDEID" val="39bd737d-89df-4b6a-86c8-676f119a8dda"/>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xml><?xml version="1.0" encoding="utf-8"?>
<p:tagLst xmlns:a="http://schemas.openxmlformats.org/drawingml/2006/main" xmlns:r="http://schemas.openxmlformats.org/officeDocument/2006/relationships" xmlns:p="http://schemas.openxmlformats.org/presentationml/2006/main">
  <p:tag name="EE4P_SLIDEID" val="c7e996f6-89dd-42de-82c8-35cf23116c1a"/>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Topic"/>
  <p:tag name="EE4P_AGENDAWIZARD_CONTENT" val="/Influence of uncut chip thickness and cutting velocity"/>
  <p:tag name="EE4P_AGENDAWIZARD_PROPERTIES" val="92.8885/342.3253/669.6115/33.07063"/>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ItemNo"/>
  <p:tag name="EE4P_AGENDAWIZARD_CONTENT" val="/4.2"/>
  <p:tag name="EE4P_AGENDAWIZARD_PROPERTIES" val="54.94425/342.3253/33.07063/33.07063"/>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Topic"/>
  <p:tag name="EE4P_AGENDAWIZARD_CONTENT" val="/Time and spatial varying thermal properties"/>
  <p:tag name="EE4P_AGENDAWIZARD_PROPERTIES" val="92.8885/287.4602/669.6115/33.07063"/>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ItemNo"/>
  <p:tag name="EE4P_AGENDAWIZARD_CONTENT" val="/4.1"/>
  <p:tag name="EE4P_AGENDAWIZARD_PROPERTIES" val="54.94425/287.4602/33.07063/33.07063"/>
</p:tagLst>
</file>

<file path=ppt/tags/tag147.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7.xml><?xml version="1.0" encoding="utf-8"?>
<p:tagLst xmlns:a="http://schemas.openxmlformats.org/drawingml/2006/main" xmlns:r="http://schemas.openxmlformats.org/officeDocument/2006/relationships" xmlns:p="http://schemas.openxmlformats.org/presentationml/2006/main">
  <p:tag name="EE4P_SLIDEID" val="39a7bfa7-0c71-4d52-bd27-0b605f0f0e39"/>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Topic"/>
  <p:tag name="EE4P_AGENDAWIZARD_CONTENT" val="/Influence of uncut chip thickness and cutting velocity"/>
  <p:tag name="EE4P_AGENDAWIZARD_PROPERTIES" val="92.8885/342.3253/669.6115/33.07063"/>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ItemNo"/>
  <p:tag name="EE4P_AGENDAWIZARD_CONTENT" val="/4.2"/>
  <p:tag name="EE4P_AGENDAWIZARD_PROPERTIES" val="54.94425/342.3253/33.07063/33.07063"/>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60.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Topic"/>
  <p:tag name="EE4P_AGENDAWIZARD_CONTENT" val="/Time and spatial varying thermal properties"/>
  <p:tag name="EE4P_AGENDAWIZARD_PROPERTIES" val="92.8885/287.4602/669.6115/33.07063"/>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ItemNo"/>
  <p:tag name="EE4P_AGENDAWIZARD_CONTENT" val="/4.1"/>
  <p:tag name="EE4P_AGENDAWIZARD_PROPERTIES" val="54.94425/287.4602/33.07063/33.07063"/>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1.xml><?xml version="1.0" encoding="utf-8"?>
<p:tagLst xmlns:a="http://schemas.openxmlformats.org/drawingml/2006/main" xmlns:r="http://schemas.openxmlformats.org/officeDocument/2006/relationships" xmlns:p="http://schemas.openxmlformats.org/presentationml/2006/main">
  <p:tag name="EE4P_SLIDEID" val="ff95b1bf-2369-4bd1-ad7b-cc6a046d18a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Topic"/>
  <p:tag name="EE4P_AGENDAWIZARD_CONTENT" val="/Influence of uncut chip thickness and cutting velocity"/>
  <p:tag name="EE4P_AGENDAWIZARD_PROPERTIES" val="92.8885/342.3253/669.6115/33.07063"/>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ItemNo"/>
  <p:tag name="EE4P_AGENDAWIZARD_CONTENT" val="/4.2"/>
  <p:tag name="EE4P_AGENDAWIZARD_PROPERTIES" val="54.94425/342.3253/33.07063/33.07063"/>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Topic"/>
  <p:tag name="EE4P_AGENDAWIZARD_CONTENT" val="/Time and spatial varying thermal properties"/>
  <p:tag name="EE4P_AGENDAWIZARD_PROPERTIES" val="92.8885/287.4602/669.6115/33.07063"/>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ItemNo"/>
  <p:tag name="EE4P_AGENDAWIZARD_CONTENT" val="/4.1"/>
  <p:tag name="EE4P_AGENDAWIZARD_PROPERTIES" val="54.94425/287.4602/33.07063/33.07063"/>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21.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2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0Wq4X6eZA02R5B9gfgFP7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wmeFMIf1jkWUMSBoHWLG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srvw3bJNukuXXgV3GzYU2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R6v__SyVT0eYGEADiLtnG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a8aor2.lkakXlWgE0wAJ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dGY6RpEUEaAD4ne84t65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EE4P_SLIDEID" val="2c1ca8be-fbf9-4ccb-9771-5fc87557aa75"/>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4.xml><?xml version="1.0" encoding="utf-8"?>
<p:tagLst xmlns:a="http://schemas.openxmlformats.org/drawingml/2006/main" xmlns:r="http://schemas.openxmlformats.org/officeDocument/2006/relationships" xmlns:p="http://schemas.openxmlformats.org/presentationml/2006/main">
  <p:tag name="EE4P_SLIDEID" val="A9BB482F-F723-439D-B371-696A6CEFA35E"/>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43.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SLIDEID" val="a49b4151-fb99-4455-82af-c5b98e4f636d"/>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342.3253/707.5558/33.07063"/>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342.3253/33.07063/33.07063"/>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2.8885/287.4602/669.6115/33.0706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4.94425/287.4602/33.07063/33.07063"/>
</p:tagLst>
</file>

<file path=ppt/tags/tag56.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57.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2.8885/232.5952/669.6115/33.07063"/>
</p:tagLst>
</file>

<file path=ppt/tags/tag58.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4.94425/232.5952/33.07063/33.07063"/>
</p:tagLst>
</file>

<file path=ppt/tags/tag59.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60.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61.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90.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heme/theme1.xml><?xml version="1.0" encoding="utf-8"?>
<a:theme xmlns:a="http://schemas.openxmlformats.org/drawingml/2006/main" name="wzl">
  <a:themeElements>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fontScheme name="WZ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0795" cap="flat" cmpd="sng" algn="ctr">
          <a:noFill/>
          <a:prstDash val="solid"/>
          <a:round/>
          <a:headEnd type="none" w="med" len="med"/>
          <a:tailEnd type="none" w="med" len="me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TotalTime>
  <Words>4293</Words>
  <Application>Microsoft Macintosh PowerPoint</Application>
  <PresentationFormat>Papel A4 (210 x 297 mm)</PresentationFormat>
  <Paragraphs>1003</Paragraphs>
  <Slides>79</Slides>
  <Notes>29</Notes>
  <HiddenSlides>0</HiddenSlides>
  <MMClips>0</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79</vt:i4>
      </vt:variant>
    </vt:vector>
  </HeadingPairs>
  <TitlesOfParts>
    <vt:vector size="87" baseType="lpstr">
      <vt:lpstr>Calibri</vt:lpstr>
      <vt:lpstr>Cambria Math</vt:lpstr>
      <vt:lpstr>Symbol</vt:lpstr>
      <vt:lpstr>Times New Roman</vt:lpstr>
      <vt:lpstr>Wingdings</vt:lpstr>
      <vt:lpstr>Arial</vt:lpstr>
      <vt:lpstr>wzl</vt:lpstr>
      <vt:lpstr>think-cell Folie</vt:lpstr>
      <vt:lpstr>Results </vt:lpstr>
      <vt:lpstr>Gliederung</vt:lpstr>
      <vt:lpstr>Gliederung</vt:lpstr>
      <vt:lpstr>Experimental Setup Design of Experiment</vt:lpstr>
      <vt:lpstr>Experimental Setup Design of Experiment for AISI 1045</vt:lpstr>
      <vt:lpstr>Experimental Setup Design of Experiment for AISI 4140 [1/2]</vt:lpstr>
      <vt:lpstr>Experimental Setup Design of Experiment for AISI 4140 [2/2]</vt:lpstr>
      <vt:lpstr>Experimental Setup Boundary Conditions for AISI 1045</vt:lpstr>
      <vt:lpstr>Experimental Setup Boundary Conditions for AISI 4140</vt:lpstr>
      <vt:lpstr>Gliederung</vt:lpstr>
      <vt:lpstr>Post processing of thermal pictures Energy balance in the volume control</vt:lpstr>
      <vt:lpstr>Post processing of thermal pictures Heat carried away from the tool tip</vt:lpstr>
      <vt:lpstr>Post processing of thermal pictures Heat carried away by the chip</vt:lpstr>
      <vt:lpstr>Gliederung</vt:lpstr>
      <vt:lpstr>Time and spatial varying thermal properties  Temperature at tool tip [°C] for different vc and hsp</vt:lpstr>
      <vt:lpstr>Time and spatial varying thermal properties Internal energy in tool [Joule] for different vc and hsp</vt:lpstr>
      <vt:lpstr>Time and spatial varying thermal properties  Internal energy rate of the tool [W] for different vc and hsp</vt:lpstr>
      <vt:lpstr>Time and spatial varying thermal properties  Internal energy carried away by chip [W] for different vc and hsp</vt:lpstr>
      <vt:lpstr>Time and spatial varying thermal properties  Heat partition to the chip for different vc and hsp</vt:lpstr>
      <vt:lpstr>Time and spatial varying thermal properties  Heat flow into the tool [W] for different vc and hsp</vt:lpstr>
      <vt:lpstr>Time and spatial varying thermal properties  Heat flow into the tool [W] for different vc and hsp  2</vt:lpstr>
      <vt:lpstr>Time and spatial varying thermal properties  Heat partition into the tool for different vc and hsp</vt:lpstr>
      <vt:lpstr>Time and spatial varying thermal properties  Heat flow into the workpiece [W] for different vc and hsp</vt:lpstr>
      <vt:lpstr>Time and spatial varying thermal properties  Heat partition into the workpiece for different vc and hsp</vt:lpstr>
      <vt:lpstr>Time and spatial varying thermal properties  Friction coefficient µ for different vc and hsp</vt:lpstr>
      <vt:lpstr>Time and spatial varying thermal properties  Heat partition ratios for hsp = 200 µm, vc = 100 m/min</vt:lpstr>
      <vt:lpstr>Temperature distribution for orthogonal cutting Temperature distribution for hsp = 200 µm, vc = 100 m/min</vt:lpstr>
      <vt:lpstr>Time and spatial varying thermal properties  Heat partition ratios for hsp = 200 µm, vc = 150 m/min</vt:lpstr>
      <vt:lpstr>Apresentação do PowerPoint</vt:lpstr>
      <vt:lpstr>Time and spatial varying thermal properties  Heat partition ratios for hsp = 300 µm, vc = 100 m/min</vt:lpstr>
      <vt:lpstr>Apresentação do PowerPoint</vt:lpstr>
      <vt:lpstr>Time and spatial varying thermal properties  Heat partition ratios for hsp = 300 µm, vc = 150 m/min</vt:lpstr>
      <vt:lpstr>Apresentação do PowerPoint</vt:lpstr>
      <vt:lpstr>Time and spatial varying thermal properties  Heat partition ratios for hsp = 400 µm, vc = 100 m/min</vt:lpstr>
      <vt:lpstr>Time and spatial varying thermal properties  Heat partition ratios for hsp = 400 µm, vc = 150 m/min</vt:lpstr>
      <vt:lpstr>Apresentação do PowerPoint</vt:lpstr>
      <vt:lpstr>Apresentação do PowerPoint</vt:lpstr>
      <vt:lpstr>Time and spatial varying thermal properties  Heat partition ratios for hsp = 500 µm, vc = 150 m/min</vt:lpstr>
      <vt:lpstr>Apresentação do PowerPoint</vt:lpstr>
      <vt:lpstr>Time and spatial varying thermal properties  Conclusion</vt:lpstr>
      <vt:lpstr>Time and spatial varying thermal properties  Means to enhance quality of measurement</vt:lpstr>
      <vt:lpstr>Gliederung</vt:lpstr>
      <vt:lpstr>Influence of uncut chip thickness and cutting velocity Workpiece position 124 mm</vt:lpstr>
      <vt:lpstr>Influence of uncut chip thickness and cutting velocity Workpiece position 200 mm</vt:lpstr>
      <vt:lpstr>Gliederung</vt:lpstr>
      <vt:lpstr>Gliederung</vt:lpstr>
      <vt:lpstr>Time and spatial varying thermal properties  Temperature at tool tip [°C] for different vc and hsp</vt:lpstr>
      <vt:lpstr>Time and spatial varying thermal properties Internal energy in tool [Joule] for different vc and hsp</vt:lpstr>
      <vt:lpstr>Time and spatial varying thermal properties  Internal energy rate of the tool [W] for different vc and hsp</vt:lpstr>
      <vt:lpstr>Time and spatial varying thermal properties  Internal energy carried away by chip [W] for different vc and hsp</vt:lpstr>
      <vt:lpstr>Time and spatial varying thermal properties  Heat partition to the chip for different vc and hsp</vt:lpstr>
      <vt:lpstr>Time and spatial varying thermal properties  Heat flow into the tool [W] for different vc and hsp</vt:lpstr>
      <vt:lpstr>Time and spatial varying thermal properties  Heat partition into the tool for different vc and hsp</vt:lpstr>
      <vt:lpstr>Time and spatial varying thermal properties  Heat flow into the workpiece [W] for different vc and hsp</vt:lpstr>
      <vt:lpstr>Time and spatial varying thermal properties  Heat partition into the workpiece for different vc and hsp</vt:lpstr>
      <vt:lpstr>Time and spatial varying thermal properties  Friction coefficient µ for different vc and hsp</vt:lpstr>
      <vt:lpstr>Time and spatial varying thermal properties  Heat partition ratios for hsp = 100 µm, vc = 100 m/min (ACF)</vt:lpstr>
      <vt:lpstr>Apresentação do PowerPoint</vt:lpstr>
      <vt:lpstr>Time and spatial varying thermal properties  Heat partition ratios for hsp = 200 µm, vc = 100 m/min (ACF)</vt:lpstr>
      <vt:lpstr>Apresentação do PowerPoint</vt:lpstr>
      <vt:lpstr>Time and spatial varying thermal properties  Heat partition ratios for hsp = 300 µm, vc = 100 m/min (ACF)</vt:lpstr>
      <vt:lpstr>Apresentação do PowerPoint</vt:lpstr>
      <vt:lpstr>Time and spatial varying thermal properties  Heat partition ratios for hsp = 200 µm, vc = 150 m/min (ACF)</vt:lpstr>
      <vt:lpstr>Apresentação do PowerPoint</vt:lpstr>
      <vt:lpstr>Time and spatial varying thermal properties  Heat partition ratios for hsp = 300 µm, vc = 150 m/min (ACF)</vt:lpstr>
      <vt:lpstr>Apresentação do PowerPoint</vt:lpstr>
      <vt:lpstr>Time and spatial varying thermal properties  Heat partition ratios for hsp = 200 µm, vc = 100 m/min (ABA)</vt:lpstr>
      <vt:lpstr>Apresentação do PowerPoint</vt:lpstr>
      <vt:lpstr>Time and spatial varying thermal properties  Heat partition ratios for hsp = 200 µm, vc = 150 m/min (ABA)</vt:lpstr>
      <vt:lpstr>Apresentação do PowerPoint</vt:lpstr>
      <vt:lpstr>Time and spatial varying thermal properties  Heat partition ratios for hsp = 300 µm, vc = 100 m/min (ABA)</vt:lpstr>
      <vt:lpstr>Apresentação do PowerPoint</vt:lpstr>
      <vt:lpstr>Time and spatial varying thermal properties  Heat partition ratios for hsp = 300 µm, vc = 150 m/min (ABA)</vt:lpstr>
      <vt:lpstr>Apresentação do PowerPoint</vt:lpstr>
      <vt:lpstr>Gliederung</vt:lpstr>
      <vt:lpstr>Influence of uncut chip thickness and cutting velocity Workpiece position 34 mm (ACF)</vt:lpstr>
      <vt:lpstr>Influence of uncut chip thickness and cutting velocity Workpiece position 80 mm (ACF)</vt:lpstr>
      <vt:lpstr>Influence of uncut chip thickness and cutting velocity Workpiece position 34 mm (ABA)</vt:lpstr>
      <vt:lpstr>Influence of uncut chip thickness and cutting velocity Workpiece position 80 mm (ABA)</vt:lpstr>
    </vt:vector>
  </TitlesOfParts>
  <Manager/>
  <Company>WZL</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Temperatures and heat partition ratio in cutting 1045 and 4140 steel_E085_method2_20160512.pptx</dc:title>
  <dc:subject/>
  <dc:creator>Oliver Adams</dc:creator>
  <cp:keywords/>
  <dc:description/>
  <cp:lastModifiedBy>barros lacerda abraao</cp:lastModifiedBy>
  <cp:revision>500</cp:revision>
  <cp:lastPrinted>2016-03-18T08:51:47Z</cp:lastPrinted>
  <dcterms:created xsi:type="dcterms:W3CDTF">2012-10-09T07:26:10Z</dcterms:created>
  <dcterms:modified xsi:type="dcterms:W3CDTF">2017-10-29T03:38:34Z</dcterms:modified>
  <cp:category/>
</cp:coreProperties>
</file>